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comments/comment1.xml" ContentType="application/vnd.openxmlformats-officedocument.presentationml.comment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theme/themeOverride4.xml" ContentType="application/vnd.openxmlformats-officedocument.themeOverride+xml"/>
  <Default Extension="jpeg" ContentType="image/jpeg"/>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316" r:id="rId2"/>
    <p:sldMasterId id="2147484319" r:id="rId3"/>
    <p:sldMasterId id="2147484322" r:id="rId4"/>
  </p:sldMasterIdLst>
  <p:notesMasterIdLst>
    <p:notesMasterId r:id="rId69"/>
  </p:notesMasterIdLst>
  <p:handoutMasterIdLst>
    <p:handoutMasterId r:id="rId70"/>
  </p:handoutMasterIdLst>
  <p:sldIdLst>
    <p:sldId id="655" r:id="rId5"/>
    <p:sldId id="656" r:id="rId6"/>
    <p:sldId id="657" r:id="rId7"/>
    <p:sldId id="658" r:id="rId8"/>
    <p:sldId id="659" r:id="rId9"/>
    <p:sldId id="660" r:id="rId10"/>
    <p:sldId id="661" r:id="rId11"/>
    <p:sldId id="665" r:id="rId12"/>
    <p:sldId id="666" r:id="rId13"/>
    <p:sldId id="667" r:id="rId14"/>
    <p:sldId id="668" r:id="rId15"/>
    <p:sldId id="669" r:id="rId16"/>
    <p:sldId id="670" r:id="rId17"/>
    <p:sldId id="671" r:id="rId18"/>
    <p:sldId id="693" r:id="rId19"/>
    <p:sldId id="694" r:id="rId20"/>
    <p:sldId id="695" r:id="rId21"/>
    <p:sldId id="692" r:id="rId22"/>
    <p:sldId id="675" r:id="rId23"/>
    <p:sldId id="676" r:id="rId24"/>
    <p:sldId id="677" r:id="rId25"/>
    <p:sldId id="678" r:id="rId26"/>
    <p:sldId id="679" r:id="rId27"/>
    <p:sldId id="680" r:id="rId28"/>
    <p:sldId id="681" r:id="rId29"/>
    <p:sldId id="682" r:id="rId30"/>
    <p:sldId id="683" r:id="rId31"/>
    <p:sldId id="684" r:id="rId32"/>
    <p:sldId id="685" r:id="rId33"/>
    <p:sldId id="686" r:id="rId34"/>
    <p:sldId id="687" r:id="rId35"/>
    <p:sldId id="688" r:id="rId36"/>
    <p:sldId id="689" r:id="rId37"/>
    <p:sldId id="690" r:id="rId38"/>
    <p:sldId id="691" r:id="rId39"/>
    <p:sldId id="672" r:id="rId40"/>
    <p:sldId id="633" r:id="rId41"/>
    <p:sldId id="634" r:id="rId42"/>
    <p:sldId id="635" r:id="rId43"/>
    <p:sldId id="636" r:id="rId44"/>
    <p:sldId id="637" r:id="rId45"/>
    <p:sldId id="638" r:id="rId46"/>
    <p:sldId id="639" r:id="rId47"/>
    <p:sldId id="640" r:id="rId48"/>
    <p:sldId id="649" r:id="rId49"/>
    <p:sldId id="613" r:id="rId50"/>
    <p:sldId id="619" r:id="rId51"/>
    <p:sldId id="650" r:id="rId52"/>
    <p:sldId id="616" r:id="rId53"/>
    <p:sldId id="615" r:id="rId54"/>
    <p:sldId id="617" r:id="rId55"/>
    <p:sldId id="618" r:id="rId56"/>
    <p:sldId id="631" r:id="rId57"/>
    <p:sldId id="641" r:id="rId58"/>
    <p:sldId id="642" r:id="rId59"/>
    <p:sldId id="643" r:id="rId60"/>
    <p:sldId id="644" r:id="rId61"/>
    <p:sldId id="645" r:id="rId62"/>
    <p:sldId id="646" r:id="rId63"/>
    <p:sldId id="647" r:id="rId64"/>
    <p:sldId id="648" r:id="rId65"/>
    <p:sldId id="696" r:id="rId66"/>
    <p:sldId id="697" r:id="rId67"/>
    <p:sldId id="579" r:id="rId68"/>
  </p:sldIdLst>
  <p:sldSz cx="9144000" cy="6858000" type="screen4x3"/>
  <p:notesSz cx="7099300" cy="10234613"/>
  <p:defaultTextStyle>
    <a:defPPr>
      <a:defRPr lang="pl-PL"/>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Łukasz Błoch" initials="Ł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FF66"/>
    <a:srgbClr val="46A1A8"/>
    <a:srgbClr val="FF0000"/>
    <a:srgbClr val="177291"/>
    <a:srgbClr val="009900"/>
    <a:srgbClr val="FF5050"/>
    <a:srgbClr val="DCEEF0"/>
    <a:srgbClr val="3333CC"/>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6" autoAdjust="0"/>
    <p:restoredTop sz="94128" autoAdjust="0"/>
  </p:normalViewPr>
  <p:slideViewPr>
    <p:cSldViewPr>
      <p:cViewPr>
        <p:scale>
          <a:sx n="80" d="100"/>
          <a:sy n="80" d="100"/>
        </p:scale>
        <p:origin x="-912" y="-72"/>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934" y="124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ykres%20w%20programie%20Microsoft%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otmsrv\OT-PZ\BAZA_zleconych_programow_zdrowotnych.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Zeszyt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pl-PL"/>
  <c:roundedCorners val="1"/>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pl-PL" sz="1600" b="1">
                <a:solidFill>
                  <a:sysClr val="windowText" lastClr="000000"/>
                </a:solidFill>
              </a:rPr>
              <a:t>Tematyka projektów programów</a:t>
            </a:r>
          </a:p>
        </c:rich>
      </c:tx>
      <c:spPr>
        <a:noFill/>
        <a:ln>
          <a:noFill/>
        </a:ln>
        <a:effectLst/>
      </c:spPr>
    </c:title>
    <c:plotArea>
      <c:layout/>
      <c:barChart>
        <c:barDir val="col"/>
        <c:grouping val="clustered"/>
        <c:ser>
          <c:idx val="0"/>
          <c:order val="0"/>
          <c:spPr>
            <a:solidFill>
              <a:schemeClr val="accent1"/>
            </a:solidFill>
            <a:ln>
              <a:noFill/>
            </a:ln>
            <a:effectLst/>
          </c:spPr>
          <c:dPt>
            <c:idx val="0"/>
            <c:spPr>
              <a:solidFill>
                <a:srgbClr val="FF0000"/>
              </a:solidFill>
              <a:ln>
                <a:noFill/>
              </a:ln>
              <a:effectLst/>
            </c:spPr>
          </c:dPt>
          <c:dPt>
            <c:idx val="6"/>
            <c:spPr>
              <a:solidFill>
                <a:srgbClr val="FF0000"/>
              </a:solidFill>
              <a:ln>
                <a:noFill/>
              </a:ln>
              <a:effectLst/>
            </c:spPr>
          </c:dPt>
          <c:dPt>
            <c:idx val="12"/>
            <c:spPr>
              <a:solidFill>
                <a:srgbClr val="FF0000"/>
              </a:solidFill>
              <a:ln>
                <a:noFill/>
              </a:ln>
              <a:effectLst/>
            </c:spPr>
          </c:dPt>
          <c:dPt>
            <c:idx val="13"/>
            <c:spPr>
              <a:solidFill>
                <a:srgbClr val="FF0000"/>
              </a:solidFill>
              <a:ln>
                <a:noFill/>
              </a:ln>
              <a:effectLst/>
            </c:spPr>
          </c:dPt>
          <c:dPt>
            <c:idx val="14"/>
            <c:spPr>
              <a:solidFill>
                <a:srgbClr val="FF0000"/>
              </a:solidFill>
              <a:ln>
                <a:noFill/>
              </a:ln>
              <a:effectLst/>
            </c:spPr>
          </c:dPt>
          <c:dPt>
            <c:idx val="15"/>
            <c:spPr>
              <a:solidFill>
                <a:srgbClr val="FF0000"/>
              </a:solidFill>
              <a:ln>
                <a:noFill/>
              </a:ln>
              <a:effectLst/>
            </c:spPr>
          </c:dPt>
          <c:dPt>
            <c:idx val="16"/>
            <c:spPr>
              <a:solidFill>
                <a:srgbClr val="FF0000"/>
              </a:solidFill>
              <a:ln>
                <a:noFill/>
              </a:ln>
              <a:effectLst/>
            </c:spPr>
          </c:dPt>
          <c:dPt>
            <c:idx val="17"/>
            <c:spPr>
              <a:solidFill>
                <a:srgbClr val="FF0000"/>
              </a:solidFill>
              <a:ln>
                <a:noFill/>
              </a:ln>
              <a:effectLst/>
            </c:spPr>
          </c:dPt>
          <c:dPt>
            <c:idx val="18"/>
            <c:spPr>
              <a:solidFill>
                <a:srgbClr val="FF0000"/>
              </a:solidFill>
              <a:ln>
                <a:noFill/>
              </a:ln>
              <a:effectLst/>
            </c:spPr>
          </c:dPt>
          <c:dPt>
            <c:idx val="19"/>
            <c:spPr>
              <a:solidFill>
                <a:srgbClr val="FF0000"/>
              </a:solidFill>
              <a:ln>
                <a:noFill/>
              </a:ln>
              <a:effectLst/>
            </c:spPr>
          </c:dPt>
          <c:dPt>
            <c:idx val="20"/>
            <c:spPr>
              <a:solidFill>
                <a:srgbClr val="FF0000"/>
              </a:solidFill>
              <a:ln>
                <a:noFill/>
              </a:ln>
              <a:effectLst/>
            </c:spPr>
          </c:dPt>
          <c:dPt>
            <c:idx val="21"/>
            <c:spPr>
              <a:solidFill>
                <a:srgbClr val="FF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l-PL"/>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'[Wykres w programie Microsoft PowerPoint]Arkusz2'!$E$4:$E$25</c:f>
              <c:strCache>
                <c:ptCount val="22"/>
                <c:pt idx="0">
                  <c:v>szczepienia ochronne</c:v>
                </c:pt>
                <c:pt idx="1">
                  <c:v>p/HPV</c:v>
                </c:pt>
                <c:pt idx="2">
                  <c:v>p/grypie</c:v>
                </c:pt>
                <c:pt idx="3">
                  <c:v>p/pneumokokom</c:v>
                </c:pt>
                <c:pt idx="4">
                  <c:v>p/meningokokom</c:v>
                </c:pt>
                <c:pt idx="5">
                  <c:v>p/rotawirusom</c:v>
                </c:pt>
                <c:pt idx="6">
                  <c:v>onkologia</c:v>
                </c:pt>
                <c:pt idx="7">
                  <c:v>rak piersi</c:v>
                </c:pt>
                <c:pt idx="8">
                  <c:v>rak gruczołu krokowego</c:v>
                </c:pt>
                <c:pt idx="9">
                  <c:v>rak płuc</c:v>
                </c:pt>
                <c:pt idx="10">
                  <c:v>rak jelita grubego</c:v>
                </c:pt>
                <c:pt idx="11">
                  <c:v>rak jajnika</c:v>
                </c:pt>
                <c:pt idx="12">
                  <c:v>rehabilitacja</c:v>
                </c:pt>
                <c:pt idx="13">
                  <c:v>profilaktyka ChUK</c:v>
                </c:pt>
                <c:pt idx="14">
                  <c:v>stomatologia</c:v>
                </c:pt>
                <c:pt idx="15">
                  <c:v>wady postawy</c:v>
                </c:pt>
                <c:pt idx="16">
                  <c:v>zdrowe odżywianie się, profilaktyka nadwagi i otyłości</c:v>
                </c:pt>
                <c:pt idx="17">
                  <c:v>psychiatria </c:v>
                </c:pt>
                <c:pt idx="18">
                  <c:v>diabetologia</c:v>
                </c:pt>
                <c:pt idx="19">
                  <c:v>edukacja w szkołach rodzenia</c:v>
                </c:pt>
                <c:pt idx="20">
                  <c:v>poprawa dostępności do świadczeń zdrowotnych</c:v>
                </c:pt>
                <c:pt idx="21">
                  <c:v>geriatria</c:v>
                </c:pt>
              </c:strCache>
            </c:strRef>
          </c:cat>
          <c:val>
            <c:numRef>
              <c:f>'[Wykres w programie Microsoft PowerPoint]Arkusz2'!$F$4:$F$25</c:f>
              <c:numCache>
                <c:formatCode>General</c:formatCode>
                <c:ptCount val="22"/>
                <c:pt idx="0">
                  <c:v>590</c:v>
                </c:pt>
                <c:pt idx="1">
                  <c:v>277</c:v>
                </c:pt>
                <c:pt idx="2">
                  <c:v>144</c:v>
                </c:pt>
                <c:pt idx="3">
                  <c:v>130</c:v>
                </c:pt>
                <c:pt idx="4">
                  <c:v>50</c:v>
                </c:pt>
                <c:pt idx="5">
                  <c:v>8</c:v>
                </c:pt>
                <c:pt idx="6">
                  <c:v>177</c:v>
                </c:pt>
                <c:pt idx="7">
                  <c:v>58</c:v>
                </c:pt>
                <c:pt idx="8">
                  <c:v>43</c:v>
                </c:pt>
                <c:pt idx="9">
                  <c:v>26</c:v>
                </c:pt>
                <c:pt idx="10">
                  <c:v>22</c:v>
                </c:pt>
                <c:pt idx="11">
                  <c:v>6</c:v>
                </c:pt>
                <c:pt idx="12">
                  <c:v>105</c:v>
                </c:pt>
                <c:pt idx="13">
                  <c:v>61</c:v>
                </c:pt>
                <c:pt idx="14">
                  <c:v>49</c:v>
                </c:pt>
                <c:pt idx="15">
                  <c:v>46</c:v>
                </c:pt>
                <c:pt idx="16">
                  <c:v>34</c:v>
                </c:pt>
                <c:pt idx="17">
                  <c:v>34</c:v>
                </c:pt>
                <c:pt idx="18">
                  <c:v>28</c:v>
                </c:pt>
                <c:pt idx="19">
                  <c:v>27</c:v>
                </c:pt>
                <c:pt idx="20">
                  <c:v>25</c:v>
                </c:pt>
                <c:pt idx="21">
                  <c:v>20</c:v>
                </c:pt>
              </c:numCache>
            </c:numRef>
          </c:val>
        </c:ser>
        <c:dLbls/>
        <c:gapWidth val="219"/>
        <c:overlap val="-27"/>
        <c:axId val="77707136"/>
        <c:axId val="77708672"/>
      </c:barChart>
      <c:catAx>
        <c:axId val="77707136"/>
        <c:scaling>
          <c:orientation val="minMax"/>
        </c:scaling>
        <c:axPos val="b"/>
        <c:numFmt formatCode="General" sourceLinked="1"/>
        <c:maj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ln>
                  <a:noFill/>
                </a:ln>
                <a:solidFill>
                  <a:sysClr val="windowText" lastClr="000000"/>
                </a:solidFill>
                <a:latin typeface="+mn-lt"/>
                <a:ea typeface="+mn-ea"/>
                <a:cs typeface="+mn-cs"/>
              </a:defRPr>
            </a:pPr>
            <a:endParaRPr lang="pl-PL"/>
          </a:p>
        </c:txPr>
        <c:crossAx val="77708672"/>
        <c:crosses val="autoZero"/>
        <c:lblAlgn val="ctr"/>
        <c:lblOffset val="100"/>
      </c:catAx>
      <c:valAx>
        <c:axId val="77708672"/>
        <c:scaling>
          <c:orientation val="minMax"/>
          <c:max val="300"/>
        </c:scaling>
        <c:axPos val="l"/>
        <c:majorGridlines>
          <c:spPr>
            <a:ln w="9525" cap="flat" cmpd="sng" algn="ctr">
              <a:noFill/>
              <a:round/>
            </a:ln>
            <a:effectLst/>
          </c:spPr>
        </c:majorGridlines>
        <c:numFmt formatCode="General" sourceLinked="1"/>
        <c:majorTickMark val="none"/>
        <c:tickLblPos val="nextTo"/>
        <c:spPr>
          <a:noFill/>
          <a:ln w="25400">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pl-PL"/>
          </a:p>
        </c:txPr>
        <c:crossAx val="77707136"/>
        <c:crosses val="autoZero"/>
        <c:crossBetween val="between"/>
      </c:valAx>
      <c:spPr>
        <a:noFill/>
        <a:ln w="25400">
          <a:noFill/>
        </a:ln>
        <a:effectLst/>
      </c:spPr>
    </c:plotArea>
    <c:plotVisOnly val="1"/>
    <c:dispBlanksAs val="gap"/>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cap="rnd" cmpd="sng" algn="ctr">
      <a:solidFill>
        <a:schemeClr val="tx1"/>
      </a:solidFill>
      <a:round/>
    </a:ln>
    <a:effectLst/>
  </c:spPr>
  <c:txPr>
    <a:bodyPr/>
    <a:lstStyle/>
    <a:p>
      <a:pPr>
        <a:defRPr/>
      </a:pPr>
      <a:endParaRPr lang="pl-PL"/>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pl-PL"/>
  <c:roundedCorners val="1"/>
  <c:clrMapOvr bg1="lt1" tx1="dk1" bg2="lt2" tx2="dk2" accent1="accent1" accent2="accent2" accent3="accent3" accent4="accent4" accent5="accent5" accent6="accent6" hlink="hlink" folHlink="folHlink"/>
  <c:chart>
    <c:view3D>
      <c:depthPercent val="100"/>
      <c:rAngAx val="1"/>
    </c:view3D>
    <c:floor>
      <c:spPr>
        <a:ln w="25400">
          <a:solidFill>
            <a:sysClr val="windowText" lastClr="000000"/>
          </a:solidFill>
        </a:ln>
      </c:spPr>
    </c:floor>
    <c:plotArea>
      <c:layout>
        <c:manualLayout>
          <c:layoutTarget val="inner"/>
          <c:xMode val="edge"/>
          <c:yMode val="edge"/>
          <c:x val="9.5152887139107606E-2"/>
          <c:y val="0.12133008021884589"/>
          <c:w val="0.88193044619422567"/>
          <c:h val="0.76540953507572151"/>
        </c:manualLayout>
      </c:layout>
      <c:bar3DChart>
        <c:barDir val="col"/>
        <c:grouping val="clustered"/>
        <c:ser>
          <c:idx val="0"/>
          <c:order val="0"/>
          <c:tx>
            <c:strRef>
              <c:f>Ogółem!$B$1</c:f>
              <c:strCache>
                <c:ptCount val="1"/>
                <c:pt idx="0">
                  <c:v>Liczba wpływających projektów pz/ppz</c:v>
                </c:pt>
              </c:strCache>
            </c:strRef>
          </c:tx>
          <c:dLbls>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pl-PL"/>
              </a:p>
            </c:txPr>
            <c:showVal val="1"/>
            <c:extLst>
              <c:ext xmlns:c15="http://schemas.microsoft.com/office/drawing/2012/chart" uri="{CE6537A1-D6FC-4f65-9D91-7224C49458BB}">
                <c15:layout/>
                <c15:showLeaderLines val="0"/>
              </c:ext>
            </c:extLst>
          </c:dLbls>
          <c:cat>
            <c:numRef>
              <c:f>Ogółem!$A$2:$A$9</c:f>
              <c:numCache>
                <c:formatCode>General</c:formatCode>
                <c:ptCount val="8"/>
                <c:pt idx="0">
                  <c:v>2009</c:v>
                </c:pt>
                <c:pt idx="1">
                  <c:v>2010</c:v>
                </c:pt>
                <c:pt idx="2">
                  <c:v>2011</c:v>
                </c:pt>
                <c:pt idx="3">
                  <c:v>2012</c:v>
                </c:pt>
                <c:pt idx="4">
                  <c:v>2013</c:v>
                </c:pt>
                <c:pt idx="5">
                  <c:v>2014</c:v>
                </c:pt>
                <c:pt idx="6">
                  <c:v>2015</c:v>
                </c:pt>
                <c:pt idx="7">
                  <c:v>2016</c:v>
                </c:pt>
              </c:numCache>
            </c:numRef>
          </c:cat>
          <c:val>
            <c:numRef>
              <c:f>Ogółem!$B$2:$B$9</c:f>
              <c:numCache>
                <c:formatCode>General</c:formatCode>
                <c:ptCount val="8"/>
                <c:pt idx="0">
                  <c:v>32</c:v>
                </c:pt>
                <c:pt idx="1">
                  <c:v>228</c:v>
                </c:pt>
                <c:pt idx="2">
                  <c:v>262</c:v>
                </c:pt>
                <c:pt idx="3">
                  <c:v>370</c:v>
                </c:pt>
                <c:pt idx="4">
                  <c:v>243</c:v>
                </c:pt>
                <c:pt idx="5">
                  <c:v>256</c:v>
                </c:pt>
                <c:pt idx="6">
                  <c:v>272</c:v>
                </c:pt>
                <c:pt idx="7">
                  <c:v>135</c:v>
                </c:pt>
              </c:numCache>
            </c:numRef>
          </c:val>
        </c:ser>
        <c:ser>
          <c:idx val="1"/>
          <c:order val="1"/>
          <c:tx>
            <c:strRef>
              <c:f>Ogółem!$C$1</c:f>
              <c:strCache>
                <c:ptCount val="1"/>
                <c:pt idx="0">
                  <c:v>Liczba zaopiniowanych projektów pz/ppz</c:v>
                </c:pt>
              </c:strCache>
            </c:strRef>
          </c:tx>
          <c:dPt>
            <c:idx val="0"/>
            <c:spPr>
              <a:noFill/>
            </c:spPr>
          </c:dPt>
          <c:dLbls>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pl-PL"/>
              </a:p>
            </c:txPr>
            <c:showVal val="1"/>
            <c:extLst>
              <c:ext xmlns:c15="http://schemas.microsoft.com/office/drawing/2012/chart" uri="{CE6537A1-D6FC-4f65-9D91-7224C49458BB}">
                <c15:layout/>
                <c15:showLeaderLines val="0"/>
              </c:ext>
            </c:extLst>
          </c:dLbls>
          <c:cat>
            <c:numRef>
              <c:f>Ogółem!$A$2:$A$9</c:f>
              <c:numCache>
                <c:formatCode>General</c:formatCode>
                <c:ptCount val="8"/>
                <c:pt idx="0">
                  <c:v>2009</c:v>
                </c:pt>
                <c:pt idx="1">
                  <c:v>2010</c:v>
                </c:pt>
                <c:pt idx="2">
                  <c:v>2011</c:v>
                </c:pt>
                <c:pt idx="3">
                  <c:v>2012</c:v>
                </c:pt>
                <c:pt idx="4">
                  <c:v>2013</c:v>
                </c:pt>
                <c:pt idx="5">
                  <c:v>2014</c:v>
                </c:pt>
                <c:pt idx="6">
                  <c:v>2015</c:v>
                </c:pt>
                <c:pt idx="7">
                  <c:v>2016</c:v>
                </c:pt>
              </c:numCache>
            </c:numRef>
          </c:cat>
          <c:val>
            <c:numRef>
              <c:f>Ogółem!$C$2:$C$9</c:f>
              <c:numCache>
                <c:formatCode>General</c:formatCode>
                <c:ptCount val="8"/>
                <c:pt idx="0">
                  <c:v>0</c:v>
                </c:pt>
                <c:pt idx="1">
                  <c:v>67</c:v>
                </c:pt>
                <c:pt idx="2">
                  <c:v>187</c:v>
                </c:pt>
                <c:pt idx="3">
                  <c:v>272</c:v>
                </c:pt>
                <c:pt idx="4">
                  <c:v>294</c:v>
                </c:pt>
                <c:pt idx="5">
                  <c:v>288</c:v>
                </c:pt>
                <c:pt idx="6">
                  <c:v>217</c:v>
                </c:pt>
                <c:pt idx="7">
                  <c:v>72</c:v>
                </c:pt>
              </c:numCache>
            </c:numRef>
          </c:val>
        </c:ser>
        <c:dLbls/>
        <c:shape val="box"/>
        <c:axId val="77932416"/>
        <c:axId val="77933952"/>
        <c:axId val="0"/>
      </c:bar3DChart>
      <c:catAx>
        <c:axId val="77932416"/>
        <c:scaling>
          <c:orientation val="minMax"/>
        </c:scaling>
        <c:axPos val="b"/>
        <c:numFmt formatCode="General" sourceLinked="1"/>
        <c:tickLblPos val="nextTo"/>
        <c:spPr>
          <a:ln w="25400">
            <a:solidFill>
              <a:schemeClr val="tx1"/>
            </a:solidFill>
          </a:ln>
        </c:spPr>
        <c:txPr>
          <a:bodyPr rot="0" vert="horz"/>
          <a:lstStyle/>
          <a:p>
            <a:pPr>
              <a:defRPr sz="1600" b="1" i="0" u="none" strike="noStrike" baseline="0">
                <a:solidFill>
                  <a:srgbClr val="000000"/>
                </a:solidFill>
                <a:latin typeface="Calibri"/>
                <a:ea typeface="Calibri"/>
                <a:cs typeface="Calibri"/>
              </a:defRPr>
            </a:pPr>
            <a:endParaRPr lang="pl-PL"/>
          </a:p>
        </c:txPr>
        <c:crossAx val="77933952"/>
        <c:crosses val="autoZero"/>
        <c:auto val="1"/>
        <c:lblAlgn val="ctr"/>
        <c:lblOffset val="100"/>
      </c:catAx>
      <c:valAx>
        <c:axId val="77933952"/>
        <c:scaling>
          <c:orientation val="minMax"/>
          <c:max val="400"/>
          <c:min val="0"/>
        </c:scaling>
        <c:axPos val="l"/>
        <c:numFmt formatCode="General" sourceLinked="1"/>
        <c:tickLblPos val="nextTo"/>
        <c:spPr>
          <a:ln w="25400">
            <a:solidFill>
              <a:schemeClr val="tx1"/>
            </a:solidFill>
          </a:ln>
        </c:spPr>
        <c:txPr>
          <a:bodyPr rot="0" vert="horz"/>
          <a:lstStyle/>
          <a:p>
            <a:pPr>
              <a:defRPr sz="1600" b="1" i="0" u="none" strike="noStrike" baseline="0">
                <a:solidFill>
                  <a:srgbClr val="000000"/>
                </a:solidFill>
                <a:latin typeface="Calibri"/>
                <a:ea typeface="Calibri"/>
                <a:cs typeface="Calibri"/>
              </a:defRPr>
            </a:pPr>
            <a:endParaRPr lang="pl-PL"/>
          </a:p>
        </c:txPr>
        <c:crossAx val="77932416"/>
        <c:crosses val="autoZero"/>
        <c:crossBetween val="between"/>
        <c:majorUnit val="100"/>
        <c:minorUnit val="50"/>
      </c:valAx>
      <c:spPr>
        <a:noFill/>
        <a:ln w="25400">
          <a:noFill/>
        </a:ln>
      </c:spPr>
    </c:plotArea>
    <c:legend>
      <c:legendPos val="r"/>
      <c:layout>
        <c:manualLayout>
          <c:xMode val="edge"/>
          <c:yMode val="edge"/>
          <c:x val="0.54375049212598436"/>
          <c:y val="0.17211374721950604"/>
          <c:w val="0.44531282808398959"/>
          <c:h val="0.11546863831563536"/>
        </c:manualLayout>
      </c:layout>
      <c:txPr>
        <a:bodyPr/>
        <a:lstStyle/>
        <a:p>
          <a:pPr>
            <a:defRPr sz="780" b="0" i="0" u="none" strike="noStrike" baseline="0">
              <a:solidFill>
                <a:srgbClr val="000000"/>
              </a:solidFill>
              <a:latin typeface="Calibri"/>
              <a:ea typeface="Calibri"/>
              <a:cs typeface="Calibri"/>
            </a:defRPr>
          </a:pPr>
          <a:endParaRPr lang="pl-PL"/>
        </a:p>
      </c:txPr>
    </c:legend>
    <c:plotVisOnly val="1"/>
    <c:dispBlanksAs val="gap"/>
  </c:chart>
  <c:spPr>
    <a:ln w="25400" cap="rnd">
      <a:solidFill>
        <a:sysClr val="windowText" lastClr="000000"/>
      </a:solidFill>
      <a:round/>
    </a:ln>
  </c:spPr>
  <c:txPr>
    <a:bodyPr/>
    <a:lstStyle/>
    <a:p>
      <a:pPr>
        <a:defRPr sz="1000" b="0" i="0" u="none" strike="noStrike" baseline="0">
          <a:solidFill>
            <a:srgbClr val="000000"/>
          </a:solidFill>
          <a:latin typeface="Calibri"/>
          <a:ea typeface="Calibri"/>
          <a:cs typeface="Calibri"/>
        </a:defRPr>
      </a:pPr>
      <a:endParaRPr lang="pl-PL"/>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rgbClr val="00B050"/>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rgbClr val="FF0000"/>
              </a:solidFill>
              <a:ln>
                <a:noFill/>
              </a:ln>
              <a:effectLst>
                <a:outerShdw blurRad="254000" sx="102000" sy="102000" algn="ctr" rotWithShape="0">
                  <a:prstClr val="black">
                    <a:alpha val="20000"/>
                  </a:prstClr>
                </a:outerShdw>
              </a:effectLst>
            </c:spPr>
          </c:dPt>
          <c:dLbls>
            <c:dLbl>
              <c:idx val="0"/>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pl-PL" sz="1800" dirty="0" smtClean="0"/>
                      <a:t>42%</a:t>
                    </a:r>
                    <a:endParaRPr lang="pl-PL"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Percent val="1"/>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15:layout/>
                  <c15:dlblFieldTable/>
                  <c15:showDataLabelsRange val="0"/>
                </c:ext>
              </c:extLst>
            </c:dLbl>
            <c:dLbl>
              <c:idx val="1"/>
              <c:layout>
                <c:manualLayout>
                  <c:x val="6.6385177863645881E-2"/>
                  <c:y val="-0.22109552268138857"/>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pl-PL" sz="1800" dirty="0" smtClean="0"/>
                      <a:t>25%</a:t>
                    </a:r>
                    <a:endParaRPr lang="pl-PL" sz="100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Percent val="1"/>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15:layout/>
                  <c15:dlblFieldTable/>
                  <c15:showDataLabelsRange val="0"/>
                </c:ext>
              </c:extLst>
            </c:dLbl>
            <c:dLbl>
              <c:idx val="2"/>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pl-PL" sz="1800" dirty="0" smtClean="0"/>
                      <a:t>33%</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Percent val="1"/>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15:layout/>
                  <c15:dlblFieldTable/>
                  <c15:showDataLabelsRange val="0"/>
                </c:ext>
              </c:extLst>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l-PL"/>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Arkusz1!$A$2:$A$4</c:f>
              <c:strCache>
                <c:ptCount val="3"/>
                <c:pt idx="0">
                  <c:v>Pozytywne</c:v>
                </c:pt>
                <c:pt idx="1">
                  <c:v>Warunkowo-Pozytywne</c:v>
                </c:pt>
                <c:pt idx="2">
                  <c:v>Negatywne</c:v>
                </c:pt>
              </c:strCache>
            </c:strRef>
          </c:cat>
          <c:val>
            <c:numRef>
              <c:f>Arkusz1!$B$2:$B$4</c:f>
              <c:numCache>
                <c:formatCode>General</c:formatCode>
                <c:ptCount val="3"/>
                <c:pt idx="0">
                  <c:v>592</c:v>
                </c:pt>
                <c:pt idx="1">
                  <c:v>362</c:v>
                </c:pt>
                <c:pt idx="2">
                  <c:v>466</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l-PL"/>
        </a:p>
      </c:txPr>
    </c:legend>
    <c:plotVisOnly val="1"/>
    <c:dispBlanksAs val="zero"/>
  </c:chart>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solidFill>
        <a:schemeClr val="dk1">
          <a:lumMod val="25000"/>
          <a:lumOff val="75000"/>
        </a:schemeClr>
      </a:solidFill>
      <a:round/>
    </a:ln>
    <a:effectLst>
      <a:softEdge rad="0"/>
    </a:effectLst>
  </c:spPr>
  <c:txPr>
    <a:bodyPr/>
    <a:lstStyle/>
    <a:p>
      <a:pPr>
        <a:defRPr/>
      </a:pPr>
      <a:endParaRPr lang="pl-PL"/>
    </a:p>
  </c:txPr>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6-09-06T09:50:16.900" idx="4">
    <p:pos x="5446" y="3148"/>
    <p:text>sliskie stwierdzenie, usunałbym to i napisał ze w zaleznosci od potrzeb (czasami nie ma na danym terenie swiadczeniodawcy ktory ma podpisany kontrakt na swiadczenia gwarantowane)</p:text>
  </p:cm>
  <p:cm authorId="0" dt="2016-09-06T09:51:50.928" idx="5">
    <p:pos x="5446" y="3528"/>
    <p:text>to tez mi sie nie podoba, o wszystkim i o niczym</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3950D-71E7-429F-A3B8-282D3C370B9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74DBB4FC-92F4-4580-B36D-8FD24FCC5E3A}">
      <dgm:prSet phldrT="[Tekst]"/>
      <dgm:spPr/>
      <dgm:t>
        <a:bodyPr/>
        <a:lstStyle/>
        <a:p>
          <a:r>
            <a:rPr lang="pl-PL" dirty="0" smtClean="0">
              <a:solidFill>
                <a:schemeClr val="tx1"/>
              </a:solidFill>
            </a:rPr>
            <a:t>Analiza potrzeb zdrowotnych w rejonie</a:t>
          </a:r>
          <a:endParaRPr lang="pl-PL" dirty="0">
            <a:solidFill>
              <a:schemeClr val="tx1"/>
            </a:solidFill>
          </a:endParaRPr>
        </a:p>
      </dgm:t>
    </dgm:pt>
    <dgm:pt modelId="{99ED9112-E059-4205-BDD6-A6885B10D786}" type="parTrans" cxnId="{823CA9F6-9661-4662-9F74-104948320BDD}">
      <dgm:prSet/>
      <dgm:spPr/>
      <dgm:t>
        <a:bodyPr/>
        <a:lstStyle/>
        <a:p>
          <a:endParaRPr lang="pl-PL"/>
        </a:p>
      </dgm:t>
    </dgm:pt>
    <dgm:pt modelId="{2EE650AD-A270-4A8C-8633-08E6D1B6B721}" type="sibTrans" cxnId="{823CA9F6-9661-4662-9F74-104948320BDD}">
      <dgm:prSet/>
      <dgm:spPr/>
      <dgm:t>
        <a:bodyPr/>
        <a:lstStyle/>
        <a:p>
          <a:endParaRPr lang="pl-PL"/>
        </a:p>
      </dgm:t>
    </dgm:pt>
    <dgm:pt modelId="{75468222-56A0-4031-968E-6299A1FAE247}">
      <dgm:prSet phldrT="[Tekst]"/>
      <dgm:spPr/>
      <dgm:t>
        <a:bodyPr/>
        <a:lstStyle/>
        <a:p>
          <a:r>
            <a:rPr lang="pl-PL" dirty="0" smtClean="0">
              <a:solidFill>
                <a:schemeClr val="tx1"/>
              </a:solidFill>
            </a:rPr>
            <a:t>Określenie problemu zdrowotnego wpływającego na niezadowalający stan zdrowia ludności</a:t>
          </a:r>
          <a:endParaRPr lang="pl-PL" dirty="0">
            <a:solidFill>
              <a:schemeClr val="tx1"/>
            </a:solidFill>
          </a:endParaRPr>
        </a:p>
      </dgm:t>
    </dgm:pt>
    <dgm:pt modelId="{6DEC9CD9-D9A9-424F-AA98-239D12A82D5E}" type="parTrans" cxnId="{26F718BE-C2BD-423B-BC5F-0D14075C07E9}">
      <dgm:prSet/>
      <dgm:spPr/>
      <dgm:t>
        <a:bodyPr/>
        <a:lstStyle/>
        <a:p>
          <a:endParaRPr lang="pl-PL"/>
        </a:p>
      </dgm:t>
    </dgm:pt>
    <dgm:pt modelId="{EA700917-647A-4240-B884-DBCB634DC45D}" type="sibTrans" cxnId="{26F718BE-C2BD-423B-BC5F-0D14075C07E9}">
      <dgm:prSet/>
      <dgm:spPr/>
      <dgm:t>
        <a:bodyPr/>
        <a:lstStyle/>
        <a:p>
          <a:endParaRPr lang="pl-PL"/>
        </a:p>
      </dgm:t>
    </dgm:pt>
    <dgm:pt modelId="{C3AB3174-5F78-46B6-B92E-23C671210C91}">
      <dgm:prSet phldrT="[Tekst]"/>
      <dgm:spPr/>
      <dgm:t>
        <a:bodyPr/>
        <a:lstStyle/>
        <a:p>
          <a:r>
            <a:rPr lang="pl-PL" dirty="0" smtClean="0">
              <a:solidFill>
                <a:schemeClr val="tx1"/>
              </a:solidFill>
            </a:rPr>
            <a:t>Określenie interwencji mogących przynieść największe efekty zdrowotne</a:t>
          </a:r>
          <a:endParaRPr lang="pl-PL" dirty="0">
            <a:solidFill>
              <a:schemeClr val="tx1"/>
            </a:solidFill>
          </a:endParaRPr>
        </a:p>
      </dgm:t>
    </dgm:pt>
    <dgm:pt modelId="{44E606E0-7203-45F3-9E8F-9681129BE76F}" type="parTrans" cxnId="{84D8DA73-2310-4D86-8AC6-1788E7412414}">
      <dgm:prSet/>
      <dgm:spPr/>
      <dgm:t>
        <a:bodyPr/>
        <a:lstStyle/>
        <a:p>
          <a:endParaRPr lang="pl-PL"/>
        </a:p>
      </dgm:t>
    </dgm:pt>
    <dgm:pt modelId="{C9C2510B-3C3E-42DE-9986-9EA8975067E4}" type="sibTrans" cxnId="{84D8DA73-2310-4D86-8AC6-1788E7412414}">
      <dgm:prSet/>
      <dgm:spPr/>
      <dgm:t>
        <a:bodyPr/>
        <a:lstStyle/>
        <a:p>
          <a:endParaRPr lang="pl-PL"/>
        </a:p>
      </dgm:t>
    </dgm:pt>
    <dgm:pt modelId="{4D66BA88-FE69-400E-9D14-93CB8342DA13}">
      <dgm:prSet/>
      <dgm:spPr/>
      <dgm:t>
        <a:bodyPr/>
        <a:lstStyle/>
        <a:p>
          <a:r>
            <a:rPr lang="pl-PL" dirty="0" smtClean="0">
              <a:solidFill>
                <a:schemeClr val="tx1"/>
              </a:solidFill>
            </a:rPr>
            <a:t>Określenie populacji docelowej do której skierowane zostaną działania programowe</a:t>
          </a:r>
          <a:endParaRPr lang="pl-PL" dirty="0">
            <a:solidFill>
              <a:schemeClr val="tx1"/>
            </a:solidFill>
          </a:endParaRPr>
        </a:p>
      </dgm:t>
    </dgm:pt>
    <dgm:pt modelId="{5A64040B-B373-4A9A-AB5A-C90CA31A0795}" type="parTrans" cxnId="{871A0E22-212E-40B1-AF89-1B94C5EB2178}">
      <dgm:prSet/>
      <dgm:spPr/>
      <dgm:t>
        <a:bodyPr/>
        <a:lstStyle/>
        <a:p>
          <a:endParaRPr lang="pl-PL"/>
        </a:p>
      </dgm:t>
    </dgm:pt>
    <dgm:pt modelId="{997FB019-8105-4F05-9A6A-069DC3D9205D}" type="sibTrans" cxnId="{871A0E22-212E-40B1-AF89-1B94C5EB2178}">
      <dgm:prSet/>
      <dgm:spPr/>
      <dgm:t>
        <a:bodyPr/>
        <a:lstStyle/>
        <a:p>
          <a:endParaRPr lang="pl-PL"/>
        </a:p>
      </dgm:t>
    </dgm:pt>
    <dgm:pt modelId="{1FD0A6F8-1BDB-450B-A124-0C40E453A7B2}" type="pres">
      <dgm:prSet presAssocID="{B9E3950D-71E7-429F-A3B8-282D3C370B91}" presName="outerComposite" presStyleCnt="0">
        <dgm:presLayoutVars>
          <dgm:chMax val="5"/>
          <dgm:dir/>
          <dgm:resizeHandles val="exact"/>
        </dgm:presLayoutVars>
      </dgm:prSet>
      <dgm:spPr/>
      <dgm:t>
        <a:bodyPr/>
        <a:lstStyle/>
        <a:p>
          <a:endParaRPr lang="pl-PL"/>
        </a:p>
      </dgm:t>
    </dgm:pt>
    <dgm:pt modelId="{E250DB73-D590-46B4-BE1D-970D10366185}" type="pres">
      <dgm:prSet presAssocID="{B9E3950D-71E7-429F-A3B8-282D3C370B91}" presName="dummyMaxCanvas" presStyleCnt="0">
        <dgm:presLayoutVars/>
      </dgm:prSet>
      <dgm:spPr/>
    </dgm:pt>
    <dgm:pt modelId="{ACFB4763-CC42-4C91-98D6-77E92803332D}" type="pres">
      <dgm:prSet presAssocID="{B9E3950D-71E7-429F-A3B8-282D3C370B91}" presName="FourNodes_1" presStyleLbl="node1" presStyleIdx="0" presStyleCnt="4">
        <dgm:presLayoutVars>
          <dgm:bulletEnabled val="1"/>
        </dgm:presLayoutVars>
      </dgm:prSet>
      <dgm:spPr/>
      <dgm:t>
        <a:bodyPr/>
        <a:lstStyle/>
        <a:p>
          <a:endParaRPr lang="pl-PL"/>
        </a:p>
      </dgm:t>
    </dgm:pt>
    <dgm:pt modelId="{43231FC1-BB07-4F0E-B843-E37288BC0C3C}" type="pres">
      <dgm:prSet presAssocID="{B9E3950D-71E7-429F-A3B8-282D3C370B91}" presName="FourNodes_2" presStyleLbl="node1" presStyleIdx="1" presStyleCnt="4">
        <dgm:presLayoutVars>
          <dgm:bulletEnabled val="1"/>
        </dgm:presLayoutVars>
      </dgm:prSet>
      <dgm:spPr/>
      <dgm:t>
        <a:bodyPr/>
        <a:lstStyle/>
        <a:p>
          <a:endParaRPr lang="pl-PL"/>
        </a:p>
      </dgm:t>
    </dgm:pt>
    <dgm:pt modelId="{351D80A9-1EB0-40EA-A92C-E409F0EC7CAC}" type="pres">
      <dgm:prSet presAssocID="{B9E3950D-71E7-429F-A3B8-282D3C370B91}" presName="FourNodes_3" presStyleLbl="node1" presStyleIdx="2" presStyleCnt="4">
        <dgm:presLayoutVars>
          <dgm:bulletEnabled val="1"/>
        </dgm:presLayoutVars>
      </dgm:prSet>
      <dgm:spPr/>
      <dgm:t>
        <a:bodyPr/>
        <a:lstStyle/>
        <a:p>
          <a:endParaRPr lang="pl-PL"/>
        </a:p>
      </dgm:t>
    </dgm:pt>
    <dgm:pt modelId="{BC7E0231-346A-4410-8FE1-0EE3A93BAB94}" type="pres">
      <dgm:prSet presAssocID="{B9E3950D-71E7-429F-A3B8-282D3C370B91}" presName="FourNodes_4" presStyleLbl="node1" presStyleIdx="3" presStyleCnt="4">
        <dgm:presLayoutVars>
          <dgm:bulletEnabled val="1"/>
        </dgm:presLayoutVars>
      </dgm:prSet>
      <dgm:spPr/>
      <dgm:t>
        <a:bodyPr/>
        <a:lstStyle/>
        <a:p>
          <a:endParaRPr lang="pl-PL"/>
        </a:p>
      </dgm:t>
    </dgm:pt>
    <dgm:pt modelId="{A3E22BA5-1E5B-4A21-B4FC-2175B186F05E}" type="pres">
      <dgm:prSet presAssocID="{B9E3950D-71E7-429F-A3B8-282D3C370B91}" presName="FourConn_1-2" presStyleLbl="fgAccFollowNode1" presStyleIdx="0" presStyleCnt="3">
        <dgm:presLayoutVars>
          <dgm:bulletEnabled val="1"/>
        </dgm:presLayoutVars>
      </dgm:prSet>
      <dgm:spPr/>
      <dgm:t>
        <a:bodyPr/>
        <a:lstStyle/>
        <a:p>
          <a:endParaRPr lang="pl-PL"/>
        </a:p>
      </dgm:t>
    </dgm:pt>
    <dgm:pt modelId="{2ED6E0B9-DB3E-4F59-826B-9B0C960B48A5}" type="pres">
      <dgm:prSet presAssocID="{B9E3950D-71E7-429F-A3B8-282D3C370B91}" presName="FourConn_2-3" presStyleLbl="fgAccFollowNode1" presStyleIdx="1" presStyleCnt="3">
        <dgm:presLayoutVars>
          <dgm:bulletEnabled val="1"/>
        </dgm:presLayoutVars>
      </dgm:prSet>
      <dgm:spPr/>
      <dgm:t>
        <a:bodyPr/>
        <a:lstStyle/>
        <a:p>
          <a:endParaRPr lang="pl-PL"/>
        </a:p>
      </dgm:t>
    </dgm:pt>
    <dgm:pt modelId="{355D33CB-0604-4B9C-8B4C-C490DA7AF7EB}" type="pres">
      <dgm:prSet presAssocID="{B9E3950D-71E7-429F-A3B8-282D3C370B91}" presName="FourConn_3-4" presStyleLbl="fgAccFollowNode1" presStyleIdx="2" presStyleCnt="3">
        <dgm:presLayoutVars>
          <dgm:bulletEnabled val="1"/>
        </dgm:presLayoutVars>
      </dgm:prSet>
      <dgm:spPr/>
      <dgm:t>
        <a:bodyPr/>
        <a:lstStyle/>
        <a:p>
          <a:endParaRPr lang="pl-PL"/>
        </a:p>
      </dgm:t>
    </dgm:pt>
    <dgm:pt modelId="{5E9D6497-0954-4A61-B16F-F1FAE25F30AA}" type="pres">
      <dgm:prSet presAssocID="{B9E3950D-71E7-429F-A3B8-282D3C370B91}" presName="FourNodes_1_text" presStyleLbl="node1" presStyleIdx="3" presStyleCnt="4">
        <dgm:presLayoutVars>
          <dgm:bulletEnabled val="1"/>
        </dgm:presLayoutVars>
      </dgm:prSet>
      <dgm:spPr/>
      <dgm:t>
        <a:bodyPr/>
        <a:lstStyle/>
        <a:p>
          <a:endParaRPr lang="pl-PL"/>
        </a:p>
      </dgm:t>
    </dgm:pt>
    <dgm:pt modelId="{191F37D7-5F59-4836-BDEA-9D7F5F32C75F}" type="pres">
      <dgm:prSet presAssocID="{B9E3950D-71E7-429F-A3B8-282D3C370B91}" presName="FourNodes_2_text" presStyleLbl="node1" presStyleIdx="3" presStyleCnt="4">
        <dgm:presLayoutVars>
          <dgm:bulletEnabled val="1"/>
        </dgm:presLayoutVars>
      </dgm:prSet>
      <dgm:spPr/>
      <dgm:t>
        <a:bodyPr/>
        <a:lstStyle/>
        <a:p>
          <a:endParaRPr lang="pl-PL"/>
        </a:p>
      </dgm:t>
    </dgm:pt>
    <dgm:pt modelId="{0B43F332-5822-4D89-854F-7CC6CCEA4856}" type="pres">
      <dgm:prSet presAssocID="{B9E3950D-71E7-429F-A3B8-282D3C370B91}" presName="FourNodes_3_text" presStyleLbl="node1" presStyleIdx="3" presStyleCnt="4">
        <dgm:presLayoutVars>
          <dgm:bulletEnabled val="1"/>
        </dgm:presLayoutVars>
      </dgm:prSet>
      <dgm:spPr/>
      <dgm:t>
        <a:bodyPr/>
        <a:lstStyle/>
        <a:p>
          <a:endParaRPr lang="pl-PL"/>
        </a:p>
      </dgm:t>
    </dgm:pt>
    <dgm:pt modelId="{75A0897D-243F-4FD4-BF69-3A8B04505FF6}" type="pres">
      <dgm:prSet presAssocID="{B9E3950D-71E7-429F-A3B8-282D3C370B91}" presName="FourNodes_4_text" presStyleLbl="node1" presStyleIdx="3" presStyleCnt="4">
        <dgm:presLayoutVars>
          <dgm:bulletEnabled val="1"/>
        </dgm:presLayoutVars>
      </dgm:prSet>
      <dgm:spPr/>
      <dgm:t>
        <a:bodyPr/>
        <a:lstStyle/>
        <a:p>
          <a:endParaRPr lang="pl-PL"/>
        </a:p>
      </dgm:t>
    </dgm:pt>
  </dgm:ptLst>
  <dgm:cxnLst>
    <dgm:cxn modelId="{D0ECA27C-3831-4D04-95E2-2A72D551F795}" type="presOf" srcId="{4D66BA88-FE69-400E-9D14-93CB8342DA13}" destId="{75A0897D-243F-4FD4-BF69-3A8B04505FF6}" srcOrd="1" destOrd="0" presId="urn:microsoft.com/office/officeart/2005/8/layout/vProcess5"/>
    <dgm:cxn modelId="{E63557B8-BD04-4223-9DDE-0FB6BFE92D87}" type="presOf" srcId="{C9C2510B-3C3E-42DE-9986-9EA8975067E4}" destId="{355D33CB-0604-4B9C-8B4C-C490DA7AF7EB}" srcOrd="0" destOrd="0" presId="urn:microsoft.com/office/officeart/2005/8/layout/vProcess5"/>
    <dgm:cxn modelId="{5DE6BA54-BED5-4CD7-8ED4-2B4045AA0030}" type="presOf" srcId="{EA700917-647A-4240-B884-DBCB634DC45D}" destId="{2ED6E0B9-DB3E-4F59-826B-9B0C960B48A5}" srcOrd="0" destOrd="0" presId="urn:microsoft.com/office/officeart/2005/8/layout/vProcess5"/>
    <dgm:cxn modelId="{A550143C-74CB-4D30-BED8-087FD0503C84}" type="presOf" srcId="{B9E3950D-71E7-429F-A3B8-282D3C370B91}" destId="{1FD0A6F8-1BDB-450B-A124-0C40E453A7B2}" srcOrd="0" destOrd="0" presId="urn:microsoft.com/office/officeart/2005/8/layout/vProcess5"/>
    <dgm:cxn modelId="{4B85DE4D-CF25-407E-B080-654044BFC756}" type="presOf" srcId="{74DBB4FC-92F4-4580-B36D-8FD24FCC5E3A}" destId="{ACFB4763-CC42-4C91-98D6-77E92803332D}" srcOrd="0" destOrd="0" presId="urn:microsoft.com/office/officeart/2005/8/layout/vProcess5"/>
    <dgm:cxn modelId="{6CB146A9-29E2-4A7A-B09E-6F084015F8B4}" type="presOf" srcId="{2EE650AD-A270-4A8C-8633-08E6D1B6B721}" destId="{A3E22BA5-1E5B-4A21-B4FC-2175B186F05E}" srcOrd="0" destOrd="0" presId="urn:microsoft.com/office/officeart/2005/8/layout/vProcess5"/>
    <dgm:cxn modelId="{26F718BE-C2BD-423B-BC5F-0D14075C07E9}" srcId="{B9E3950D-71E7-429F-A3B8-282D3C370B91}" destId="{75468222-56A0-4031-968E-6299A1FAE247}" srcOrd="1" destOrd="0" parTransId="{6DEC9CD9-D9A9-424F-AA98-239D12A82D5E}" sibTransId="{EA700917-647A-4240-B884-DBCB634DC45D}"/>
    <dgm:cxn modelId="{7C8732B3-03C4-4EA3-B11B-1FF405992A06}" type="presOf" srcId="{75468222-56A0-4031-968E-6299A1FAE247}" destId="{191F37D7-5F59-4836-BDEA-9D7F5F32C75F}" srcOrd="1" destOrd="0" presId="urn:microsoft.com/office/officeart/2005/8/layout/vProcess5"/>
    <dgm:cxn modelId="{FF2D4EB1-94A9-41EE-8BE5-06C8439E299A}" type="presOf" srcId="{4D66BA88-FE69-400E-9D14-93CB8342DA13}" destId="{BC7E0231-346A-4410-8FE1-0EE3A93BAB94}" srcOrd="0" destOrd="0" presId="urn:microsoft.com/office/officeart/2005/8/layout/vProcess5"/>
    <dgm:cxn modelId="{823CA9F6-9661-4662-9F74-104948320BDD}" srcId="{B9E3950D-71E7-429F-A3B8-282D3C370B91}" destId="{74DBB4FC-92F4-4580-B36D-8FD24FCC5E3A}" srcOrd="0" destOrd="0" parTransId="{99ED9112-E059-4205-BDD6-A6885B10D786}" sibTransId="{2EE650AD-A270-4A8C-8633-08E6D1B6B721}"/>
    <dgm:cxn modelId="{932145C1-162D-4EC4-9425-2EF7D2CDF8D9}" type="presOf" srcId="{74DBB4FC-92F4-4580-B36D-8FD24FCC5E3A}" destId="{5E9D6497-0954-4A61-B16F-F1FAE25F30AA}" srcOrd="1" destOrd="0" presId="urn:microsoft.com/office/officeart/2005/8/layout/vProcess5"/>
    <dgm:cxn modelId="{43E73851-C289-4992-A3D4-EFC0F2323557}" type="presOf" srcId="{C3AB3174-5F78-46B6-B92E-23C671210C91}" destId="{351D80A9-1EB0-40EA-A92C-E409F0EC7CAC}" srcOrd="0" destOrd="0" presId="urn:microsoft.com/office/officeart/2005/8/layout/vProcess5"/>
    <dgm:cxn modelId="{84D8DA73-2310-4D86-8AC6-1788E7412414}" srcId="{B9E3950D-71E7-429F-A3B8-282D3C370B91}" destId="{C3AB3174-5F78-46B6-B92E-23C671210C91}" srcOrd="2" destOrd="0" parTransId="{44E606E0-7203-45F3-9E8F-9681129BE76F}" sibTransId="{C9C2510B-3C3E-42DE-9986-9EA8975067E4}"/>
    <dgm:cxn modelId="{8195CD94-740C-4ADA-8FC3-D20954473EC6}" type="presOf" srcId="{C3AB3174-5F78-46B6-B92E-23C671210C91}" destId="{0B43F332-5822-4D89-854F-7CC6CCEA4856}" srcOrd="1" destOrd="0" presId="urn:microsoft.com/office/officeart/2005/8/layout/vProcess5"/>
    <dgm:cxn modelId="{7A881B17-0DCE-4AB4-BCDA-36ACC8AB2F15}" type="presOf" srcId="{75468222-56A0-4031-968E-6299A1FAE247}" destId="{43231FC1-BB07-4F0E-B843-E37288BC0C3C}" srcOrd="0" destOrd="0" presId="urn:microsoft.com/office/officeart/2005/8/layout/vProcess5"/>
    <dgm:cxn modelId="{871A0E22-212E-40B1-AF89-1B94C5EB2178}" srcId="{B9E3950D-71E7-429F-A3B8-282D3C370B91}" destId="{4D66BA88-FE69-400E-9D14-93CB8342DA13}" srcOrd="3" destOrd="0" parTransId="{5A64040B-B373-4A9A-AB5A-C90CA31A0795}" sibTransId="{997FB019-8105-4F05-9A6A-069DC3D9205D}"/>
    <dgm:cxn modelId="{8D2B1B46-B152-4664-8E4E-537BDDF3AA3E}" type="presParOf" srcId="{1FD0A6F8-1BDB-450B-A124-0C40E453A7B2}" destId="{E250DB73-D590-46B4-BE1D-970D10366185}" srcOrd="0" destOrd="0" presId="urn:microsoft.com/office/officeart/2005/8/layout/vProcess5"/>
    <dgm:cxn modelId="{F13C880F-FE24-4DF0-864D-85024DE7EB8D}" type="presParOf" srcId="{1FD0A6F8-1BDB-450B-A124-0C40E453A7B2}" destId="{ACFB4763-CC42-4C91-98D6-77E92803332D}" srcOrd="1" destOrd="0" presId="urn:microsoft.com/office/officeart/2005/8/layout/vProcess5"/>
    <dgm:cxn modelId="{21046BD4-6850-48FE-8F87-67644629B8E4}" type="presParOf" srcId="{1FD0A6F8-1BDB-450B-A124-0C40E453A7B2}" destId="{43231FC1-BB07-4F0E-B843-E37288BC0C3C}" srcOrd="2" destOrd="0" presId="urn:microsoft.com/office/officeart/2005/8/layout/vProcess5"/>
    <dgm:cxn modelId="{72AC1FC4-B387-4487-B580-007F3FA5C3E1}" type="presParOf" srcId="{1FD0A6F8-1BDB-450B-A124-0C40E453A7B2}" destId="{351D80A9-1EB0-40EA-A92C-E409F0EC7CAC}" srcOrd="3" destOrd="0" presId="urn:microsoft.com/office/officeart/2005/8/layout/vProcess5"/>
    <dgm:cxn modelId="{997C6323-D757-4B01-9E70-CD23698B3F74}" type="presParOf" srcId="{1FD0A6F8-1BDB-450B-A124-0C40E453A7B2}" destId="{BC7E0231-346A-4410-8FE1-0EE3A93BAB94}" srcOrd="4" destOrd="0" presId="urn:microsoft.com/office/officeart/2005/8/layout/vProcess5"/>
    <dgm:cxn modelId="{92A81EBC-0C9A-4D18-810D-F580052B33A7}" type="presParOf" srcId="{1FD0A6F8-1BDB-450B-A124-0C40E453A7B2}" destId="{A3E22BA5-1E5B-4A21-B4FC-2175B186F05E}" srcOrd="5" destOrd="0" presId="urn:microsoft.com/office/officeart/2005/8/layout/vProcess5"/>
    <dgm:cxn modelId="{984E4923-DB25-44D6-8CAF-940B1A0584FF}" type="presParOf" srcId="{1FD0A6F8-1BDB-450B-A124-0C40E453A7B2}" destId="{2ED6E0B9-DB3E-4F59-826B-9B0C960B48A5}" srcOrd="6" destOrd="0" presId="urn:microsoft.com/office/officeart/2005/8/layout/vProcess5"/>
    <dgm:cxn modelId="{32675E88-6B6D-4B67-843C-337E089F776D}" type="presParOf" srcId="{1FD0A6F8-1BDB-450B-A124-0C40E453A7B2}" destId="{355D33CB-0604-4B9C-8B4C-C490DA7AF7EB}" srcOrd="7" destOrd="0" presId="urn:microsoft.com/office/officeart/2005/8/layout/vProcess5"/>
    <dgm:cxn modelId="{8460C48B-E6AB-4F04-92F9-28C6F3E33DE6}" type="presParOf" srcId="{1FD0A6F8-1BDB-450B-A124-0C40E453A7B2}" destId="{5E9D6497-0954-4A61-B16F-F1FAE25F30AA}" srcOrd="8" destOrd="0" presId="urn:microsoft.com/office/officeart/2005/8/layout/vProcess5"/>
    <dgm:cxn modelId="{3A6F7D29-C1E3-4FA2-970F-25C336B57083}" type="presParOf" srcId="{1FD0A6F8-1BDB-450B-A124-0C40E453A7B2}" destId="{191F37D7-5F59-4836-BDEA-9D7F5F32C75F}" srcOrd="9" destOrd="0" presId="urn:microsoft.com/office/officeart/2005/8/layout/vProcess5"/>
    <dgm:cxn modelId="{3B3670BB-7710-40D7-89B8-6B88A1FBDB1B}" type="presParOf" srcId="{1FD0A6F8-1BDB-450B-A124-0C40E453A7B2}" destId="{0B43F332-5822-4D89-854F-7CC6CCEA4856}" srcOrd="10" destOrd="0" presId="urn:microsoft.com/office/officeart/2005/8/layout/vProcess5"/>
    <dgm:cxn modelId="{4D0F2758-F748-4391-95D0-B232690FAD82}" type="presParOf" srcId="{1FD0A6F8-1BDB-450B-A124-0C40E453A7B2}" destId="{75A0897D-243F-4FD4-BF69-3A8B04505FF6}"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01841D-0382-4C2C-A19C-5E2550F56B6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l-PL"/>
        </a:p>
      </dgm:t>
    </dgm:pt>
    <dgm:pt modelId="{7CD0368E-4F45-4E7C-951B-4B2FC57475CB}">
      <dgm:prSet phldrT="[Tekst]"/>
      <dgm:spPr>
        <a:solidFill>
          <a:srgbClr val="0070C0"/>
        </a:solidFill>
      </dgm:spPr>
      <dgm:t>
        <a:bodyPr/>
        <a:lstStyle/>
        <a:p>
          <a:r>
            <a:rPr lang="pl-PL" altLang="pl-PL" b="1" dirty="0" smtClean="0">
              <a:effectLst>
                <a:outerShdw blurRad="38100" dist="38100" dir="2700000" algn="tl">
                  <a:srgbClr val="C0C0C0"/>
                </a:outerShdw>
              </a:effectLst>
              <a:latin typeface="+mj-lt"/>
            </a:rPr>
            <a:t>Kiedy warto zorganizować badanie przesiewowe?</a:t>
          </a:r>
          <a:endParaRPr lang="pl-PL" b="1" dirty="0"/>
        </a:p>
      </dgm:t>
    </dgm:pt>
    <dgm:pt modelId="{4B6D0C7A-DCDA-403B-95BD-05BAEEFBD991}" type="parTrans" cxnId="{56020FBB-644E-49F6-A93C-7A0927A49DD0}">
      <dgm:prSet/>
      <dgm:spPr/>
      <dgm:t>
        <a:bodyPr/>
        <a:lstStyle/>
        <a:p>
          <a:endParaRPr lang="pl-PL"/>
        </a:p>
      </dgm:t>
    </dgm:pt>
    <dgm:pt modelId="{5443254F-EBAA-4B64-AA65-A10B305B36AD}" type="sibTrans" cxnId="{56020FBB-644E-49F6-A93C-7A0927A49DD0}">
      <dgm:prSet/>
      <dgm:spPr/>
      <dgm:t>
        <a:bodyPr/>
        <a:lstStyle/>
        <a:p>
          <a:endParaRPr lang="pl-PL"/>
        </a:p>
      </dgm:t>
    </dgm:pt>
    <dgm:pt modelId="{E3A162A3-28BE-4988-BF66-BAEFEF21FB99}">
      <dgm:prSet phldrT="[Tekst]" custT="1"/>
      <dgm:spPr>
        <a:solidFill>
          <a:srgbClr val="0070C0"/>
        </a:solidFill>
      </dgm:spPr>
      <dgm:t>
        <a:bodyPr/>
        <a:lstStyle/>
        <a:p>
          <a:r>
            <a:rPr lang="pl-PL" altLang="pl-PL" sz="1200" dirty="0" smtClean="0">
              <a:latin typeface="+mj-lt"/>
            </a:rPr>
            <a:t>Częsta choroba w danej populacji</a:t>
          </a:r>
          <a:endParaRPr lang="pl-PL" sz="1200" dirty="0"/>
        </a:p>
      </dgm:t>
    </dgm:pt>
    <dgm:pt modelId="{D091C3AD-CF7B-4F46-B7BC-76AA681A4856}" type="parTrans" cxnId="{CC22E6A7-5226-4F1A-890E-CA2B713D5729}">
      <dgm:prSet/>
      <dgm:spPr/>
      <dgm:t>
        <a:bodyPr/>
        <a:lstStyle/>
        <a:p>
          <a:endParaRPr lang="pl-PL"/>
        </a:p>
      </dgm:t>
    </dgm:pt>
    <dgm:pt modelId="{E8032FDB-544D-4925-9B77-29DAA26C25AB}" type="sibTrans" cxnId="{CC22E6A7-5226-4F1A-890E-CA2B713D5729}">
      <dgm:prSet/>
      <dgm:spPr/>
      <dgm:t>
        <a:bodyPr/>
        <a:lstStyle/>
        <a:p>
          <a:endParaRPr lang="pl-PL"/>
        </a:p>
      </dgm:t>
    </dgm:pt>
    <dgm:pt modelId="{63885BAD-7FB4-4165-9EE1-93AA6036C4C1}">
      <dgm:prSet phldrT="[Tekst]" custT="1"/>
      <dgm:spPr>
        <a:solidFill>
          <a:srgbClr val="0070C0"/>
        </a:solidFill>
      </dgm:spPr>
      <dgm:t>
        <a:bodyPr/>
        <a:lstStyle/>
        <a:p>
          <a:r>
            <a:rPr lang="pl-PL" altLang="pl-PL" sz="1200" dirty="0" smtClean="0">
              <a:latin typeface="+mj-lt"/>
            </a:rPr>
            <a:t>Choroba powodująca wysoką zachorowalność i umieralność w społeczeństwie</a:t>
          </a:r>
          <a:endParaRPr lang="pl-PL" sz="1200" dirty="0"/>
        </a:p>
      </dgm:t>
    </dgm:pt>
    <dgm:pt modelId="{ABBD0AF1-9895-4774-81FC-D036005C65FC}" type="parTrans" cxnId="{6FF244C8-BA3C-4993-A7AA-55F37F8C3256}">
      <dgm:prSet/>
      <dgm:spPr/>
      <dgm:t>
        <a:bodyPr/>
        <a:lstStyle/>
        <a:p>
          <a:endParaRPr lang="pl-PL"/>
        </a:p>
      </dgm:t>
    </dgm:pt>
    <dgm:pt modelId="{80319B4B-69C3-481E-B6ED-D92125EAF13E}" type="sibTrans" cxnId="{6FF244C8-BA3C-4993-A7AA-55F37F8C3256}">
      <dgm:prSet/>
      <dgm:spPr/>
      <dgm:t>
        <a:bodyPr/>
        <a:lstStyle/>
        <a:p>
          <a:endParaRPr lang="pl-PL"/>
        </a:p>
      </dgm:t>
    </dgm:pt>
    <dgm:pt modelId="{0130896F-0A2A-416E-8090-63913A21A96F}">
      <dgm:prSet phldrT="[Tekst]" custT="1"/>
      <dgm:spPr>
        <a:solidFill>
          <a:srgbClr val="0070C0"/>
        </a:solidFill>
      </dgm:spPr>
      <dgm:t>
        <a:bodyPr/>
        <a:lstStyle/>
        <a:p>
          <a:r>
            <a:rPr lang="pl-PL" altLang="pl-PL" sz="1200" dirty="0" smtClean="0">
              <a:latin typeface="+mj-lt"/>
            </a:rPr>
            <a:t>Choroba występuje w stadium przedklinicznym </a:t>
          </a:r>
          <a:endParaRPr lang="pl-PL" sz="1200" dirty="0"/>
        </a:p>
      </dgm:t>
    </dgm:pt>
    <dgm:pt modelId="{75B4811C-2951-40F2-B618-7DBFBFD556E7}" type="parTrans" cxnId="{7F4EDDCC-FB2F-4931-BA3B-548CC6037CBF}">
      <dgm:prSet/>
      <dgm:spPr/>
      <dgm:t>
        <a:bodyPr/>
        <a:lstStyle/>
        <a:p>
          <a:endParaRPr lang="pl-PL"/>
        </a:p>
      </dgm:t>
    </dgm:pt>
    <dgm:pt modelId="{2332E935-E14F-41C8-ADD4-BA08C566300A}" type="sibTrans" cxnId="{7F4EDDCC-FB2F-4931-BA3B-548CC6037CBF}">
      <dgm:prSet/>
      <dgm:spPr/>
      <dgm:t>
        <a:bodyPr/>
        <a:lstStyle/>
        <a:p>
          <a:endParaRPr lang="pl-PL"/>
        </a:p>
      </dgm:t>
    </dgm:pt>
    <dgm:pt modelId="{78254365-121F-484A-BD59-D105B6F6600E}">
      <dgm:prSet phldrT="[Tekst]" custT="1"/>
      <dgm:spPr>
        <a:solidFill>
          <a:srgbClr val="0070C0"/>
        </a:solidFill>
      </dgm:spPr>
      <dgm:t>
        <a:bodyPr/>
        <a:lstStyle/>
        <a:p>
          <a:r>
            <a:rPr lang="pl-PL" altLang="pl-PL" sz="1200" dirty="0" smtClean="0">
              <a:latin typeface="+mj-lt"/>
            </a:rPr>
            <a:t>Chorobę można wykryć w fazie przedklinicznej</a:t>
          </a:r>
          <a:endParaRPr lang="pl-PL" sz="1200" dirty="0"/>
        </a:p>
      </dgm:t>
    </dgm:pt>
    <dgm:pt modelId="{81FC0F1E-2F81-434D-85E6-849C7FBB83E5}" type="parTrans" cxnId="{3ED8E970-554D-4A2B-8BEC-53B9899D98FC}">
      <dgm:prSet/>
      <dgm:spPr/>
      <dgm:t>
        <a:bodyPr/>
        <a:lstStyle/>
        <a:p>
          <a:endParaRPr lang="pl-PL"/>
        </a:p>
      </dgm:t>
    </dgm:pt>
    <dgm:pt modelId="{F3232DBE-35D6-4817-B001-30AE55334443}" type="sibTrans" cxnId="{3ED8E970-554D-4A2B-8BEC-53B9899D98FC}">
      <dgm:prSet/>
      <dgm:spPr/>
      <dgm:t>
        <a:bodyPr/>
        <a:lstStyle/>
        <a:p>
          <a:endParaRPr lang="pl-PL"/>
        </a:p>
      </dgm:t>
    </dgm:pt>
    <dgm:pt modelId="{7A34EFDD-BEC6-4D6B-909B-188A8D31795E}">
      <dgm:prSet custT="1"/>
      <dgm:spPr>
        <a:solidFill>
          <a:srgbClr val="0070C0"/>
        </a:solidFill>
      </dgm:spPr>
      <dgm:t>
        <a:bodyPr/>
        <a:lstStyle/>
        <a:p>
          <a:r>
            <a:rPr lang="pl-PL" altLang="pl-PL" sz="1200" dirty="0" smtClean="0">
              <a:latin typeface="+mj-lt"/>
            </a:rPr>
            <a:t>Dostępne są tanie i wydolne testy przesiewowe</a:t>
          </a:r>
          <a:endParaRPr lang="pl-PL" sz="1200" dirty="0"/>
        </a:p>
      </dgm:t>
    </dgm:pt>
    <dgm:pt modelId="{56988C1F-16BB-4F45-903B-A818FD2D1BBA}" type="parTrans" cxnId="{D056C4DF-6F6F-413E-812C-DD27C4FC7186}">
      <dgm:prSet/>
      <dgm:spPr/>
      <dgm:t>
        <a:bodyPr/>
        <a:lstStyle/>
        <a:p>
          <a:endParaRPr lang="pl-PL"/>
        </a:p>
      </dgm:t>
    </dgm:pt>
    <dgm:pt modelId="{D8FAFE82-7E6B-4442-B22E-6D89D8697E16}" type="sibTrans" cxnId="{D056C4DF-6F6F-413E-812C-DD27C4FC7186}">
      <dgm:prSet/>
      <dgm:spPr/>
      <dgm:t>
        <a:bodyPr/>
        <a:lstStyle/>
        <a:p>
          <a:endParaRPr lang="pl-PL"/>
        </a:p>
      </dgm:t>
    </dgm:pt>
    <dgm:pt modelId="{9F0273E7-E25F-48A9-88E4-5609A56DCD58}" type="pres">
      <dgm:prSet presAssocID="{ED01841D-0382-4C2C-A19C-5E2550F56B65}" presName="Name0" presStyleCnt="0">
        <dgm:presLayoutVars>
          <dgm:chMax val="1"/>
          <dgm:dir/>
          <dgm:animLvl val="ctr"/>
          <dgm:resizeHandles val="exact"/>
        </dgm:presLayoutVars>
      </dgm:prSet>
      <dgm:spPr/>
      <dgm:t>
        <a:bodyPr/>
        <a:lstStyle/>
        <a:p>
          <a:endParaRPr lang="pl-PL"/>
        </a:p>
      </dgm:t>
    </dgm:pt>
    <dgm:pt modelId="{68E66518-441D-4BE5-961C-5E0DA1C74352}" type="pres">
      <dgm:prSet presAssocID="{7CD0368E-4F45-4E7C-951B-4B2FC57475CB}" presName="centerShape" presStyleLbl="node0" presStyleIdx="0" presStyleCnt="1"/>
      <dgm:spPr/>
      <dgm:t>
        <a:bodyPr/>
        <a:lstStyle/>
        <a:p>
          <a:endParaRPr lang="pl-PL"/>
        </a:p>
      </dgm:t>
    </dgm:pt>
    <dgm:pt modelId="{0B8D1A0F-4706-4B57-9B61-44D4B8D4858D}" type="pres">
      <dgm:prSet presAssocID="{E3A162A3-28BE-4988-BF66-BAEFEF21FB99}" presName="node" presStyleLbl="node1" presStyleIdx="0" presStyleCnt="5" custScaleX="158775">
        <dgm:presLayoutVars>
          <dgm:bulletEnabled val="1"/>
        </dgm:presLayoutVars>
      </dgm:prSet>
      <dgm:spPr/>
      <dgm:t>
        <a:bodyPr/>
        <a:lstStyle/>
        <a:p>
          <a:endParaRPr lang="pl-PL"/>
        </a:p>
      </dgm:t>
    </dgm:pt>
    <dgm:pt modelId="{3906AEE0-5246-4E3C-B223-6A54C4016A37}" type="pres">
      <dgm:prSet presAssocID="{E3A162A3-28BE-4988-BF66-BAEFEF21FB99}" presName="dummy" presStyleCnt="0"/>
      <dgm:spPr/>
    </dgm:pt>
    <dgm:pt modelId="{048367FA-E6CB-41D6-8E07-E2322FA02D51}" type="pres">
      <dgm:prSet presAssocID="{E8032FDB-544D-4925-9B77-29DAA26C25AB}" presName="sibTrans" presStyleLbl="sibTrans2D1" presStyleIdx="0" presStyleCnt="5"/>
      <dgm:spPr/>
      <dgm:t>
        <a:bodyPr/>
        <a:lstStyle/>
        <a:p>
          <a:endParaRPr lang="pl-PL"/>
        </a:p>
      </dgm:t>
    </dgm:pt>
    <dgm:pt modelId="{7F022462-2C30-40CA-8725-D56807E0F5CC}" type="pres">
      <dgm:prSet presAssocID="{63885BAD-7FB4-4165-9EE1-93AA6036C4C1}" presName="node" presStyleLbl="node1" presStyleIdx="1" presStyleCnt="5" custScaleX="158952" custScaleY="117891">
        <dgm:presLayoutVars>
          <dgm:bulletEnabled val="1"/>
        </dgm:presLayoutVars>
      </dgm:prSet>
      <dgm:spPr/>
      <dgm:t>
        <a:bodyPr/>
        <a:lstStyle/>
        <a:p>
          <a:endParaRPr lang="pl-PL"/>
        </a:p>
      </dgm:t>
    </dgm:pt>
    <dgm:pt modelId="{40C14B5A-BC94-445D-BFCE-CE36FEC07E65}" type="pres">
      <dgm:prSet presAssocID="{63885BAD-7FB4-4165-9EE1-93AA6036C4C1}" presName="dummy" presStyleCnt="0"/>
      <dgm:spPr/>
    </dgm:pt>
    <dgm:pt modelId="{202BDED8-EF25-4558-B5C6-EA7BE1659ECF}" type="pres">
      <dgm:prSet presAssocID="{80319B4B-69C3-481E-B6ED-D92125EAF13E}" presName="sibTrans" presStyleLbl="sibTrans2D1" presStyleIdx="1" presStyleCnt="5"/>
      <dgm:spPr/>
      <dgm:t>
        <a:bodyPr/>
        <a:lstStyle/>
        <a:p>
          <a:endParaRPr lang="pl-PL"/>
        </a:p>
      </dgm:t>
    </dgm:pt>
    <dgm:pt modelId="{C8A5BFBC-5BDE-4833-B629-53BD2B513062}" type="pres">
      <dgm:prSet presAssocID="{7A34EFDD-BEC6-4D6B-909B-188A8D31795E}" presName="node" presStyleLbl="node1" presStyleIdx="2" presStyleCnt="5" custScaleX="154225">
        <dgm:presLayoutVars>
          <dgm:bulletEnabled val="1"/>
        </dgm:presLayoutVars>
      </dgm:prSet>
      <dgm:spPr/>
      <dgm:t>
        <a:bodyPr/>
        <a:lstStyle/>
        <a:p>
          <a:endParaRPr lang="pl-PL"/>
        </a:p>
      </dgm:t>
    </dgm:pt>
    <dgm:pt modelId="{EC7A6214-EC91-4D3F-8AD5-4A0AED6AA741}" type="pres">
      <dgm:prSet presAssocID="{7A34EFDD-BEC6-4D6B-909B-188A8D31795E}" presName="dummy" presStyleCnt="0"/>
      <dgm:spPr/>
    </dgm:pt>
    <dgm:pt modelId="{CAFA9111-60B2-4871-B781-539E0832070B}" type="pres">
      <dgm:prSet presAssocID="{D8FAFE82-7E6B-4442-B22E-6D89D8697E16}" presName="sibTrans" presStyleLbl="sibTrans2D1" presStyleIdx="2" presStyleCnt="5"/>
      <dgm:spPr/>
      <dgm:t>
        <a:bodyPr/>
        <a:lstStyle/>
        <a:p>
          <a:endParaRPr lang="pl-PL"/>
        </a:p>
      </dgm:t>
    </dgm:pt>
    <dgm:pt modelId="{A38305E0-901A-4E07-8538-BF05A85ED91A}" type="pres">
      <dgm:prSet presAssocID="{0130896F-0A2A-416E-8090-63913A21A96F}" presName="node" presStyleLbl="node1" presStyleIdx="3" presStyleCnt="5" custScaleX="157536">
        <dgm:presLayoutVars>
          <dgm:bulletEnabled val="1"/>
        </dgm:presLayoutVars>
      </dgm:prSet>
      <dgm:spPr/>
      <dgm:t>
        <a:bodyPr/>
        <a:lstStyle/>
        <a:p>
          <a:endParaRPr lang="pl-PL"/>
        </a:p>
      </dgm:t>
    </dgm:pt>
    <dgm:pt modelId="{440853FC-CEEB-46B5-9AA9-7993120A0C82}" type="pres">
      <dgm:prSet presAssocID="{0130896F-0A2A-416E-8090-63913A21A96F}" presName="dummy" presStyleCnt="0"/>
      <dgm:spPr/>
    </dgm:pt>
    <dgm:pt modelId="{43AC308D-D2C1-49BF-B0B0-FAAB4B13CF10}" type="pres">
      <dgm:prSet presAssocID="{2332E935-E14F-41C8-ADD4-BA08C566300A}" presName="sibTrans" presStyleLbl="sibTrans2D1" presStyleIdx="3" presStyleCnt="5"/>
      <dgm:spPr/>
      <dgm:t>
        <a:bodyPr/>
        <a:lstStyle/>
        <a:p>
          <a:endParaRPr lang="pl-PL"/>
        </a:p>
      </dgm:t>
    </dgm:pt>
    <dgm:pt modelId="{95C11F9B-79C0-48DC-8007-38BF3DD859F9}" type="pres">
      <dgm:prSet presAssocID="{78254365-121F-484A-BD59-D105B6F6600E}" presName="node" presStyleLbl="node1" presStyleIdx="4" presStyleCnt="5" custScaleX="154263" custScaleY="117891">
        <dgm:presLayoutVars>
          <dgm:bulletEnabled val="1"/>
        </dgm:presLayoutVars>
      </dgm:prSet>
      <dgm:spPr/>
      <dgm:t>
        <a:bodyPr/>
        <a:lstStyle/>
        <a:p>
          <a:endParaRPr lang="pl-PL"/>
        </a:p>
      </dgm:t>
    </dgm:pt>
    <dgm:pt modelId="{FBFD2557-E9F1-4FDF-AF5B-A1ADD5C9D406}" type="pres">
      <dgm:prSet presAssocID="{78254365-121F-484A-BD59-D105B6F6600E}" presName="dummy" presStyleCnt="0"/>
      <dgm:spPr/>
    </dgm:pt>
    <dgm:pt modelId="{F0B4F1F0-374C-4938-917B-4CB0428B90C7}" type="pres">
      <dgm:prSet presAssocID="{F3232DBE-35D6-4817-B001-30AE55334443}" presName="sibTrans" presStyleLbl="sibTrans2D1" presStyleIdx="4" presStyleCnt="5"/>
      <dgm:spPr/>
      <dgm:t>
        <a:bodyPr/>
        <a:lstStyle/>
        <a:p>
          <a:endParaRPr lang="pl-PL"/>
        </a:p>
      </dgm:t>
    </dgm:pt>
  </dgm:ptLst>
  <dgm:cxnLst>
    <dgm:cxn modelId="{6FF244C8-BA3C-4993-A7AA-55F37F8C3256}" srcId="{7CD0368E-4F45-4E7C-951B-4B2FC57475CB}" destId="{63885BAD-7FB4-4165-9EE1-93AA6036C4C1}" srcOrd="1" destOrd="0" parTransId="{ABBD0AF1-9895-4774-81FC-D036005C65FC}" sibTransId="{80319B4B-69C3-481E-B6ED-D92125EAF13E}"/>
    <dgm:cxn modelId="{10F1891B-F3FF-4569-B53A-773AD18984A5}" type="presOf" srcId="{E3A162A3-28BE-4988-BF66-BAEFEF21FB99}" destId="{0B8D1A0F-4706-4B57-9B61-44D4B8D4858D}" srcOrd="0" destOrd="0" presId="urn:microsoft.com/office/officeart/2005/8/layout/radial6"/>
    <dgm:cxn modelId="{D056C4DF-6F6F-413E-812C-DD27C4FC7186}" srcId="{7CD0368E-4F45-4E7C-951B-4B2FC57475CB}" destId="{7A34EFDD-BEC6-4D6B-909B-188A8D31795E}" srcOrd="2" destOrd="0" parTransId="{56988C1F-16BB-4F45-903B-A818FD2D1BBA}" sibTransId="{D8FAFE82-7E6B-4442-B22E-6D89D8697E16}"/>
    <dgm:cxn modelId="{70C58D19-883B-47A5-B364-B46AB3F7E806}" type="presOf" srcId="{2332E935-E14F-41C8-ADD4-BA08C566300A}" destId="{43AC308D-D2C1-49BF-B0B0-FAAB4B13CF10}" srcOrd="0" destOrd="0" presId="urn:microsoft.com/office/officeart/2005/8/layout/radial6"/>
    <dgm:cxn modelId="{74D8B620-9D09-4E13-9331-51E7583F823E}" type="presOf" srcId="{80319B4B-69C3-481E-B6ED-D92125EAF13E}" destId="{202BDED8-EF25-4558-B5C6-EA7BE1659ECF}" srcOrd="0" destOrd="0" presId="urn:microsoft.com/office/officeart/2005/8/layout/radial6"/>
    <dgm:cxn modelId="{8D8686EF-8B5B-426E-A2F3-C0D29DD4DA04}" type="presOf" srcId="{7CD0368E-4F45-4E7C-951B-4B2FC57475CB}" destId="{68E66518-441D-4BE5-961C-5E0DA1C74352}" srcOrd="0" destOrd="0" presId="urn:microsoft.com/office/officeart/2005/8/layout/radial6"/>
    <dgm:cxn modelId="{B492F9B3-2D79-4467-86F2-C8C17899AD0F}" type="presOf" srcId="{E8032FDB-544D-4925-9B77-29DAA26C25AB}" destId="{048367FA-E6CB-41D6-8E07-E2322FA02D51}" srcOrd="0" destOrd="0" presId="urn:microsoft.com/office/officeart/2005/8/layout/radial6"/>
    <dgm:cxn modelId="{56A7C4C6-05DE-4C60-87A7-9F0325E00607}" type="presOf" srcId="{F3232DBE-35D6-4817-B001-30AE55334443}" destId="{F0B4F1F0-374C-4938-917B-4CB0428B90C7}" srcOrd="0" destOrd="0" presId="urn:microsoft.com/office/officeart/2005/8/layout/radial6"/>
    <dgm:cxn modelId="{04DD0A66-6065-450F-B617-07B2E5921A08}" type="presOf" srcId="{7A34EFDD-BEC6-4D6B-909B-188A8D31795E}" destId="{C8A5BFBC-5BDE-4833-B629-53BD2B513062}" srcOrd="0" destOrd="0" presId="urn:microsoft.com/office/officeart/2005/8/layout/radial6"/>
    <dgm:cxn modelId="{3ED8E970-554D-4A2B-8BEC-53B9899D98FC}" srcId="{7CD0368E-4F45-4E7C-951B-4B2FC57475CB}" destId="{78254365-121F-484A-BD59-D105B6F6600E}" srcOrd="4" destOrd="0" parTransId="{81FC0F1E-2F81-434D-85E6-849C7FBB83E5}" sibTransId="{F3232DBE-35D6-4817-B001-30AE55334443}"/>
    <dgm:cxn modelId="{B9598059-9412-47E4-AE9D-BFF98C86EC4C}" type="presOf" srcId="{ED01841D-0382-4C2C-A19C-5E2550F56B65}" destId="{9F0273E7-E25F-48A9-88E4-5609A56DCD58}" srcOrd="0" destOrd="0" presId="urn:microsoft.com/office/officeart/2005/8/layout/radial6"/>
    <dgm:cxn modelId="{56020FBB-644E-49F6-A93C-7A0927A49DD0}" srcId="{ED01841D-0382-4C2C-A19C-5E2550F56B65}" destId="{7CD0368E-4F45-4E7C-951B-4B2FC57475CB}" srcOrd="0" destOrd="0" parTransId="{4B6D0C7A-DCDA-403B-95BD-05BAEEFBD991}" sibTransId="{5443254F-EBAA-4B64-AA65-A10B305B36AD}"/>
    <dgm:cxn modelId="{7F4EDDCC-FB2F-4931-BA3B-548CC6037CBF}" srcId="{7CD0368E-4F45-4E7C-951B-4B2FC57475CB}" destId="{0130896F-0A2A-416E-8090-63913A21A96F}" srcOrd="3" destOrd="0" parTransId="{75B4811C-2951-40F2-B618-7DBFBFD556E7}" sibTransId="{2332E935-E14F-41C8-ADD4-BA08C566300A}"/>
    <dgm:cxn modelId="{CC22E6A7-5226-4F1A-890E-CA2B713D5729}" srcId="{7CD0368E-4F45-4E7C-951B-4B2FC57475CB}" destId="{E3A162A3-28BE-4988-BF66-BAEFEF21FB99}" srcOrd="0" destOrd="0" parTransId="{D091C3AD-CF7B-4F46-B7BC-76AA681A4856}" sibTransId="{E8032FDB-544D-4925-9B77-29DAA26C25AB}"/>
    <dgm:cxn modelId="{0C05D219-4770-45DC-9520-B095DAB8358D}" type="presOf" srcId="{D8FAFE82-7E6B-4442-B22E-6D89D8697E16}" destId="{CAFA9111-60B2-4871-B781-539E0832070B}" srcOrd="0" destOrd="0" presId="urn:microsoft.com/office/officeart/2005/8/layout/radial6"/>
    <dgm:cxn modelId="{9F0C02CE-18FA-4D1E-9BBD-E4E3E933513B}" type="presOf" srcId="{78254365-121F-484A-BD59-D105B6F6600E}" destId="{95C11F9B-79C0-48DC-8007-38BF3DD859F9}" srcOrd="0" destOrd="0" presId="urn:microsoft.com/office/officeart/2005/8/layout/radial6"/>
    <dgm:cxn modelId="{71216D99-7ABA-4452-9B21-93776B191E92}" type="presOf" srcId="{63885BAD-7FB4-4165-9EE1-93AA6036C4C1}" destId="{7F022462-2C30-40CA-8725-D56807E0F5CC}" srcOrd="0" destOrd="0" presId="urn:microsoft.com/office/officeart/2005/8/layout/radial6"/>
    <dgm:cxn modelId="{C68792C3-BB0C-4786-BE23-E550D528CD28}" type="presOf" srcId="{0130896F-0A2A-416E-8090-63913A21A96F}" destId="{A38305E0-901A-4E07-8538-BF05A85ED91A}" srcOrd="0" destOrd="0" presId="urn:microsoft.com/office/officeart/2005/8/layout/radial6"/>
    <dgm:cxn modelId="{1DE2D43B-C6BF-47F6-AEB5-DFB53AEE0DB7}" type="presParOf" srcId="{9F0273E7-E25F-48A9-88E4-5609A56DCD58}" destId="{68E66518-441D-4BE5-961C-5E0DA1C74352}" srcOrd="0" destOrd="0" presId="urn:microsoft.com/office/officeart/2005/8/layout/radial6"/>
    <dgm:cxn modelId="{9FB079BF-1B75-4FB5-91FF-9E0B74FBD771}" type="presParOf" srcId="{9F0273E7-E25F-48A9-88E4-5609A56DCD58}" destId="{0B8D1A0F-4706-4B57-9B61-44D4B8D4858D}" srcOrd="1" destOrd="0" presId="urn:microsoft.com/office/officeart/2005/8/layout/radial6"/>
    <dgm:cxn modelId="{1FA5B213-7879-4E39-9D67-F8B7AA8B83F8}" type="presParOf" srcId="{9F0273E7-E25F-48A9-88E4-5609A56DCD58}" destId="{3906AEE0-5246-4E3C-B223-6A54C4016A37}" srcOrd="2" destOrd="0" presId="urn:microsoft.com/office/officeart/2005/8/layout/radial6"/>
    <dgm:cxn modelId="{3A6154A1-338E-4591-9226-B8347FE95FB6}" type="presParOf" srcId="{9F0273E7-E25F-48A9-88E4-5609A56DCD58}" destId="{048367FA-E6CB-41D6-8E07-E2322FA02D51}" srcOrd="3" destOrd="0" presId="urn:microsoft.com/office/officeart/2005/8/layout/radial6"/>
    <dgm:cxn modelId="{CD79D36E-B1C0-4043-87C2-120002372F02}" type="presParOf" srcId="{9F0273E7-E25F-48A9-88E4-5609A56DCD58}" destId="{7F022462-2C30-40CA-8725-D56807E0F5CC}" srcOrd="4" destOrd="0" presId="urn:microsoft.com/office/officeart/2005/8/layout/radial6"/>
    <dgm:cxn modelId="{BF75CADA-3215-48F9-A349-00134C673EB8}" type="presParOf" srcId="{9F0273E7-E25F-48A9-88E4-5609A56DCD58}" destId="{40C14B5A-BC94-445D-BFCE-CE36FEC07E65}" srcOrd="5" destOrd="0" presId="urn:microsoft.com/office/officeart/2005/8/layout/radial6"/>
    <dgm:cxn modelId="{9786EA65-7093-46BC-A302-8F3F3AAE1EF6}" type="presParOf" srcId="{9F0273E7-E25F-48A9-88E4-5609A56DCD58}" destId="{202BDED8-EF25-4558-B5C6-EA7BE1659ECF}" srcOrd="6" destOrd="0" presId="urn:microsoft.com/office/officeart/2005/8/layout/radial6"/>
    <dgm:cxn modelId="{F2F18EEB-A2F4-42D0-9D04-79720DEAA41C}" type="presParOf" srcId="{9F0273E7-E25F-48A9-88E4-5609A56DCD58}" destId="{C8A5BFBC-5BDE-4833-B629-53BD2B513062}" srcOrd="7" destOrd="0" presId="urn:microsoft.com/office/officeart/2005/8/layout/radial6"/>
    <dgm:cxn modelId="{AB4DE29E-2485-4C5E-BFCB-73CB17F43B1D}" type="presParOf" srcId="{9F0273E7-E25F-48A9-88E4-5609A56DCD58}" destId="{EC7A6214-EC91-4D3F-8AD5-4A0AED6AA741}" srcOrd="8" destOrd="0" presId="urn:microsoft.com/office/officeart/2005/8/layout/radial6"/>
    <dgm:cxn modelId="{527D65BC-D981-4041-AE9C-D6C278621B80}" type="presParOf" srcId="{9F0273E7-E25F-48A9-88E4-5609A56DCD58}" destId="{CAFA9111-60B2-4871-B781-539E0832070B}" srcOrd="9" destOrd="0" presId="urn:microsoft.com/office/officeart/2005/8/layout/radial6"/>
    <dgm:cxn modelId="{146A262D-19F7-40B9-8B96-9736FB1AB4D5}" type="presParOf" srcId="{9F0273E7-E25F-48A9-88E4-5609A56DCD58}" destId="{A38305E0-901A-4E07-8538-BF05A85ED91A}" srcOrd="10" destOrd="0" presId="urn:microsoft.com/office/officeart/2005/8/layout/radial6"/>
    <dgm:cxn modelId="{97F0782A-4B64-4C99-AE2B-6EE3DBA1C46D}" type="presParOf" srcId="{9F0273E7-E25F-48A9-88E4-5609A56DCD58}" destId="{440853FC-CEEB-46B5-9AA9-7993120A0C82}" srcOrd="11" destOrd="0" presId="urn:microsoft.com/office/officeart/2005/8/layout/radial6"/>
    <dgm:cxn modelId="{C593C396-9374-42BF-9887-5479C65DEAF5}" type="presParOf" srcId="{9F0273E7-E25F-48A9-88E4-5609A56DCD58}" destId="{43AC308D-D2C1-49BF-B0B0-FAAB4B13CF10}" srcOrd="12" destOrd="0" presId="urn:microsoft.com/office/officeart/2005/8/layout/radial6"/>
    <dgm:cxn modelId="{0BA058D3-2263-42CB-980A-13CA0A0A5AAD}" type="presParOf" srcId="{9F0273E7-E25F-48A9-88E4-5609A56DCD58}" destId="{95C11F9B-79C0-48DC-8007-38BF3DD859F9}" srcOrd="13" destOrd="0" presId="urn:microsoft.com/office/officeart/2005/8/layout/radial6"/>
    <dgm:cxn modelId="{AD72A43B-1E4F-4473-9F49-54974D251C29}" type="presParOf" srcId="{9F0273E7-E25F-48A9-88E4-5609A56DCD58}" destId="{FBFD2557-E9F1-4FDF-AF5B-A1ADD5C9D406}" srcOrd="14" destOrd="0" presId="urn:microsoft.com/office/officeart/2005/8/layout/radial6"/>
    <dgm:cxn modelId="{80378EAC-447A-4FC4-9698-FB7AF6B8C44D}" type="presParOf" srcId="{9F0273E7-E25F-48A9-88E4-5609A56DCD58}" destId="{F0B4F1F0-374C-4938-917B-4CB0428B90C7}"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5E25EB-7F44-4CBA-8BBD-A14F586E5AE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pl-PL"/>
        </a:p>
      </dgm:t>
    </dgm:pt>
    <dgm:pt modelId="{82FAAD90-76DB-4A1E-B5A2-FABEA1697087}">
      <dgm:prSet phldrT="[Tekst]" custT="1"/>
      <dgm:spPr>
        <a:solidFill>
          <a:srgbClr val="0070C0"/>
        </a:solidFill>
      </dgm:spPr>
      <dgm:t>
        <a:bodyPr/>
        <a:lstStyle/>
        <a:p>
          <a:r>
            <a:rPr lang="pl-PL" altLang="pl-PL" sz="1400" dirty="0" smtClean="0"/>
            <a:t>O wysokiej czułości </a:t>
          </a:r>
          <a:endParaRPr lang="pl-PL" sz="1400" dirty="0"/>
        </a:p>
      </dgm:t>
    </dgm:pt>
    <dgm:pt modelId="{BC8F3489-4DFB-4A09-BC0B-53EFFB9AF45D}" type="parTrans" cxnId="{05E6D3F7-1824-4459-9CFC-F02A4499E5E5}">
      <dgm:prSet/>
      <dgm:spPr/>
      <dgm:t>
        <a:bodyPr/>
        <a:lstStyle/>
        <a:p>
          <a:endParaRPr lang="pl-PL"/>
        </a:p>
      </dgm:t>
    </dgm:pt>
    <dgm:pt modelId="{C0E79CD4-FA4C-4BEF-ADEA-6B6379EB9CE3}" type="sibTrans" cxnId="{05E6D3F7-1824-4459-9CFC-F02A4499E5E5}">
      <dgm:prSet/>
      <dgm:spPr>
        <a:ln>
          <a:solidFill>
            <a:srgbClr val="00B0F0"/>
          </a:solidFill>
        </a:ln>
      </dgm:spPr>
      <dgm:t>
        <a:bodyPr/>
        <a:lstStyle/>
        <a:p>
          <a:endParaRPr lang="pl-PL"/>
        </a:p>
      </dgm:t>
    </dgm:pt>
    <dgm:pt modelId="{8E3838F9-3F47-48B3-821E-8A9E9FDBF3FE}">
      <dgm:prSet phldrT="[Tekst]" custT="1"/>
      <dgm:spPr>
        <a:solidFill>
          <a:srgbClr val="0070C0"/>
        </a:solidFill>
      </dgm:spPr>
      <dgm:t>
        <a:bodyPr/>
        <a:lstStyle/>
        <a:p>
          <a:r>
            <a:rPr lang="pl-PL" altLang="pl-PL" sz="1400" dirty="0" smtClean="0"/>
            <a:t>O zadowalającej swoistości</a:t>
          </a:r>
          <a:endParaRPr lang="pl-PL" sz="1400" dirty="0"/>
        </a:p>
      </dgm:t>
    </dgm:pt>
    <dgm:pt modelId="{176C4868-09C4-426F-9499-C833854A6CD6}" type="parTrans" cxnId="{97330384-1940-4FC9-BB6C-80AE61E864E8}">
      <dgm:prSet/>
      <dgm:spPr/>
      <dgm:t>
        <a:bodyPr/>
        <a:lstStyle/>
        <a:p>
          <a:endParaRPr lang="pl-PL"/>
        </a:p>
      </dgm:t>
    </dgm:pt>
    <dgm:pt modelId="{76311B5D-167F-4941-B7AF-EF6405A61B87}" type="sibTrans" cxnId="{97330384-1940-4FC9-BB6C-80AE61E864E8}">
      <dgm:prSet/>
      <dgm:spPr>
        <a:ln>
          <a:solidFill>
            <a:srgbClr val="0070C0"/>
          </a:solidFill>
        </a:ln>
      </dgm:spPr>
      <dgm:t>
        <a:bodyPr/>
        <a:lstStyle/>
        <a:p>
          <a:endParaRPr lang="pl-PL"/>
        </a:p>
      </dgm:t>
    </dgm:pt>
    <dgm:pt modelId="{3BFB5183-8BEC-4043-8B96-FDD5FE91EFC7}">
      <dgm:prSet phldrT="[Tekst]" custT="1"/>
      <dgm:spPr>
        <a:solidFill>
          <a:srgbClr val="0070C0"/>
        </a:solidFill>
      </dgm:spPr>
      <dgm:t>
        <a:bodyPr/>
        <a:lstStyle/>
        <a:p>
          <a:r>
            <a:rPr lang="pl-PL" sz="1400" dirty="0" smtClean="0"/>
            <a:t>Bezpieczny</a:t>
          </a:r>
          <a:endParaRPr lang="pl-PL" sz="1400" dirty="0"/>
        </a:p>
      </dgm:t>
    </dgm:pt>
    <dgm:pt modelId="{322CB731-FFA5-471E-90FF-7474B915520E}" type="parTrans" cxnId="{7B1334B7-7047-483F-B276-72C6E7458F65}">
      <dgm:prSet/>
      <dgm:spPr/>
      <dgm:t>
        <a:bodyPr/>
        <a:lstStyle/>
        <a:p>
          <a:endParaRPr lang="pl-PL"/>
        </a:p>
      </dgm:t>
    </dgm:pt>
    <dgm:pt modelId="{2A2CA88D-0C9E-4C08-829A-B5D3AAEDD613}" type="sibTrans" cxnId="{7B1334B7-7047-483F-B276-72C6E7458F65}">
      <dgm:prSet/>
      <dgm:spPr>
        <a:ln>
          <a:solidFill>
            <a:srgbClr val="0070C0"/>
          </a:solidFill>
        </a:ln>
      </dgm:spPr>
      <dgm:t>
        <a:bodyPr/>
        <a:lstStyle/>
        <a:p>
          <a:endParaRPr lang="pl-PL"/>
        </a:p>
      </dgm:t>
    </dgm:pt>
    <dgm:pt modelId="{ED308B91-D358-4704-BEC7-FB58B0B51AE7}">
      <dgm:prSet phldrT="[Tekst]" custT="1"/>
      <dgm:spPr>
        <a:solidFill>
          <a:srgbClr val="0070C0"/>
        </a:solidFill>
      </dgm:spPr>
      <dgm:t>
        <a:bodyPr/>
        <a:lstStyle/>
        <a:p>
          <a:r>
            <a:rPr lang="pl-PL" altLang="pl-PL" sz="1400" dirty="0" smtClean="0"/>
            <a:t>Skutkuje obniżeniem liczby zgonów z powodu badanej choroby</a:t>
          </a:r>
          <a:endParaRPr lang="pl-PL" sz="1400" dirty="0"/>
        </a:p>
      </dgm:t>
    </dgm:pt>
    <dgm:pt modelId="{E369D38F-1D29-4BB2-B181-DEFFFA75AE95}" type="parTrans" cxnId="{BC19E294-6FC9-4C28-9F3B-712C321A0A04}">
      <dgm:prSet/>
      <dgm:spPr/>
      <dgm:t>
        <a:bodyPr/>
        <a:lstStyle/>
        <a:p>
          <a:endParaRPr lang="pl-PL"/>
        </a:p>
      </dgm:t>
    </dgm:pt>
    <dgm:pt modelId="{5AD8DD4E-3E85-45B8-BE30-8070E99AC48F}" type="sibTrans" cxnId="{BC19E294-6FC9-4C28-9F3B-712C321A0A04}">
      <dgm:prSet/>
      <dgm:spPr>
        <a:ln>
          <a:solidFill>
            <a:srgbClr val="0070C0"/>
          </a:solidFill>
        </a:ln>
      </dgm:spPr>
      <dgm:t>
        <a:bodyPr/>
        <a:lstStyle/>
        <a:p>
          <a:endParaRPr lang="pl-PL"/>
        </a:p>
      </dgm:t>
    </dgm:pt>
    <dgm:pt modelId="{925B562E-87CD-49CC-96BA-4F39B9940763}">
      <dgm:prSet phldrT="[Tekst]" custT="1"/>
      <dgm:spPr>
        <a:solidFill>
          <a:srgbClr val="0070C0"/>
        </a:solidFill>
      </dgm:spPr>
      <dgm:t>
        <a:bodyPr/>
        <a:lstStyle/>
        <a:p>
          <a:r>
            <a:rPr lang="pl-PL" sz="1400" dirty="0" smtClean="0"/>
            <a:t>Tani</a:t>
          </a:r>
          <a:endParaRPr lang="pl-PL" sz="1400" dirty="0"/>
        </a:p>
      </dgm:t>
    </dgm:pt>
    <dgm:pt modelId="{5C2D3403-FD6E-443D-8674-8134BC63D5D3}" type="parTrans" cxnId="{DB8A0BE8-4FFD-423D-84C3-86F7251E33C6}">
      <dgm:prSet/>
      <dgm:spPr/>
      <dgm:t>
        <a:bodyPr/>
        <a:lstStyle/>
        <a:p>
          <a:endParaRPr lang="pl-PL"/>
        </a:p>
      </dgm:t>
    </dgm:pt>
    <dgm:pt modelId="{22AE7709-0AEC-4528-AFC2-13EA243B4349}" type="sibTrans" cxnId="{DB8A0BE8-4FFD-423D-84C3-86F7251E33C6}">
      <dgm:prSet/>
      <dgm:spPr>
        <a:ln>
          <a:solidFill>
            <a:srgbClr val="00B0F0"/>
          </a:solidFill>
        </a:ln>
      </dgm:spPr>
      <dgm:t>
        <a:bodyPr/>
        <a:lstStyle/>
        <a:p>
          <a:endParaRPr lang="pl-PL"/>
        </a:p>
      </dgm:t>
    </dgm:pt>
    <dgm:pt modelId="{777B8AFD-063F-4CD2-A3B5-29283CE86744}">
      <dgm:prSet custT="1"/>
      <dgm:spPr>
        <a:solidFill>
          <a:srgbClr val="0070C0"/>
        </a:solidFill>
      </dgm:spPr>
      <dgm:t>
        <a:bodyPr/>
        <a:lstStyle/>
        <a:p>
          <a:r>
            <a:rPr lang="pl-PL" altLang="pl-PL" sz="1400" dirty="0" smtClean="0"/>
            <a:t>Łatwy do przeprowadzenia</a:t>
          </a:r>
          <a:endParaRPr lang="pl-PL" altLang="pl-PL" sz="1400" dirty="0"/>
        </a:p>
      </dgm:t>
    </dgm:pt>
    <dgm:pt modelId="{12432485-2741-4F8D-B3C9-C0A0D775D1A1}" type="parTrans" cxnId="{4D6CACC7-19CE-4304-B965-27B77B009836}">
      <dgm:prSet/>
      <dgm:spPr/>
      <dgm:t>
        <a:bodyPr/>
        <a:lstStyle/>
        <a:p>
          <a:endParaRPr lang="pl-PL"/>
        </a:p>
      </dgm:t>
    </dgm:pt>
    <dgm:pt modelId="{00EADE00-2B9C-4DCE-8CF6-E0E06DB31ADE}" type="sibTrans" cxnId="{4D6CACC7-19CE-4304-B965-27B77B009836}">
      <dgm:prSet/>
      <dgm:spPr>
        <a:ln>
          <a:solidFill>
            <a:srgbClr val="0070C0"/>
          </a:solidFill>
        </a:ln>
      </dgm:spPr>
      <dgm:t>
        <a:bodyPr/>
        <a:lstStyle/>
        <a:p>
          <a:endParaRPr lang="pl-PL"/>
        </a:p>
      </dgm:t>
    </dgm:pt>
    <dgm:pt modelId="{30276AE2-8CD9-4AE6-BDA5-88F19225B4C7}">
      <dgm:prSet custT="1"/>
      <dgm:spPr>
        <a:solidFill>
          <a:srgbClr val="0070C0"/>
        </a:solidFill>
      </dgm:spPr>
      <dgm:t>
        <a:bodyPr/>
        <a:lstStyle/>
        <a:p>
          <a:r>
            <a:rPr lang="pl-PL" altLang="pl-PL" sz="1400" dirty="0" smtClean="0"/>
            <a:t>Możliwy do zastosowania w skali masowej</a:t>
          </a:r>
          <a:endParaRPr lang="pl-PL" sz="1400" dirty="0"/>
        </a:p>
      </dgm:t>
    </dgm:pt>
    <dgm:pt modelId="{99CEA2DA-E3A5-441D-9FF3-50D5514EEDEA}" type="parTrans" cxnId="{E41A14FD-AF99-47F9-9424-D3089BE8332F}">
      <dgm:prSet/>
      <dgm:spPr/>
      <dgm:t>
        <a:bodyPr/>
        <a:lstStyle/>
        <a:p>
          <a:endParaRPr lang="pl-PL"/>
        </a:p>
      </dgm:t>
    </dgm:pt>
    <dgm:pt modelId="{864A92EA-5EBD-44AB-95F8-7D6D9A2BDD79}" type="sibTrans" cxnId="{E41A14FD-AF99-47F9-9424-D3089BE8332F}">
      <dgm:prSet/>
      <dgm:spPr>
        <a:ln>
          <a:solidFill>
            <a:srgbClr val="0070C0"/>
          </a:solidFill>
        </a:ln>
      </dgm:spPr>
      <dgm:t>
        <a:bodyPr/>
        <a:lstStyle/>
        <a:p>
          <a:endParaRPr lang="pl-PL"/>
        </a:p>
      </dgm:t>
    </dgm:pt>
    <dgm:pt modelId="{494873A5-1A3F-4CCD-ADF5-7270BB5D378B}" type="pres">
      <dgm:prSet presAssocID="{B95E25EB-7F44-4CBA-8BBD-A14F586E5AE4}" presName="cycle" presStyleCnt="0">
        <dgm:presLayoutVars>
          <dgm:dir/>
          <dgm:resizeHandles val="exact"/>
        </dgm:presLayoutVars>
      </dgm:prSet>
      <dgm:spPr/>
      <dgm:t>
        <a:bodyPr/>
        <a:lstStyle/>
        <a:p>
          <a:endParaRPr lang="pl-PL"/>
        </a:p>
      </dgm:t>
    </dgm:pt>
    <dgm:pt modelId="{CE39AF7F-C135-498E-A2D8-1267A4C437D3}" type="pres">
      <dgm:prSet presAssocID="{82FAAD90-76DB-4A1E-B5A2-FABEA1697087}" presName="node" presStyleLbl="node1" presStyleIdx="0" presStyleCnt="7" custScaleX="148818">
        <dgm:presLayoutVars>
          <dgm:bulletEnabled val="1"/>
        </dgm:presLayoutVars>
      </dgm:prSet>
      <dgm:spPr/>
      <dgm:t>
        <a:bodyPr/>
        <a:lstStyle/>
        <a:p>
          <a:endParaRPr lang="pl-PL"/>
        </a:p>
      </dgm:t>
    </dgm:pt>
    <dgm:pt modelId="{36D82442-829F-430B-952E-B1BF8304CF66}" type="pres">
      <dgm:prSet presAssocID="{82FAAD90-76DB-4A1E-B5A2-FABEA1697087}" presName="spNode" presStyleCnt="0"/>
      <dgm:spPr/>
    </dgm:pt>
    <dgm:pt modelId="{5D753AED-4F8E-4A7C-9788-19FDEB8E061E}" type="pres">
      <dgm:prSet presAssocID="{C0E79CD4-FA4C-4BEF-ADEA-6B6379EB9CE3}" presName="sibTrans" presStyleLbl="sibTrans1D1" presStyleIdx="0" presStyleCnt="7"/>
      <dgm:spPr/>
      <dgm:t>
        <a:bodyPr/>
        <a:lstStyle/>
        <a:p>
          <a:endParaRPr lang="pl-PL"/>
        </a:p>
      </dgm:t>
    </dgm:pt>
    <dgm:pt modelId="{5AE64C6D-B0DE-4BB3-AD09-45C8D4CD4516}" type="pres">
      <dgm:prSet presAssocID="{8E3838F9-3F47-48B3-821E-8A9E9FDBF3FE}" presName="node" presStyleLbl="node1" presStyleIdx="1" presStyleCnt="7" custScaleX="190890" custRadScaleRad="99471" custRadScaleInc="52900">
        <dgm:presLayoutVars>
          <dgm:bulletEnabled val="1"/>
        </dgm:presLayoutVars>
      </dgm:prSet>
      <dgm:spPr/>
      <dgm:t>
        <a:bodyPr/>
        <a:lstStyle/>
        <a:p>
          <a:endParaRPr lang="pl-PL"/>
        </a:p>
      </dgm:t>
    </dgm:pt>
    <dgm:pt modelId="{8A39D0B4-41D9-4BD9-A9FD-CA837E01707A}" type="pres">
      <dgm:prSet presAssocID="{8E3838F9-3F47-48B3-821E-8A9E9FDBF3FE}" presName="spNode" presStyleCnt="0"/>
      <dgm:spPr/>
    </dgm:pt>
    <dgm:pt modelId="{494AEAF3-1456-44F2-AC18-FF81E3FD03DF}" type="pres">
      <dgm:prSet presAssocID="{76311B5D-167F-4941-B7AF-EF6405A61B87}" presName="sibTrans" presStyleLbl="sibTrans1D1" presStyleIdx="1" presStyleCnt="7"/>
      <dgm:spPr/>
      <dgm:t>
        <a:bodyPr/>
        <a:lstStyle/>
        <a:p>
          <a:endParaRPr lang="pl-PL"/>
        </a:p>
      </dgm:t>
    </dgm:pt>
    <dgm:pt modelId="{A7C21908-31C0-454E-AE52-FA04E84E620B}" type="pres">
      <dgm:prSet presAssocID="{777B8AFD-063F-4CD2-A3B5-29283CE86744}" presName="node" presStyleLbl="node1" presStyleIdx="2" presStyleCnt="7" custScaleX="178716" custRadScaleRad="106783" custRadScaleInc="-36500">
        <dgm:presLayoutVars>
          <dgm:bulletEnabled val="1"/>
        </dgm:presLayoutVars>
      </dgm:prSet>
      <dgm:spPr/>
      <dgm:t>
        <a:bodyPr/>
        <a:lstStyle/>
        <a:p>
          <a:endParaRPr lang="pl-PL"/>
        </a:p>
      </dgm:t>
    </dgm:pt>
    <dgm:pt modelId="{B8662373-A268-41A2-BA2E-29BA1E4AC65C}" type="pres">
      <dgm:prSet presAssocID="{777B8AFD-063F-4CD2-A3B5-29283CE86744}" presName="spNode" presStyleCnt="0"/>
      <dgm:spPr/>
    </dgm:pt>
    <dgm:pt modelId="{6F9E7655-4CDD-40DB-98BE-4E6A6BD26E4D}" type="pres">
      <dgm:prSet presAssocID="{00EADE00-2B9C-4DCE-8CF6-E0E06DB31ADE}" presName="sibTrans" presStyleLbl="sibTrans1D1" presStyleIdx="2" presStyleCnt="7"/>
      <dgm:spPr/>
      <dgm:t>
        <a:bodyPr/>
        <a:lstStyle/>
        <a:p>
          <a:endParaRPr lang="pl-PL"/>
        </a:p>
      </dgm:t>
    </dgm:pt>
    <dgm:pt modelId="{E102B393-8BB1-49F4-AAE5-9C77AB7D86B9}" type="pres">
      <dgm:prSet presAssocID="{3BFB5183-8BEC-4043-8B96-FDD5FE91EFC7}" presName="node" presStyleLbl="node1" presStyleIdx="3" presStyleCnt="7" custScaleX="190501" custScaleY="71181" custRadScaleRad="107473" custRadScaleInc="-113346">
        <dgm:presLayoutVars>
          <dgm:bulletEnabled val="1"/>
        </dgm:presLayoutVars>
      </dgm:prSet>
      <dgm:spPr/>
      <dgm:t>
        <a:bodyPr/>
        <a:lstStyle/>
        <a:p>
          <a:endParaRPr lang="pl-PL"/>
        </a:p>
      </dgm:t>
    </dgm:pt>
    <dgm:pt modelId="{08BAE939-D15C-4F8A-9C76-1244657BBA0A}" type="pres">
      <dgm:prSet presAssocID="{3BFB5183-8BEC-4043-8B96-FDD5FE91EFC7}" presName="spNode" presStyleCnt="0"/>
      <dgm:spPr/>
    </dgm:pt>
    <dgm:pt modelId="{912ACC87-C746-4079-BD19-356C62F4DCCF}" type="pres">
      <dgm:prSet presAssocID="{2A2CA88D-0C9E-4C08-829A-B5D3AAEDD613}" presName="sibTrans" presStyleLbl="sibTrans1D1" presStyleIdx="3" presStyleCnt="7"/>
      <dgm:spPr/>
      <dgm:t>
        <a:bodyPr/>
        <a:lstStyle/>
        <a:p>
          <a:endParaRPr lang="pl-PL"/>
        </a:p>
      </dgm:t>
    </dgm:pt>
    <dgm:pt modelId="{87D711BA-B273-4881-B1E6-A5B1EB399FC9}" type="pres">
      <dgm:prSet presAssocID="{ED308B91-D358-4704-BEC7-FB58B0B51AE7}" presName="node" presStyleLbl="node1" presStyleIdx="4" presStyleCnt="7" custScaleX="186116" custScaleY="147204" custRadScaleRad="102276" custRadScaleInc="45402">
        <dgm:presLayoutVars>
          <dgm:bulletEnabled val="1"/>
        </dgm:presLayoutVars>
      </dgm:prSet>
      <dgm:spPr/>
      <dgm:t>
        <a:bodyPr/>
        <a:lstStyle/>
        <a:p>
          <a:endParaRPr lang="pl-PL"/>
        </a:p>
      </dgm:t>
    </dgm:pt>
    <dgm:pt modelId="{9D110001-BDDA-44C8-8861-AF1A98AC8939}" type="pres">
      <dgm:prSet presAssocID="{ED308B91-D358-4704-BEC7-FB58B0B51AE7}" presName="spNode" presStyleCnt="0"/>
      <dgm:spPr/>
    </dgm:pt>
    <dgm:pt modelId="{CF388CB5-2C15-4044-8B1D-633028C6AFFB}" type="pres">
      <dgm:prSet presAssocID="{5AD8DD4E-3E85-45B8-BE30-8070E99AC48F}" presName="sibTrans" presStyleLbl="sibTrans1D1" presStyleIdx="4" presStyleCnt="7"/>
      <dgm:spPr/>
      <dgm:t>
        <a:bodyPr/>
        <a:lstStyle/>
        <a:p>
          <a:endParaRPr lang="pl-PL"/>
        </a:p>
      </dgm:t>
    </dgm:pt>
    <dgm:pt modelId="{3A003AC4-8F3B-425D-903F-7A69693952B7}" type="pres">
      <dgm:prSet presAssocID="{30276AE2-8CD9-4AE6-BDA5-88F19225B4C7}" presName="node" presStyleLbl="node1" presStyleIdx="5" presStyleCnt="7" custScaleX="163578" custScaleY="134500">
        <dgm:presLayoutVars>
          <dgm:bulletEnabled val="1"/>
        </dgm:presLayoutVars>
      </dgm:prSet>
      <dgm:spPr/>
      <dgm:t>
        <a:bodyPr/>
        <a:lstStyle/>
        <a:p>
          <a:endParaRPr lang="pl-PL"/>
        </a:p>
      </dgm:t>
    </dgm:pt>
    <dgm:pt modelId="{269C99A5-E06F-4E2B-92B0-9A7A60E13FB2}" type="pres">
      <dgm:prSet presAssocID="{30276AE2-8CD9-4AE6-BDA5-88F19225B4C7}" presName="spNode" presStyleCnt="0"/>
      <dgm:spPr/>
    </dgm:pt>
    <dgm:pt modelId="{180D6B68-6627-46DB-829D-02F361495D51}" type="pres">
      <dgm:prSet presAssocID="{864A92EA-5EBD-44AB-95F8-7D6D9A2BDD79}" presName="sibTrans" presStyleLbl="sibTrans1D1" presStyleIdx="5" presStyleCnt="7"/>
      <dgm:spPr/>
      <dgm:t>
        <a:bodyPr/>
        <a:lstStyle/>
        <a:p>
          <a:endParaRPr lang="pl-PL"/>
        </a:p>
      </dgm:t>
    </dgm:pt>
    <dgm:pt modelId="{D505C23D-3939-4B55-8587-722F021E190F}" type="pres">
      <dgm:prSet presAssocID="{925B562E-87CD-49CC-96BA-4F39B9940763}" presName="node" presStyleLbl="node1" presStyleIdx="6" presStyleCnt="7" custScaleY="72412" custRadScaleRad="103866" custRadScaleInc="-46734">
        <dgm:presLayoutVars>
          <dgm:bulletEnabled val="1"/>
        </dgm:presLayoutVars>
      </dgm:prSet>
      <dgm:spPr/>
      <dgm:t>
        <a:bodyPr/>
        <a:lstStyle/>
        <a:p>
          <a:endParaRPr lang="pl-PL"/>
        </a:p>
      </dgm:t>
    </dgm:pt>
    <dgm:pt modelId="{5C60E7CD-2116-496B-BD17-53D1F8A479FD}" type="pres">
      <dgm:prSet presAssocID="{925B562E-87CD-49CC-96BA-4F39B9940763}" presName="spNode" presStyleCnt="0"/>
      <dgm:spPr/>
    </dgm:pt>
    <dgm:pt modelId="{51DC8205-7DDC-4D1D-9A44-077DCF15613C}" type="pres">
      <dgm:prSet presAssocID="{22AE7709-0AEC-4528-AFC2-13EA243B4349}" presName="sibTrans" presStyleLbl="sibTrans1D1" presStyleIdx="6" presStyleCnt="7"/>
      <dgm:spPr/>
      <dgm:t>
        <a:bodyPr/>
        <a:lstStyle/>
        <a:p>
          <a:endParaRPr lang="pl-PL"/>
        </a:p>
      </dgm:t>
    </dgm:pt>
  </dgm:ptLst>
  <dgm:cxnLst>
    <dgm:cxn modelId="{2324D89F-01F6-4364-9996-C89EDCD224F3}" type="presOf" srcId="{82FAAD90-76DB-4A1E-B5A2-FABEA1697087}" destId="{CE39AF7F-C135-498E-A2D8-1267A4C437D3}" srcOrd="0" destOrd="0" presId="urn:microsoft.com/office/officeart/2005/8/layout/cycle6"/>
    <dgm:cxn modelId="{FD189EAE-6EF4-459E-ABC8-ACE270CE52BD}" type="presOf" srcId="{2A2CA88D-0C9E-4C08-829A-B5D3AAEDD613}" destId="{912ACC87-C746-4079-BD19-356C62F4DCCF}" srcOrd="0" destOrd="0" presId="urn:microsoft.com/office/officeart/2005/8/layout/cycle6"/>
    <dgm:cxn modelId="{BC19E294-6FC9-4C28-9F3B-712C321A0A04}" srcId="{B95E25EB-7F44-4CBA-8BBD-A14F586E5AE4}" destId="{ED308B91-D358-4704-BEC7-FB58B0B51AE7}" srcOrd="4" destOrd="0" parTransId="{E369D38F-1D29-4BB2-B181-DEFFFA75AE95}" sibTransId="{5AD8DD4E-3E85-45B8-BE30-8070E99AC48F}"/>
    <dgm:cxn modelId="{2009F524-5A5B-46CD-8AE0-09C457831CA8}" type="presOf" srcId="{925B562E-87CD-49CC-96BA-4F39B9940763}" destId="{D505C23D-3939-4B55-8587-722F021E190F}" srcOrd="0" destOrd="0" presId="urn:microsoft.com/office/officeart/2005/8/layout/cycle6"/>
    <dgm:cxn modelId="{686DC44D-B432-4FB3-9700-7AC4334EAE3A}" type="presOf" srcId="{5AD8DD4E-3E85-45B8-BE30-8070E99AC48F}" destId="{CF388CB5-2C15-4044-8B1D-633028C6AFFB}" srcOrd="0" destOrd="0" presId="urn:microsoft.com/office/officeart/2005/8/layout/cycle6"/>
    <dgm:cxn modelId="{15250517-0E83-4846-B80B-277CE97AE812}" type="presOf" srcId="{22AE7709-0AEC-4528-AFC2-13EA243B4349}" destId="{51DC8205-7DDC-4D1D-9A44-077DCF15613C}" srcOrd="0" destOrd="0" presId="urn:microsoft.com/office/officeart/2005/8/layout/cycle6"/>
    <dgm:cxn modelId="{97330384-1940-4FC9-BB6C-80AE61E864E8}" srcId="{B95E25EB-7F44-4CBA-8BBD-A14F586E5AE4}" destId="{8E3838F9-3F47-48B3-821E-8A9E9FDBF3FE}" srcOrd="1" destOrd="0" parTransId="{176C4868-09C4-426F-9499-C833854A6CD6}" sibTransId="{76311B5D-167F-4941-B7AF-EF6405A61B87}"/>
    <dgm:cxn modelId="{4D6CACC7-19CE-4304-B965-27B77B009836}" srcId="{B95E25EB-7F44-4CBA-8BBD-A14F586E5AE4}" destId="{777B8AFD-063F-4CD2-A3B5-29283CE86744}" srcOrd="2" destOrd="0" parTransId="{12432485-2741-4F8D-B3C9-C0A0D775D1A1}" sibTransId="{00EADE00-2B9C-4DCE-8CF6-E0E06DB31ADE}"/>
    <dgm:cxn modelId="{2FB35998-2196-4145-9A73-C2E00AE0760B}" type="presOf" srcId="{00EADE00-2B9C-4DCE-8CF6-E0E06DB31ADE}" destId="{6F9E7655-4CDD-40DB-98BE-4E6A6BD26E4D}" srcOrd="0" destOrd="0" presId="urn:microsoft.com/office/officeart/2005/8/layout/cycle6"/>
    <dgm:cxn modelId="{CF3F98C8-D387-4CBD-9FA0-9A323E2ED46E}" type="presOf" srcId="{8E3838F9-3F47-48B3-821E-8A9E9FDBF3FE}" destId="{5AE64C6D-B0DE-4BB3-AD09-45C8D4CD4516}" srcOrd="0" destOrd="0" presId="urn:microsoft.com/office/officeart/2005/8/layout/cycle6"/>
    <dgm:cxn modelId="{DB8A0BE8-4FFD-423D-84C3-86F7251E33C6}" srcId="{B95E25EB-7F44-4CBA-8BBD-A14F586E5AE4}" destId="{925B562E-87CD-49CC-96BA-4F39B9940763}" srcOrd="6" destOrd="0" parTransId="{5C2D3403-FD6E-443D-8674-8134BC63D5D3}" sibTransId="{22AE7709-0AEC-4528-AFC2-13EA243B4349}"/>
    <dgm:cxn modelId="{05E6D3F7-1824-4459-9CFC-F02A4499E5E5}" srcId="{B95E25EB-7F44-4CBA-8BBD-A14F586E5AE4}" destId="{82FAAD90-76DB-4A1E-B5A2-FABEA1697087}" srcOrd="0" destOrd="0" parTransId="{BC8F3489-4DFB-4A09-BC0B-53EFFB9AF45D}" sibTransId="{C0E79CD4-FA4C-4BEF-ADEA-6B6379EB9CE3}"/>
    <dgm:cxn modelId="{E41A14FD-AF99-47F9-9424-D3089BE8332F}" srcId="{B95E25EB-7F44-4CBA-8BBD-A14F586E5AE4}" destId="{30276AE2-8CD9-4AE6-BDA5-88F19225B4C7}" srcOrd="5" destOrd="0" parTransId="{99CEA2DA-E3A5-441D-9FF3-50D5514EEDEA}" sibTransId="{864A92EA-5EBD-44AB-95F8-7D6D9A2BDD79}"/>
    <dgm:cxn modelId="{6FD6DA7B-110C-4FDC-9A3C-E0B7F79A0970}" type="presOf" srcId="{76311B5D-167F-4941-B7AF-EF6405A61B87}" destId="{494AEAF3-1456-44F2-AC18-FF81E3FD03DF}" srcOrd="0" destOrd="0" presId="urn:microsoft.com/office/officeart/2005/8/layout/cycle6"/>
    <dgm:cxn modelId="{6BD24708-D58E-497B-A3D2-0791B9C73EBF}" type="presOf" srcId="{864A92EA-5EBD-44AB-95F8-7D6D9A2BDD79}" destId="{180D6B68-6627-46DB-829D-02F361495D51}" srcOrd="0" destOrd="0" presId="urn:microsoft.com/office/officeart/2005/8/layout/cycle6"/>
    <dgm:cxn modelId="{229A7C8A-D5E8-4327-AD4D-3A286CA96D62}" type="presOf" srcId="{30276AE2-8CD9-4AE6-BDA5-88F19225B4C7}" destId="{3A003AC4-8F3B-425D-903F-7A69693952B7}" srcOrd="0" destOrd="0" presId="urn:microsoft.com/office/officeart/2005/8/layout/cycle6"/>
    <dgm:cxn modelId="{7B1334B7-7047-483F-B276-72C6E7458F65}" srcId="{B95E25EB-7F44-4CBA-8BBD-A14F586E5AE4}" destId="{3BFB5183-8BEC-4043-8B96-FDD5FE91EFC7}" srcOrd="3" destOrd="0" parTransId="{322CB731-FFA5-471E-90FF-7474B915520E}" sibTransId="{2A2CA88D-0C9E-4C08-829A-B5D3AAEDD613}"/>
    <dgm:cxn modelId="{2BBBDE14-D2B2-4747-BAAF-BEAFFEA04DC2}" type="presOf" srcId="{B95E25EB-7F44-4CBA-8BBD-A14F586E5AE4}" destId="{494873A5-1A3F-4CCD-ADF5-7270BB5D378B}" srcOrd="0" destOrd="0" presId="urn:microsoft.com/office/officeart/2005/8/layout/cycle6"/>
    <dgm:cxn modelId="{FF04BDAC-5F71-4E0A-A3E0-25C54B09B5DE}" type="presOf" srcId="{C0E79CD4-FA4C-4BEF-ADEA-6B6379EB9CE3}" destId="{5D753AED-4F8E-4A7C-9788-19FDEB8E061E}" srcOrd="0" destOrd="0" presId="urn:microsoft.com/office/officeart/2005/8/layout/cycle6"/>
    <dgm:cxn modelId="{9A50599B-5B89-47B4-9DD6-76A4313D674F}" type="presOf" srcId="{777B8AFD-063F-4CD2-A3B5-29283CE86744}" destId="{A7C21908-31C0-454E-AE52-FA04E84E620B}" srcOrd="0" destOrd="0" presId="urn:microsoft.com/office/officeart/2005/8/layout/cycle6"/>
    <dgm:cxn modelId="{3F2B2A7F-482C-4FA6-9881-B6B14CB45108}" type="presOf" srcId="{3BFB5183-8BEC-4043-8B96-FDD5FE91EFC7}" destId="{E102B393-8BB1-49F4-AAE5-9C77AB7D86B9}" srcOrd="0" destOrd="0" presId="urn:microsoft.com/office/officeart/2005/8/layout/cycle6"/>
    <dgm:cxn modelId="{81F11EDD-8D84-441C-9830-2BBD95ED60A9}" type="presOf" srcId="{ED308B91-D358-4704-BEC7-FB58B0B51AE7}" destId="{87D711BA-B273-4881-B1E6-A5B1EB399FC9}" srcOrd="0" destOrd="0" presId="urn:microsoft.com/office/officeart/2005/8/layout/cycle6"/>
    <dgm:cxn modelId="{9E85E5D2-B155-4E6D-BA27-7870D0D690F1}" type="presParOf" srcId="{494873A5-1A3F-4CCD-ADF5-7270BB5D378B}" destId="{CE39AF7F-C135-498E-A2D8-1267A4C437D3}" srcOrd="0" destOrd="0" presId="urn:microsoft.com/office/officeart/2005/8/layout/cycle6"/>
    <dgm:cxn modelId="{EFC4C5D5-B2F8-4868-9878-6856C408FDDA}" type="presParOf" srcId="{494873A5-1A3F-4CCD-ADF5-7270BB5D378B}" destId="{36D82442-829F-430B-952E-B1BF8304CF66}" srcOrd="1" destOrd="0" presId="urn:microsoft.com/office/officeart/2005/8/layout/cycle6"/>
    <dgm:cxn modelId="{E05C0DBD-2661-44FA-901F-AB4C644E9B6E}" type="presParOf" srcId="{494873A5-1A3F-4CCD-ADF5-7270BB5D378B}" destId="{5D753AED-4F8E-4A7C-9788-19FDEB8E061E}" srcOrd="2" destOrd="0" presId="urn:microsoft.com/office/officeart/2005/8/layout/cycle6"/>
    <dgm:cxn modelId="{B4C7E9CD-7CA8-4CFE-ACA7-36C50E9E6A2F}" type="presParOf" srcId="{494873A5-1A3F-4CCD-ADF5-7270BB5D378B}" destId="{5AE64C6D-B0DE-4BB3-AD09-45C8D4CD4516}" srcOrd="3" destOrd="0" presId="urn:microsoft.com/office/officeart/2005/8/layout/cycle6"/>
    <dgm:cxn modelId="{9232E054-4D5F-40ED-8937-5E24E940A64E}" type="presParOf" srcId="{494873A5-1A3F-4CCD-ADF5-7270BB5D378B}" destId="{8A39D0B4-41D9-4BD9-A9FD-CA837E01707A}" srcOrd="4" destOrd="0" presId="urn:microsoft.com/office/officeart/2005/8/layout/cycle6"/>
    <dgm:cxn modelId="{E86C0CA5-3FFF-4694-B6CE-DBE1C64D9927}" type="presParOf" srcId="{494873A5-1A3F-4CCD-ADF5-7270BB5D378B}" destId="{494AEAF3-1456-44F2-AC18-FF81E3FD03DF}" srcOrd="5" destOrd="0" presId="urn:microsoft.com/office/officeart/2005/8/layout/cycle6"/>
    <dgm:cxn modelId="{F45F42F4-76FB-4973-AB18-2265DB5774F2}" type="presParOf" srcId="{494873A5-1A3F-4CCD-ADF5-7270BB5D378B}" destId="{A7C21908-31C0-454E-AE52-FA04E84E620B}" srcOrd="6" destOrd="0" presId="urn:microsoft.com/office/officeart/2005/8/layout/cycle6"/>
    <dgm:cxn modelId="{086061D8-5D1F-42C6-B996-D65142F094AF}" type="presParOf" srcId="{494873A5-1A3F-4CCD-ADF5-7270BB5D378B}" destId="{B8662373-A268-41A2-BA2E-29BA1E4AC65C}" srcOrd="7" destOrd="0" presId="urn:microsoft.com/office/officeart/2005/8/layout/cycle6"/>
    <dgm:cxn modelId="{ED6CC4CD-281C-420C-9C8E-174BECA2523C}" type="presParOf" srcId="{494873A5-1A3F-4CCD-ADF5-7270BB5D378B}" destId="{6F9E7655-4CDD-40DB-98BE-4E6A6BD26E4D}" srcOrd="8" destOrd="0" presId="urn:microsoft.com/office/officeart/2005/8/layout/cycle6"/>
    <dgm:cxn modelId="{99D21EBF-F7EF-4E7A-836D-26BBD336ADAA}" type="presParOf" srcId="{494873A5-1A3F-4CCD-ADF5-7270BB5D378B}" destId="{E102B393-8BB1-49F4-AAE5-9C77AB7D86B9}" srcOrd="9" destOrd="0" presId="urn:microsoft.com/office/officeart/2005/8/layout/cycle6"/>
    <dgm:cxn modelId="{543BAF03-928E-494D-939F-5F6C83240007}" type="presParOf" srcId="{494873A5-1A3F-4CCD-ADF5-7270BB5D378B}" destId="{08BAE939-D15C-4F8A-9C76-1244657BBA0A}" srcOrd="10" destOrd="0" presId="urn:microsoft.com/office/officeart/2005/8/layout/cycle6"/>
    <dgm:cxn modelId="{3A5A4520-C44B-4BFE-9021-98EB4520A2A9}" type="presParOf" srcId="{494873A5-1A3F-4CCD-ADF5-7270BB5D378B}" destId="{912ACC87-C746-4079-BD19-356C62F4DCCF}" srcOrd="11" destOrd="0" presId="urn:microsoft.com/office/officeart/2005/8/layout/cycle6"/>
    <dgm:cxn modelId="{8A5E01ED-8C34-4AA8-8BD4-C092D713DC0D}" type="presParOf" srcId="{494873A5-1A3F-4CCD-ADF5-7270BB5D378B}" destId="{87D711BA-B273-4881-B1E6-A5B1EB399FC9}" srcOrd="12" destOrd="0" presId="urn:microsoft.com/office/officeart/2005/8/layout/cycle6"/>
    <dgm:cxn modelId="{CD5D9996-F13F-4765-B25F-70F6683CB096}" type="presParOf" srcId="{494873A5-1A3F-4CCD-ADF5-7270BB5D378B}" destId="{9D110001-BDDA-44C8-8861-AF1A98AC8939}" srcOrd="13" destOrd="0" presId="urn:microsoft.com/office/officeart/2005/8/layout/cycle6"/>
    <dgm:cxn modelId="{F8C7E1BD-B357-4A0F-BEA4-E8208D8AED70}" type="presParOf" srcId="{494873A5-1A3F-4CCD-ADF5-7270BB5D378B}" destId="{CF388CB5-2C15-4044-8B1D-633028C6AFFB}" srcOrd="14" destOrd="0" presId="urn:microsoft.com/office/officeart/2005/8/layout/cycle6"/>
    <dgm:cxn modelId="{7A8D9818-91EE-467F-99CD-F7EF0CB8C7A1}" type="presParOf" srcId="{494873A5-1A3F-4CCD-ADF5-7270BB5D378B}" destId="{3A003AC4-8F3B-425D-903F-7A69693952B7}" srcOrd="15" destOrd="0" presId="urn:microsoft.com/office/officeart/2005/8/layout/cycle6"/>
    <dgm:cxn modelId="{87D0A7D2-7B3E-4EA4-8F11-18A1FF1CCB22}" type="presParOf" srcId="{494873A5-1A3F-4CCD-ADF5-7270BB5D378B}" destId="{269C99A5-E06F-4E2B-92B0-9A7A60E13FB2}" srcOrd="16" destOrd="0" presId="urn:microsoft.com/office/officeart/2005/8/layout/cycle6"/>
    <dgm:cxn modelId="{A25DFAAE-AEA0-449E-861D-0CBC1BE1FEEA}" type="presParOf" srcId="{494873A5-1A3F-4CCD-ADF5-7270BB5D378B}" destId="{180D6B68-6627-46DB-829D-02F361495D51}" srcOrd="17" destOrd="0" presId="urn:microsoft.com/office/officeart/2005/8/layout/cycle6"/>
    <dgm:cxn modelId="{0A1BBE65-873E-48E8-9FBD-C6C9408EE874}" type="presParOf" srcId="{494873A5-1A3F-4CCD-ADF5-7270BB5D378B}" destId="{D505C23D-3939-4B55-8587-722F021E190F}" srcOrd="18" destOrd="0" presId="urn:microsoft.com/office/officeart/2005/8/layout/cycle6"/>
    <dgm:cxn modelId="{F3360F6F-69D2-4755-95A6-29728D0377D8}" type="presParOf" srcId="{494873A5-1A3F-4CCD-ADF5-7270BB5D378B}" destId="{5C60E7CD-2116-496B-BD17-53D1F8A479FD}" srcOrd="19" destOrd="0" presId="urn:microsoft.com/office/officeart/2005/8/layout/cycle6"/>
    <dgm:cxn modelId="{E12C110B-03A6-4877-A3FA-6FC718D65E3B}" type="presParOf" srcId="{494873A5-1A3F-4CCD-ADF5-7270BB5D378B}" destId="{51DC8205-7DDC-4D1D-9A44-077DCF15613C}" srcOrd="2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F8781-A4F5-4D50-8815-B06C4CC9EC31}" type="doc">
      <dgm:prSet loTypeId="urn:microsoft.com/office/officeart/2005/8/layout/cycle8" loCatId="cycle" qsTypeId="urn:microsoft.com/office/officeart/2005/8/quickstyle/simple4" qsCatId="simple" csTypeId="urn:microsoft.com/office/officeart/2005/8/colors/accent1_2" csCatId="accent1" phldr="1"/>
      <dgm:spPr/>
      <dgm:t>
        <a:bodyPr/>
        <a:lstStyle/>
        <a:p>
          <a:endParaRPr lang="pl-PL"/>
        </a:p>
      </dgm:t>
    </dgm:pt>
    <dgm:pt modelId="{CEE38527-C853-42A8-ABA2-53E254CFB3BC}">
      <dgm:prSet phldrT="[Tekst]"/>
      <dgm:spPr/>
      <dgm:t>
        <a:bodyPr/>
        <a:lstStyle/>
        <a:p>
          <a:r>
            <a:rPr lang="pl-PL" dirty="0" smtClean="0">
              <a:solidFill>
                <a:schemeClr val="tx1"/>
              </a:solidFill>
            </a:rPr>
            <a:t>Charakterystyka populacji</a:t>
          </a:r>
          <a:endParaRPr lang="pl-PL" dirty="0">
            <a:solidFill>
              <a:schemeClr val="tx1"/>
            </a:solidFill>
          </a:endParaRPr>
        </a:p>
      </dgm:t>
    </dgm:pt>
    <dgm:pt modelId="{1B0569C0-D1F6-4B8F-ACF0-9FC4E54D5A41}" type="parTrans" cxnId="{79433289-BF1B-4F9E-9DE5-67699091CB24}">
      <dgm:prSet/>
      <dgm:spPr/>
      <dgm:t>
        <a:bodyPr/>
        <a:lstStyle/>
        <a:p>
          <a:endParaRPr lang="pl-PL"/>
        </a:p>
      </dgm:t>
    </dgm:pt>
    <dgm:pt modelId="{B0A62532-BD20-4B7E-82B5-AFA2A9A07DEF}" type="sibTrans" cxnId="{79433289-BF1B-4F9E-9DE5-67699091CB24}">
      <dgm:prSet/>
      <dgm:spPr/>
      <dgm:t>
        <a:bodyPr/>
        <a:lstStyle/>
        <a:p>
          <a:endParaRPr lang="pl-PL"/>
        </a:p>
      </dgm:t>
    </dgm:pt>
    <dgm:pt modelId="{687A6491-73C5-4740-B019-CC4A05063ACE}">
      <dgm:prSet phldrT="[Tekst]"/>
      <dgm:spPr/>
      <dgm:t>
        <a:bodyPr/>
        <a:lstStyle/>
        <a:p>
          <a:r>
            <a:rPr lang="pl-PL" dirty="0" smtClean="0">
              <a:solidFill>
                <a:schemeClr val="tx1"/>
              </a:solidFill>
            </a:rPr>
            <a:t>Kryteria kwalifikacji</a:t>
          </a:r>
          <a:endParaRPr lang="pl-PL" dirty="0">
            <a:solidFill>
              <a:schemeClr val="tx1"/>
            </a:solidFill>
          </a:endParaRPr>
        </a:p>
      </dgm:t>
    </dgm:pt>
    <dgm:pt modelId="{5B18B596-F241-4FF4-9502-89D3CD18A02E}" type="parTrans" cxnId="{726D2CA3-87B9-44D1-882C-569701D474D3}">
      <dgm:prSet/>
      <dgm:spPr/>
      <dgm:t>
        <a:bodyPr/>
        <a:lstStyle/>
        <a:p>
          <a:endParaRPr lang="pl-PL"/>
        </a:p>
      </dgm:t>
    </dgm:pt>
    <dgm:pt modelId="{59BB67CE-5C3B-413E-9A6F-794B28F5DF78}" type="sibTrans" cxnId="{726D2CA3-87B9-44D1-882C-569701D474D3}">
      <dgm:prSet/>
      <dgm:spPr/>
      <dgm:t>
        <a:bodyPr/>
        <a:lstStyle/>
        <a:p>
          <a:endParaRPr lang="pl-PL"/>
        </a:p>
      </dgm:t>
    </dgm:pt>
    <dgm:pt modelId="{E872AF82-5BD3-45C3-9D68-1D385F88FE42}">
      <dgm:prSet phldrT="[Tekst]"/>
      <dgm:spPr/>
      <dgm:t>
        <a:bodyPr/>
        <a:lstStyle/>
        <a:p>
          <a:r>
            <a:rPr lang="pl-PL" dirty="0" smtClean="0">
              <a:solidFill>
                <a:schemeClr val="tx1"/>
              </a:solidFill>
            </a:rPr>
            <a:t>Wielkość populacji </a:t>
          </a:r>
          <a:endParaRPr lang="pl-PL" dirty="0">
            <a:solidFill>
              <a:schemeClr val="tx1"/>
            </a:solidFill>
          </a:endParaRPr>
        </a:p>
      </dgm:t>
    </dgm:pt>
    <dgm:pt modelId="{EECA2B2D-7D6D-462B-A613-5D802622418E}" type="parTrans" cxnId="{3D6DE251-DF25-42BB-AA47-6EB0EC044167}">
      <dgm:prSet/>
      <dgm:spPr/>
      <dgm:t>
        <a:bodyPr/>
        <a:lstStyle/>
        <a:p>
          <a:endParaRPr lang="pl-PL"/>
        </a:p>
      </dgm:t>
    </dgm:pt>
    <dgm:pt modelId="{D39722E9-2EE0-4CFB-BF34-6025D9A0F33F}" type="sibTrans" cxnId="{3D6DE251-DF25-42BB-AA47-6EB0EC044167}">
      <dgm:prSet/>
      <dgm:spPr/>
      <dgm:t>
        <a:bodyPr/>
        <a:lstStyle/>
        <a:p>
          <a:endParaRPr lang="pl-PL"/>
        </a:p>
      </dgm:t>
    </dgm:pt>
    <dgm:pt modelId="{698A64BF-68DA-4A1C-B00B-216745551FEC}">
      <dgm:prSet phldrT="[Tekst]"/>
      <dgm:spPr/>
      <dgm:t>
        <a:bodyPr/>
        <a:lstStyle/>
        <a:p>
          <a:r>
            <a:rPr lang="pl-PL" dirty="0" smtClean="0">
              <a:solidFill>
                <a:schemeClr val="tx1"/>
              </a:solidFill>
            </a:rPr>
            <a:t>Odsetek uczestników a efekt zdrowotny</a:t>
          </a:r>
          <a:endParaRPr lang="pl-PL" dirty="0">
            <a:solidFill>
              <a:schemeClr val="tx1"/>
            </a:solidFill>
          </a:endParaRPr>
        </a:p>
      </dgm:t>
    </dgm:pt>
    <dgm:pt modelId="{9EEAFD6F-1396-47B9-BC2F-43123F5CE74B}" type="parTrans" cxnId="{8BCF8333-C3B8-495C-8908-C608DC802D50}">
      <dgm:prSet/>
      <dgm:spPr/>
      <dgm:t>
        <a:bodyPr/>
        <a:lstStyle/>
        <a:p>
          <a:endParaRPr lang="pl-PL"/>
        </a:p>
      </dgm:t>
    </dgm:pt>
    <dgm:pt modelId="{806086CE-B7DA-42B7-81F3-6F7265EEA07B}" type="sibTrans" cxnId="{8BCF8333-C3B8-495C-8908-C608DC802D50}">
      <dgm:prSet/>
      <dgm:spPr/>
      <dgm:t>
        <a:bodyPr/>
        <a:lstStyle/>
        <a:p>
          <a:endParaRPr lang="pl-PL"/>
        </a:p>
      </dgm:t>
    </dgm:pt>
    <dgm:pt modelId="{DA934343-F7F4-4B4C-ADED-BFE226A88E82}">
      <dgm:prSet phldrT="[Tekst]"/>
      <dgm:spPr/>
      <dgm:t>
        <a:bodyPr/>
        <a:lstStyle/>
        <a:p>
          <a:r>
            <a:rPr lang="pl-PL" dirty="0" smtClean="0">
              <a:solidFill>
                <a:schemeClr val="tx1"/>
              </a:solidFill>
            </a:rPr>
            <a:t>Zgodność interwencja -populacja </a:t>
          </a:r>
          <a:endParaRPr lang="pl-PL" dirty="0">
            <a:solidFill>
              <a:schemeClr val="tx1"/>
            </a:solidFill>
          </a:endParaRPr>
        </a:p>
      </dgm:t>
    </dgm:pt>
    <dgm:pt modelId="{6508C156-40B4-4C81-8575-F10A33B28640}" type="parTrans" cxnId="{6C6784CD-0A75-42DB-81E6-E652639F0A8F}">
      <dgm:prSet/>
      <dgm:spPr/>
      <dgm:t>
        <a:bodyPr/>
        <a:lstStyle/>
        <a:p>
          <a:endParaRPr lang="pl-PL"/>
        </a:p>
      </dgm:t>
    </dgm:pt>
    <dgm:pt modelId="{A2FB1B30-B912-45AB-B430-0FC11B2D3ED8}" type="sibTrans" cxnId="{6C6784CD-0A75-42DB-81E6-E652639F0A8F}">
      <dgm:prSet/>
      <dgm:spPr/>
      <dgm:t>
        <a:bodyPr/>
        <a:lstStyle/>
        <a:p>
          <a:endParaRPr lang="pl-PL"/>
        </a:p>
      </dgm:t>
    </dgm:pt>
    <dgm:pt modelId="{8E087D70-49A4-456D-9778-7EF5A1C7B199}" type="pres">
      <dgm:prSet presAssocID="{E3BF8781-A4F5-4D50-8815-B06C4CC9EC31}" presName="compositeShape" presStyleCnt="0">
        <dgm:presLayoutVars>
          <dgm:chMax val="7"/>
          <dgm:dir/>
          <dgm:resizeHandles val="exact"/>
        </dgm:presLayoutVars>
      </dgm:prSet>
      <dgm:spPr/>
      <dgm:t>
        <a:bodyPr/>
        <a:lstStyle/>
        <a:p>
          <a:endParaRPr lang="pl-PL"/>
        </a:p>
      </dgm:t>
    </dgm:pt>
    <dgm:pt modelId="{221F1A50-5173-40B8-8592-D4D5F6BE4655}" type="pres">
      <dgm:prSet presAssocID="{E3BF8781-A4F5-4D50-8815-B06C4CC9EC31}" presName="wedge1" presStyleLbl="node1" presStyleIdx="0" presStyleCnt="5"/>
      <dgm:spPr/>
      <dgm:t>
        <a:bodyPr/>
        <a:lstStyle/>
        <a:p>
          <a:endParaRPr lang="pl-PL"/>
        </a:p>
      </dgm:t>
    </dgm:pt>
    <dgm:pt modelId="{6E4E4482-586D-43B8-90BB-736C5E3B88F4}" type="pres">
      <dgm:prSet presAssocID="{E3BF8781-A4F5-4D50-8815-B06C4CC9EC31}" presName="dummy1a" presStyleCnt="0"/>
      <dgm:spPr/>
    </dgm:pt>
    <dgm:pt modelId="{D40F1970-EC28-4C4E-A6AD-49DE3E2CA953}" type="pres">
      <dgm:prSet presAssocID="{E3BF8781-A4F5-4D50-8815-B06C4CC9EC31}" presName="dummy1b" presStyleCnt="0"/>
      <dgm:spPr/>
    </dgm:pt>
    <dgm:pt modelId="{F58D445E-7DBD-4309-B8B3-0FA31A79DC08}" type="pres">
      <dgm:prSet presAssocID="{E3BF8781-A4F5-4D50-8815-B06C4CC9EC31}" presName="wedge1Tx" presStyleLbl="node1" presStyleIdx="0" presStyleCnt="5">
        <dgm:presLayoutVars>
          <dgm:chMax val="0"/>
          <dgm:chPref val="0"/>
          <dgm:bulletEnabled val="1"/>
        </dgm:presLayoutVars>
      </dgm:prSet>
      <dgm:spPr/>
      <dgm:t>
        <a:bodyPr/>
        <a:lstStyle/>
        <a:p>
          <a:endParaRPr lang="pl-PL"/>
        </a:p>
      </dgm:t>
    </dgm:pt>
    <dgm:pt modelId="{AB78B082-48E1-489C-8C14-208C7D3C8807}" type="pres">
      <dgm:prSet presAssocID="{E3BF8781-A4F5-4D50-8815-B06C4CC9EC31}" presName="wedge2" presStyleLbl="node1" presStyleIdx="1" presStyleCnt="5"/>
      <dgm:spPr/>
      <dgm:t>
        <a:bodyPr/>
        <a:lstStyle/>
        <a:p>
          <a:endParaRPr lang="pl-PL"/>
        </a:p>
      </dgm:t>
    </dgm:pt>
    <dgm:pt modelId="{D2A4AA11-1FA1-4F0E-A32A-B43B11EEC833}" type="pres">
      <dgm:prSet presAssocID="{E3BF8781-A4F5-4D50-8815-B06C4CC9EC31}" presName="dummy2a" presStyleCnt="0"/>
      <dgm:spPr/>
    </dgm:pt>
    <dgm:pt modelId="{CAE991E7-7858-41D2-B4B3-95476A2DCEB1}" type="pres">
      <dgm:prSet presAssocID="{E3BF8781-A4F5-4D50-8815-B06C4CC9EC31}" presName="dummy2b" presStyleCnt="0"/>
      <dgm:spPr/>
    </dgm:pt>
    <dgm:pt modelId="{70E067BE-CA6A-4E2D-AA28-27BF0FB4E463}" type="pres">
      <dgm:prSet presAssocID="{E3BF8781-A4F5-4D50-8815-B06C4CC9EC31}" presName="wedge2Tx" presStyleLbl="node1" presStyleIdx="1" presStyleCnt="5">
        <dgm:presLayoutVars>
          <dgm:chMax val="0"/>
          <dgm:chPref val="0"/>
          <dgm:bulletEnabled val="1"/>
        </dgm:presLayoutVars>
      </dgm:prSet>
      <dgm:spPr/>
      <dgm:t>
        <a:bodyPr/>
        <a:lstStyle/>
        <a:p>
          <a:endParaRPr lang="pl-PL"/>
        </a:p>
      </dgm:t>
    </dgm:pt>
    <dgm:pt modelId="{672B70C0-90D7-4D13-8B80-B3C41D450104}" type="pres">
      <dgm:prSet presAssocID="{E3BF8781-A4F5-4D50-8815-B06C4CC9EC31}" presName="wedge3" presStyleLbl="node1" presStyleIdx="2" presStyleCnt="5" custLinFactNeighborX="430" custLinFactNeighborY="-1132"/>
      <dgm:spPr/>
      <dgm:t>
        <a:bodyPr/>
        <a:lstStyle/>
        <a:p>
          <a:endParaRPr lang="pl-PL"/>
        </a:p>
      </dgm:t>
    </dgm:pt>
    <dgm:pt modelId="{07D20CBF-94B5-4EAE-9E47-2DBD3A29BBE1}" type="pres">
      <dgm:prSet presAssocID="{E3BF8781-A4F5-4D50-8815-B06C4CC9EC31}" presName="dummy3a" presStyleCnt="0"/>
      <dgm:spPr/>
    </dgm:pt>
    <dgm:pt modelId="{4923EF3E-E04B-4A5C-BA8A-3A1AA75D4971}" type="pres">
      <dgm:prSet presAssocID="{E3BF8781-A4F5-4D50-8815-B06C4CC9EC31}" presName="dummy3b" presStyleCnt="0"/>
      <dgm:spPr/>
    </dgm:pt>
    <dgm:pt modelId="{7C58ACAF-0ADC-46E0-A116-0FCD98F644B9}" type="pres">
      <dgm:prSet presAssocID="{E3BF8781-A4F5-4D50-8815-B06C4CC9EC31}" presName="wedge3Tx" presStyleLbl="node1" presStyleIdx="2" presStyleCnt="5">
        <dgm:presLayoutVars>
          <dgm:chMax val="0"/>
          <dgm:chPref val="0"/>
          <dgm:bulletEnabled val="1"/>
        </dgm:presLayoutVars>
      </dgm:prSet>
      <dgm:spPr/>
      <dgm:t>
        <a:bodyPr/>
        <a:lstStyle/>
        <a:p>
          <a:endParaRPr lang="pl-PL"/>
        </a:p>
      </dgm:t>
    </dgm:pt>
    <dgm:pt modelId="{033DD955-BBF0-482A-80A2-571C5D954ABE}" type="pres">
      <dgm:prSet presAssocID="{E3BF8781-A4F5-4D50-8815-B06C4CC9EC31}" presName="wedge4" presStyleLbl="node1" presStyleIdx="3" presStyleCnt="5" custScaleX="99444" custScaleY="99301"/>
      <dgm:spPr/>
      <dgm:t>
        <a:bodyPr/>
        <a:lstStyle/>
        <a:p>
          <a:endParaRPr lang="pl-PL"/>
        </a:p>
      </dgm:t>
    </dgm:pt>
    <dgm:pt modelId="{6F02F8A0-D12F-4133-B465-E17569F235D9}" type="pres">
      <dgm:prSet presAssocID="{E3BF8781-A4F5-4D50-8815-B06C4CC9EC31}" presName="dummy4a" presStyleCnt="0"/>
      <dgm:spPr/>
    </dgm:pt>
    <dgm:pt modelId="{6BF008D7-CC69-4FCA-9FAF-66BDA1E3E7C0}" type="pres">
      <dgm:prSet presAssocID="{E3BF8781-A4F5-4D50-8815-B06C4CC9EC31}" presName="dummy4b" presStyleCnt="0"/>
      <dgm:spPr/>
    </dgm:pt>
    <dgm:pt modelId="{B7AF63E0-6E84-4889-B370-EA28D93D4CB5}" type="pres">
      <dgm:prSet presAssocID="{E3BF8781-A4F5-4D50-8815-B06C4CC9EC31}" presName="wedge4Tx" presStyleLbl="node1" presStyleIdx="3" presStyleCnt="5">
        <dgm:presLayoutVars>
          <dgm:chMax val="0"/>
          <dgm:chPref val="0"/>
          <dgm:bulletEnabled val="1"/>
        </dgm:presLayoutVars>
      </dgm:prSet>
      <dgm:spPr/>
      <dgm:t>
        <a:bodyPr/>
        <a:lstStyle/>
        <a:p>
          <a:endParaRPr lang="pl-PL"/>
        </a:p>
      </dgm:t>
    </dgm:pt>
    <dgm:pt modelId="{EC86CA5C-99E8-4EC0-86CD-FF5239EB7A0C}" type="pres">
      <dgm:prSet presAssocID="{E3BF8781-A4F5-4D50-8815-B06C4CC9EC31}" presName="wedge5" presStyleLbl="node1" presStyleIdx="4" presStyleCnt="5"/>
      <dgm:spPr/>
      <dgm:t>
        <a:bodyPr/>
        <a:lstStyle/>
        <a:p>
          <a:endParaRPr lang="pl-PL"/>
        </a:p>
      </dgm:t>
    </dgm:pt>
    <dgm:pt modelId="{126051EA-1AA4-49D3-BD71-B4B36902CFA1}" type="pres">
      <dgm:prSet presAssocID="{E3BF8781-A4F5-4D50-8815-B06C4CC9EC31}" presName="dummy5a" presStyleCnt="0"/>
      <dgm:spPr/>
    </dgm:pt>
    <dgm:pt modelId="{918F560B-ADBD-4093-B8A7-A10ED93D014E}" type="pres">
      <dgm:prSet presAssocID="{E3BF8781-A4F5-4D50-8815-B06C4CC9EC31}" presName="dummy5b" presStyleCnt="0"/>
      <dgm:spPr/>
    </dgm:pt>
    <dgm:pt modelId="{DAFD91C0-483A-4E30-AA5E-E8B3767B39EA}" type="pres">
      <dgm:prSet presAssocID="{E3BF8781-A4F5-4D50-8815-B06C4CC9EC31}" presName="wedge5Tx" presStyleLbl="node1" presStyleIdx="4" presStyleCnt="5">
        <dgm:presLayoutVars>
          <dgm:chMax val="0"/>
          <dgm:chPref val="0"/>
          <dgm:bulletEnabled val="1"/>
        </dgm:presLayoutVars>
      </dgm:prSet>
      <dgm:spPr/>
      <dgm:t>
        <a:bodyPr/>
        <a:lstStyle/>
        <a:p>
          <a:endParaRPr lang="pl-PL"/>
        </a:p>
      </dgm:t>
    </dgm:pt>
    <dgm:pt modelId="{0E22003D-4381-40A6-BA70-77D0AC5EEB61}" type="pres">
      <dgm:prSet presAssocID="{B0A62532-BD20-4B7E-82B5-AFA2A9A07DEF}" presName="arrowWedge1" presStyleLbl="fgSibTrans2D1" presStyleIdx="0" presStyleCnt="5"/>
      <dgm:spPr/>
    </dgm:pt>
    <dgm:pt modelId="{6458F258-8B9F-46F9-BD85-2B8BAB14EEF8}" type="pres">
      <dgm:prSet presAssocID="{59BB67CE-5C3B-413E-9A6F-794B28F5DF78}" presName="arrowWedge2" presStyleLbl="fgSibTrans2D1" presStyleIdx="1" presStyleCnt="5"/>
      <dgm:spPr/>
    </dgm:pt>
    <dgm:pt modelId="{258AB2E9-21FD-412E-834D-34F6CAC22447}" type="pres">
      <dgm:prSet presAssocID="{D39722E9-2EE0-4CFB-BF34-6025D9A0F33F}" presName="arrowWedge3" presStyleLbl="fgSibTrans2D1" presStyleIdx="2" presStyleCnt="5"/>
      <dgm:spPr/>
    </dgm:pt>
    <dgm:pt modelId="{6D2E7E5C-3C6D-46D3-95B2-C1BBE2E14265}" type="pres">
      <dgm:prSet presAssocID="{806086CE-B7DA-42B7-81F3-6F7265EEA07B}" presName="arrowWedge4" presStyleLbl="fgSibTrans2D1" presStyleIdx="3" presStyleCnt="5"/>
      <dgm:spPr/>
    </dgm:pt>
    <dgm:pt modelId="{6BE2D27F-BC74-4CEA-B7A9-23B64870AF8F}" type="pres">
      <dgm:prSet presAssocID="{A2FB1B30-B912-45AB-B430-0FC11B2D3ED8}" presName="arrowWedge5" presStyleLbl="fgSibTrans2D1" presStyleIdx="4" presStyleCnt="5"/>
      <dgm:spPr/>
    </dgm:pt>
  </dgm:ptLst>
  <dgm:cxnLst>
    <dgm:cxn modelId="{0BEA6C96-84B2-4718-972E-5B3E1A6F629A}" type="presOf" srcId="{DA934343-F7F4-4B4C-ADED-BFE226A88E82}" destId="{EC86CA5C-99E8-4EC0-86CD-FF5239EB7A0C}" srcOrd="0" destOrd="0" presId="urn:microsoft.com/office/officeart/2005/8/layout/cycle8"/>
    <dgm:cxn modelId="{95AC12A3-6D60-4ACD-BBF5-F7CD9046DC4E}" type="presOf" srcId="{E872AF82-5BD3-45C3-9D68-1D385F88FE42}" destId="{672B70C0-90D7-4D13-8B80-B3C41D450104}" srcOrd="0" destOrd="0" presId="urn:microsoft.com/office/officeart/2005/8/layout/cycle8"/>
    <dgm:cxn modelId="{726D2CA3-87B9-44D1-882C-569701D474D3}" srcId="{E3BF8781-A4F5-4D50-8815-B06C4CC9EC31}" destId="{687A6491-73C5-4740-B019-CC4A05063ACE}" srcOrd="1" destOrd="0" parTransId="{5B18B596-F241-4FF4-9502-89D3CD18A02E}" sibTransId="{59BB67CE-5C3B-413E-9A6F-794B28F5DF78}"/>
    <dgm:cxn modelId="{2CF52DDF-9547-45D2-BDA8-9E98889514D0}" type="presOf" srcId="{CEE38527-C853-42A8-ABA2-53E254CFB3BC}" destId="{F58D445E-7DBD-4309-B8B3-0FA31A79DC08}" srcOrd="1" destOrd="0" presId="urn:microsoft.com/office/officeart/2005/8/layout/cycle8"/>
    <dgm:cxn modelId="{E7050022-B03D-4F4F-8DFE-E7464EB43054}" type="presOf" srcId="{698A64BF-68DA-4A1C-B00B-216745551FEC}" destId="{B7AF63E0-6E84-4889-B370-EA28D93D4CB5}" srcOrd="1" destOrd="0" presId="urn:microsoft.com/office/officeart/2005/8/layout/cycle8"/>
    <dgm:cxn modelId="{79433289-BF1B-4F9E-9DE5-67699091CB24}" srcId="{E3BF8781-A4F5-4D50-8815-B06C4CC9EC31}" destId="{CEE38527-C853-42A8-ABA2-53E254CFB3BC}" srcOrd="0" destOrd="0" parTransId="{1B0569C0-D1F6-4B8F-ACF0-9FC4E54D5A41}" sibTransId="{B0A62532-BD20-4B7E-82B5-AFA2A9A07DEF}"/>
    <dgm:cxn modelId="{8BCF8333-C3B8-495C-8908-C608DC802D50}" srcId="{E3BF8781-A4F5-4D50-8815-B06C4CC9EC31}" destId="{698A64BF-68DA-4A1C-B00B-216745551FEC}" srcOrd="3" destOrd="0" parTransId="{9EEAFD6F-1396-47B9-BC2F-43123F5CE74B}" sibTransId="{806086CE-B7DA-42B7-81F3-6F7265EEA07B}"/>
    <dgm:cxn modelId="{B440AA3F-276C-4C50-9B02-4F55D2CA1CCD}" type="presOf" srcId="{CEE38527-C853-42A8-ABA2-53E254CFB3BC}" destId="{221F1A50-5173-40B8-8592-D4D5F6BE4655}" srcOrd="0" destOrd="0" presId="urn:microsoft.com/office/officeart/2005/8/layout/cycle8"/>
    <dgm:cxn modelId="{33D80E5B-5A01-4D58-ACB2-FE21BCEF7674}" type="presOf" srcId="{E3BF8781-A4F5-4D50-8815-B06C4CC9EC31}" destId="{8E087D70-49A4-456D-9778-7EF5A1C7B199}" srcOrd="0" destOrd="0" presId="urn:microsoft.com/office/officeart/2005/8/layout/cycle8"/>
    <dgm:cxn modelId="{6C6784CD-0A75-42DB-81E6-E652639F0A8F}" srcId="{E3BF8781-A4F5-4D50-8815-B06C4CC9EC31}" destId="{DA934343-F7F4-4B4C-ADED-BFE226A88E82}" srcOrd="4" destOrd="0" parTransId="{6508C156-40B4-4C81-8575-F10A33B28640}" sibTransId="{A2FB1B30-B912-45AB-B430-0FC11B2D3ED8}"/>
    <dgm:cxn modelId="{3D6DE251-DF25-42BB-AA47-6EB0EC044167}" srcId="{E3BF8781-A4F5-4D50-8815-B06C4CC9EC31}" destId="{E872AF82-5BD3-45C3-9D68-1D385F88FE42}" srcOrd="2" destOrd="0" parTransId="{EECA2B2D-7D6D-462B-A613-5D802622418E}" sibTransId="{D39722E9-2EE0-4CFB-BF34-6025D9A0F33F}"/>
    <dgm:cxn modelId="{5DC8BEB3-DD8D-4029-91BD-76C7DCB394AD}" type="presOf" srcId="{687A6491-73C5-4740-B019-CC4A05063ACE}" destId="{70E067BE-CA6A-4E2D-AA28-27BF0FB4E463}" srcOrd="1" destOrd="0" presId="urn:microsoft.com/office/officeart/2005/8/layout/cycle8"/>
    <dgm:cxn modelId="{B9A1CAE8-5F8C-4BEA-9B4D-4FDDB5602BB6}" type="presOf" srcId="{E872AF82-5BD3-45C3-9D68-1D385F88FE42}" destId="{7C58ACAF-0ADC-46E0-A116-0FCD98F644B9}" srcOrd="1" destOrd="0" presId="urn:microsoft.com/office/officeart/2005/8/layout/cycle8"/>
    <dgm:cxn modelId="{2AA7CF44-4442-4FCA-BD97-4417E98D5CE5}" type="presOf" srcId="{687A6491-73C5-4740-B019-CC4A05063ACE}" destId="{AB78B082-48E1-489C-8C14-208C7D3C8807}" srcOrd="0" destOrd="0" presId="urn:microsoft.com/office/officeart/2005/8/layout/cycle8"/>
    <dgm:cxn modelId="{9DB4DBFF-F962-426B-AD81-5A7A93E1FD47}" type="presOf" srcId="{DA934343-F7F4-4B4C-ADED-BFE226A88E82}" destId="{DAFD91C0-483A-4E30-AA5E-E8B3767B39EA}" srcOrd="1" destOrd="0" presId="urn:microsoft.com/office/officeart/2005/8/layout/cycle8"/>
    <dgm:cxn modelId="{7FC0D812-9DB7-4EEA-A736-3BD276D24028}" type="presOf" srcId="{698A64BF-68DA-4A1C-B00B-216745551FEC}" destId="{033DD955-BBF0-482A-80A2-571C5D954ABE}" srcOrd="0" destOrd="0" presId="urn:microsoft.com/office/officeart/2005/8/layout/cycle8"/>
    <dgm:cxn modelId="{B76BD9D7-6ED8-4A4F-A553-9D14D59FBA23}" type="presParOf" srcId="{8E087D70-49A4-456D-9778-7EF5A1C7B199}" destId="{221F1A50-5173-40B8-8592-D4D5F6BE4655}" srcOrd="0" destOrd="0" presId="urn:microsoft.com/office/officeart/2005/8/layout/cycle8"/>
    <dgm:cxn modelId="{465F48E6-3F52-415A-B94B-169C134B7CBF}" type="presParOf" srcId="{8E087D70-49A4-456D-9778-7EF5A1C7B199}" destId="{6E4E4482-586D-43B8-90BB-736C5E3B88F4}" srcOrd="1" destOrd="0" presId="urn:microsoft.com/office/officeart/2005/8/layout/cycle8"/>
    <dgm:cxn modelId="{3754AAC5-250B-474B-BEF8-25F4732F2FA7}" type="presParOf" srcId="{8E087D70-49A4-456D-9778-7EF5A1C7B199}" destId="{D40F1970-EC28-4C4E-A6AD-49DE3E2CA953}" srcOrd="2" destOrd="0" presId="urn:microsoft.com/office/officeart/2005/8/layout/cycle8"/>
    <dgm:cxn modelId="{D6D105DB-E53D-4D77-BA62-3086211DB482}" type="presParOf" srcId="{8E087D70-49A4-456D-9778-7EF5A1C7B199}" destId="{F58D445E-7DBD-4309-B8B3-0FA31A79DC08}" srcOrd="3" destOrd="0" presId="urn:microsoft.com/office/officeart/2005/8/layout/cycle8"/>
    <dgm:cxn modelId="{D0390A93-BC25-4C5D-A67F-5DB879A66D94}" type="presParOf" srcId="{8E087D70-49A4-456D-9778-7EF5A1C7B199}" destId="{AB78B082-48E1-489C-8C14-208C7D3C8807}" srcOrd="4" destOrd="0" presId="urn:microsoft.com/office/officeart/2005/8/layout/cycle8"/>
    <dgm:cxn modelId="{2FFE7726-A23B-47CB-BF41-B5895F49A231}" type="presParOf" srcId="{8E087D70-49A4-456D-9778-7EF5A1C7B199}" destId="{D2A4AA11-1FA1-4F0E-A32A-B43B11EEC833}" srcOrd="5" destOrd="0" presId="urn:microsoft.com/office/officeart/2005/8/layout/cycle8"/>
    <dgm:cxn modelId="{7EF95E35-82C2-419A-BFE9-3CDEC5AB17A6}" type="presParOf" srcId="{8E087D70-49A4-456D-9778-7EF5A1C7B199}" destId="{CAE991E7-7858-41D2-B4B3-95476A2DCEB1}" srcOrd="6" destOrd="0" presId="urn:microsoft.com/office/officeart/2005/8/layout/cycle8"/>
    <dgm:cxn modelId="{67D58E04-7637-49AA-94B1-09F869A4D800}" type="presParOf" srcId="{8E087D70-49A4-456D-9778-7EF5A1C7B199}" destId="{70E067BE-CA6A-4E2D-AA28-27BF0FB4E463}" srcOrd="7" destOrd="0" presId="urn:microsoft.com/office/officeart/2005/8/layout/cycle8"/>
    <dgm:cxn modelId="{9B8B6898-05D8-4D9E-A98E-BAE2052B3E29}" type="presParOf" srcId="{8E087D70-49A4-456D-9778-7EF5A1C7B199}" destId="{672B70C0-90D7-4D13-8B80-B3C41D450104}" srcOrd="8" destOrd="0" presId="urn:microsoft.com/office/officeart/2005/8/layout/cycle8"/>
    <dgm:cxn modelId="{61573218-A24C-4F5B-9726-55B986C53587}" type="presParOf" srcId="{8E087D70-49A4-456D-9778-7EF5A1C7B199}" destId="{07D20CBF-94B5-4EAE-9E47-2DBD3A29BBE1}" srcOrd="9" destOrd="0" presId="urn:microsoft.com/office/officeart/2005/8/layout/cycle8"/>
    <dgm:cxn modelId="{6B54308C-77FD-4CE8-AFE5-56725165F20F}" type="presParOf" srcId="{8E087D70-49A4-456D-9778-7EF5A1C7B199}" destId="{4923EF3E-E04B-4A5C-BA8A-3A1AA75D4971}" srcOrd="10" destOrd="0" presId="urn:microsoft.com/office/officeart/2005/8/layout/cycle8"/>
    <dgm:cxn modelId="{9E64A43F-198E-448D-B1A3-FC57ACA1F22C}" type="presParOf" srcId="{8E087D70-49A4-456D-9778-7EF5A1C7B199}" destId="{7C58ACAF-0ADC-46E0-A116-0FCD98F644B9}" srcOrd="11" destOrd="0" presId="urn:microsoft.com/office/officeart/2005/8/layout/cycle8"/>
    <dgm:cxn modelId="{7D26F151-B59A-4A17-8C61-4B7395C0E0A5}" type="presParOf" srcId="{8E087D70-49A4-456D-9778-7EF5A1C7B199}" destId="{033DD955-BBF0-482A-80A2-571C5D954ABE}" srcOrd="12" destOrd="0" presId="urn:microsoft.com/office/officeart/2005/8/layout/cycle8"/>
    <dgm:cxn modelId="{183A1626-32B9-41AD-8A77-DA9FD504ABAA}" type="presParOf" srcId="{8E087D70-49A4-456D-9778-7EF5A1C7B199}" destId="{6F02F8A0-D12F-4133-B465-E17569F235D9}" srcOrd="13" destOrd="0" presId="urn:microsoft.com/office/officeart/2005/8/layout/cycle8"/>
    <dgm:cxn modelId="{778ED678-85D2-40DA-8266-15119CDB42D1}" type="presParOf" srcId="{8E087D70-49A4-456D-9778-7EF5A1C7B199}" destId="{6BF008D7-CC69-4FCA-9FAF-66BDA1E3E7C0}" srcOrd="14" destOrd="0" presId="urn:microsoft.com/office/officeart/2005/8/layout/cycle8"/>
    <dgm:cxn modelId="{F0E040CC-FAE8-4528-A366-35A3AB3D51C6}" type="presParOf" srcId="{8E087D70-49A4-456D-9778-7EF5A1C7B199}" destId="{B7AF63E0-6E84-4889-B370-EA28D93D4CB5}" srcOrd="15" destOrd="0" presId="urn:microsoft.com/office/officeart/2005/8/layout/cycle8"/>
    <dgm:cxn modelId="{567E1199-9CB9-42DF-BD0C-D17D9D838399}" type="presParOf" srcId="{8E087D70-49A4-456D-9778-7EF5A1C7B199}" destId="{EC86CA5C-99E8-4EC0-86CD-FF5239EB7A0C}" srcOrd="16" destOrd="0" presId="urn:microsoft.com/office/officeart/2005/8/layout/cycle8"/>
    <dgm:cxn modelId="{C95C1402-79C9-4E97-9815-12EAD0B46F46}" type="presParOf" srcId="{8E087D70-49A4-456D-9778-7EF5A1C7B199}" destId="{126051EA-1AA4-49D3-BD71-B4B36902CFA1}" srcOrd="17" destOrd="0" presId="urn:microsoft.com/office/officeart/2005/8/layout/cycle8"/>
    <dgm:cxn modelId="{15B5B43D-D331-4E31-A4A1-FAD92953AE7F}" type="presParOf" srcId="{8E087D70-49A4-456D-9778-7EF5A1C7B199}" destId="{918F560B-ADBD-4093-B8A7-A10ED93D014E}" srcOrd="18" destOrd="0" presId="urn:microsoft.com/office/officeart/2005/8/layout/cycle8"/>
    <dgm:cxn modelId="{36DC2832-6E96-462B-A418-5C7D994DE85C}" type="presParOf" srcId="{8E087D70-49A4-456D-9778-7EF5A1C7B199}" destId="{DAFD91C0-483A-4E30-AA5E-E8B3767B39EA}" srcOrd="19" destOrd="0" presId="urn:microsoft.com/office/officeart/2005/8/layout/cycle8"/>
    <dgm:cxn modelId="{EB010BF1-4782-4750-AF61-CF57FD6EB319}" type="presParOf" srcId="{8E087D70-49A4-456D-9778-7EF5A1C7B199}" destId="{0E22003D-4381-40A6-BA70-77D0AC5EEB61}" srcOrd="20" destOrd="0" presId="urn:microsoft.com/office/officeart/2005/8/layout/cycle8"/>
    <dgm:cxn modelId="{0937F0D1-8EA8-4AFA-9BF6-93E96C3097E5}" type="presParOf" srcId="{8E087D70-49A4-456D-9778-7EF5A1C7B199}" destId="{6458F258-8B9F-46F9-BD85-2B8BAB14EEF8}" srcOrd="21" destOrd="0" presId="urn:microsoft.com/office/officeart/2005/8/layout/cycle8"/>
    <dgm:cxn modelId="{EF9D8681-B899-4D3B-8F90-062CC5654175}" type="presParOf" srcId="{8E087D70-49A4-456D-9778-7EF5A1C7B199}" destId="{258AB2E9-21FD-412E-834D-34F6CAC22447}" srcOrd="22" destOrd="0" presId="urn:microsoft.com/office/officeart/2005/8/layout/cycle8"/>
    <dgm:cxn modelId="{50FBF1CF-99C3-4503-ADAB-68CEF688CFFA}" type="presParOf" srcId="{8E087D70-49A4-456D-9778-7EF5A1C7B199}" destId="{6D2E7E5C-3C6D-46D3-95B2-C1BBE2E14265}" srcOrd="23" destOrd="0" presId="urn:microsoft.com/office/officeart/2005/8/layout/cycle8"/>
    <dgm:cxn modelId="{F54D6270-791A-40C5-8F7E-8A7CB79DD9D0}" type="presParOf" srcId="{8E087D70-49A4-456D-9778-7EF5A1C7B199}" destId="{6BE2D27F-BC74-4CEA-B7A9-23B64870AF8F}" srcOrd="2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4338E-8547-4C48-AE89-0B0BED423550}"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pl-PL"/>
        </a:p>
      </dgm:t>
    </dgm:pt>
    <dgm:pt modelId="{7E9A6247-509F-44F5-BAE0-CCAA9CD2B8ED}">
      <dgm:prSet phldrT="[Tekst]" custT="1"/>
      <dgm:spPr/>
      <dgm:t>
        <a:bodyPr/>
        <a:lstStyle/>
        <a:p>
          <a:r>
            <a:rPr lang="pl-PL" sz="1800" dirty="0" smtClean="0">
              <a:solidFill>
                <a:schemeClr val="tx1"/>
              </a:solidFill>
            </a:rPr>
            <a:t>Monitorowanie</a:t>
          </a:r>
          <a:endParaRPr lang="pl-PL" sz="1800" dirty="0">
            <a:solidFill>
              <a:schemeClr val="tx1"/>
            </a:solidFill>
          </a:endParaRPr>
        </a:p>
      </dgm:t>
    </dgm:pt>
    <dgm:pt modelId="{A00CBC0E-58C6-4AF6-877A-806B2C50ED14}" type="parTrans" cxnId="{A51C1956-86E8-4792-AD46-56567776B551}">
      <dgm:prSet/>
      <dgm:spPr/>
      <dgm:t>
        <a:bodyPr/>
        <a:lstStyle/>
        <a:p>
          <a:endParaRPr lang="pl-PL"/>
        </a:p>
      </dgm:t>
    </dgm:pt>
    <dgm:pt modelId="{EE705F38-5745-429A-A952-6574FE26893B}" type="sibTrans" cxnId="{A51C1956-86E8-4792-AD46-56567776B551}">
      <dgm:prSet/>
      <dgm:spPr/>
      <dgm:t>
        <a:bodyPr/>
        <a:lstStyle/>
        <a:p>
          <a:endParaRPr lang="pl-PL"/>
        </a:p>
      </dgm:t>
    </dgm:pt>
    <dgm:pt modelId="{52310D70-3689-480F-A94B-4979DFBB11A2}">
      <dgm:prSet phldrT="[Tekst]" custT="1"/>
      <dgm:spPr/>
      <dgm:t>
        <a:bodyPr/>
        <a:lstStyle/>
        <a:p>
          <a:r>
            <a:rPr lang="pl-PL" sz="1800" dirty="0" smtClean="0">
              <a:solidFill>
                <a:schemeClr val="tx1"/>
              </a:solidFill>
            </a:rPr>
            <a:t>Ocena zgłaszalności</a:t>
          </a:r>
          <a:endParaRPr lang="pl-PL" sz="1800" dirty="0">
            <a:solidFill>
              <a:schemeClr val="tx1"/>
            </a:solidFill>
          </a:endParaRPr>
        </a:p>
      </dgm:t>
    </dgm:pt>
    <dgm:pt modelId="{16EA3E59-1F29-4480-8D0E-7E280BAC930A}" type="parTrans" cxnId="{79589BDB-A5DE-48C0-8CD3-78D223DF66F3}">
      <dgm:prSet/>
      <dgm:spPr/>
      <dgm:t>
        <a:bodyPr/>
        <a:lstStyle/>
        <a:p>
          <a:endParaRPr lang="pl-PL"/>
        </a:p>
      </dgm:t>
    </dgm:pt>
    <dgm:pt modelId="{6F8676F6-B96F-4FA4-B303-DC26CE8A80E1}" type="sibTrans" cxnId="{79589BDB-A5DE-48C0-8CD3-78D223DF66F3}">
      <dgm:prSet/>
      <dgm:spPr/>
      <dgm:t>
        <a:bodyPr/>
        <a:lstStyle/>
        <a:p>
          <a:endParaRPr lang="pl-PL"/>
        </a:p>
      </dgm:t>
    </dgm:pt>
    <dgm:pt modelId="{5DBE6731-2406-4DAA-9BDD-5A42D21C5550}">
      <dgm:prSet phldrT="[Tekst]" custT="1"/>
      <dgm:spPr/>
      <dgm:t>
        <a:bodyPr/>
        <a:lstStyle/>
        <a:p>
          <a:r>
            <a:rPr lang="pl-PL" sz="1800" dirty="0" smtClean="0">
              <a:solidFill>
                <a:schemeClr val="tx1"/>
              </a:solidFill>
            </a:rPr>
            <a:t>Ocena jakości udzielonych świadczeń</a:t>
          </a:r>
          <a:endParaRPr lang="pl-PL" sz="1800" dirty="0">
            <a:solidFill>
              <a:schemeClr val="tx1"/>
            </a:solidFill>
          </a:endParaRPr>
        </a:p>
      </dgm:t>
    </dgm:pt>
    <dgm:pt modelId="{060332F8-13E2-4EC3-A4DE-68A392548E30}" type="parTrans" cxnId="{F697AD85-9832-4BC4-BF51-5B7729C99ABF}">
      <dgm:prSet/>
      <dgm:spPr/>
      <dgm:t>
        <a:bodyPr/>
        <a:lstStyle/>
        <a:p>
          <a:endParaRPr lang="pl-PL"/>
        </a:p>
      </dgm:t>
    </dgm:pt>
    <dgm:pt modelId="{CB8FF021-53B8-4A9C-A9BB-3B767AC9FFBD}" type="sibTrans" cxnId="{F697AD85-9832-4BC4-BF51-5B7729C99ABF}">
      <dgm:prSet/>
      <dgm:spPr/>
      <dgm:t>
        <a:bodyPr/>
        <a:lstStyle/>
        <a:p>
          <a:endParaRPr lang="pl-PL"/>
        </a:p>
      </dgm:t>
    </dgm:pt>
    <dgm:pt modelId="{EF7A5174-07DB-4594-9D8B-0BC09013F245}">
      <dgm:prSet phldrT="[Tekst]" custT="1"/>
      <dgm:spPr/>
      <dgm:t>
        <a:bodyPr/>
        <a:lstStyle/>
        <a:p>
          <a:r>
            <a:rPr lang="pl-PL" sz="1800" dirty="0" smtClean="0">
              <a:solidFill>
                <a:schemeClr val="tx1"/>
              </a:solidFill>
            </a:rPr>
            <a:t>Ewaluacja</a:t>
          </a:r>
          <a:endParaRPr lang="pl-PL" sz="1800" dirty="0">
            <a:solidFill>
              <a:schemeClr val="tx1"/>
            </a:solidFill>
          </a:endParaRPr>
        </a:p>
      </dgm:t>
    </dgm:pt>
    <dgm:pt modelId="{56379781-C057-4319-869C-A8B5227B3DC2}" type="parTrans" cxnId="{3EF45F41-87AF-4520-93E0-EA3E2093873D}">
      <dgm:prSet/>
      <dgm:spPr/>
      <dgm:t>
        <a:bodyPr/>
        <a:lstStyle/>
        <a:p>
          <a:endParaRPr lang="pl-PL"/>
        </a:p>
      </dgm:t>
    </dgm:pt>
    <dgm:pt modelId="{8FE57196-92EA-423A-A85D-F5F6AE66247E}" type="sibTrans" cxnId="{3EF45F41-87AF-4520-93E0-EA3E2093873D}">
      <dgm:prSet/>
      <dgm:spPr/>
      <dgm:t>
        <a:bodyPr/>
        <a:lstStyle/>
        <a:p>
          <a:endParaRPr lang="pl-PL"/>
        </a:p>
      </dgm:t>
    </dgm:pt>
    <dgm:pt modelId="{D28F7E06-DD22-4672-9DDF-719633446435}">
      <dgm:prSet phldrT="[Tekst]" custT="1"/>
      <dgm:spPr/>
      <dgm:t>
        <a:bodyPr/>
        <a:lstStyle/>
        <a:p>
          <a:r>
            <a:rPr lang="pl-PL" sz="1800" dirty="0" smtClean="0">
              <a:solidFill>
                <a:schemeClr val="tx1"/>
              </a:solidFill>
            </a:rPr>
            <a:t>Ocena efektów programu</a:t>
          </a:r>
          <a:endParaRPr lang="pl-PL" sz="1800" dirty="0">
            <a:solidFill>
              <a:schemeClr val="tx1"/>
            </a:solidFill>
          </a:endParaRPr>
        </a:p>
      </dgm:t>
    </dgm:pt>
    <dgm:pt modelId="{44BB8900-8FE8-44D7-8ABD-726043277519}" type="parTrans" cxnId="{455F5D89-1107-4A93-8E25-8115D5A9E17A}">
      <dgm:prSet/>
      <dgm:spPr/>
      <dgm:t>
        <a:bodyPr/>
        <a:lstStyle/>
        <a:p>
          <a:endParaRPr lang="pl-PL"/>
        </a:p>
      </dgm:t>
    </dgm:pt>
    <dgm:pt modelId="{B395485B-6A7F-469A-833B-4E3F1010F28C}" type="sibTrans" cxnId="{455F5D89-1107-4A93-8E25-8115D5A9E17A}">
      <dgm:prSet/>
      <dgm:spPr/>
      <dgm:t>
        <a:bodyPr/>
        <a:lstStyle/>
        <a:p>
          <a:endParaRPr lang="pl-PL"/>
        </a:p>
      </dgm:t>
    </dgm:pt>
    <dgm:pt modelId="{5AABA284-66CA-49FE-AAA3-827342B0464D}" type="pres">
      <dgm:prSet presAssocID="{2954338E-8547-4C48-AE89-0B0BED423550}" presName="diagram" presStyleCnt="0">
        <dgm:presLayoutVars>
          <dgm:chPref val="1"/>
          <dgm:dir/>
          <dgm:animOne val="branch"/>
          <dgm:animLvl val="lvl"/>
          <dgm:resizeHandles val="exact"/>
        </dgm:presLayoutVars>
      </dgm:prSet>
      <dgm:spPr/>
      <dgm:t>
        <a:bodyPr/>
        <a:lstStyle/>
        <a:p>
          <a:endParaRPr lang="pl-PL"/>
        </a:p>
      </dgm:t>
    </dgm:pt>
    <dgm:pt modelId="{19C5247F-5F41-4FC6-85A9-5AC268B32FF6}" type="pres">
      <dgm:prSet presAssocID="{7E9A6247-509F-44F5-BAE0-CCAA9CD2B8ED}" presName="root1" presStyleCnt="0"/>
      <dgm:spPr/>
    </dgm:pt>
    <dgm:pt modelId="{45FC80E1-796B-4FB3-B9A1-777A75BF7228}" type="pres">
      <dgm:prSet presAssocID="{7E9A6247-509F-44F5-BAE0-CCAA9CD2B8ED}" presName="LevelOneTextNode" presStyleLbl="node0" presStyleIdx="0" presStyleCnt="2">
        <dgm:presLayoutVars>
          <dgm:chPref val="3"/>
        </dgm:presLayoutVars>
      </dgm:prSet>
      <dgm:spPr/>
      <dgm:t>
        <a:bodyPr/>
        <a:lstStyle/>
        <a:p>
          <a:endParaRPr lang="pl-PL"/>
        </a:p>
      </dgm:t>
    </dgm:pt>
    <dgm:pt modelId="{B7141610-1331-4B02-AEB0-AFC08F69DA39}" type="pres">
      <dgm:prSet presAssocID="{7E9A6247-509F-44F5-BAE0-CCAA9CD2B8ED}" presName="level2hierChild" presStyleCnt="0"/>
      <dgm:spPr/>
    </dgm:pt>
    <dgm:pt modelId="{FD2903F7-8152-4FE7-AD38-FF67FABD154E}" type="pres">
      <dgm:prSet presAssocID="{16EA3E59-1F29-4480-8D0E-7E280BAC930A}" presName="conn2-1" presStyleLbl="parChTrans1D2" presStyleIdx="0" presStyleCnt="3"/>
      <dgm:spPr/>
      <dgm:t>
        <a:bodyPr/>
        <a:lstStyle/>
        <a:p>
          <a:endParaRPr lang="pl-PL"/>
        </a:p>
      </dgm:t>
    </dgm:pt>
    <dgm:pt modelId="{A7CE7727-25D5-4E1D-8A35-EB1718DDDD38}" type="pres">
      <dgm:prSet presAssocID="{16EA3E59-1F29-4480-8D0E-7E280BAC930A}" presName="connTx" presStyleLbl="parChTrans1D2" presStyleIdx="0" presStyleCnt="3"/>
      <dgm:spPr/>
      <dgm:t>
        <a:bodyPr/>
        <a:lstStyle/>
        <a:p>
          <a:endParaRPr lang="pl-PL"/>
        </a:p>
      </dgm:t>
    </dgm:pt>
    <dgm:pt modelId="{3C65F835-1C15-47FD-9FD9-4577BE065453}" type="pres">
      <dgm:prSet presAssocID="{52310D70-3689-480F-A94B-4979DFBB11A2}" presName="root2" presStyleCnt="0"/>
      <dgm:spPr/>
    </dgm:pt>
    <dgm:pt modelId="{95E74EA8-3F90-47F8-BF38-EFA1620E7F9D}" type="pres">
      <dgm:prSet presAssocID="{52310D70-3689-480F-A94B-4979DFBB11A2}" presName="LevelTwoTextNode" presStyleLbl="node2" presStyleIdx="0" presStyleCnt="3">
        <dgm:presLayoutVars>
          <dgm:chPref val="3"/>
        </dgm:presLayoutVars>
      </dgm:prSet>
      <dgm:spPr/>
      <dgm:t>
        <a:bodyPr/>
        <a:lstStyle/>
        <a:p>
          <a:endParaRPr lang="pl-PL"/>
        </a:p>
      </dgm:t>
    </dgm:pt>
    <dgm:pt modelId="{BA32EFB0-8377-4664-8919-DE283CB5B594}" type="pres">
      <dgm:prSet presAssocID="{52310D70-3689-480F-A94B-4979DFBB11A2}" presName="level3hierChild" presStyleCnt="0"/>
      <dgm:spPr/>
    </dgm:pt>
    <dgm:pt modelId="{A59F8DCD-23FB-4F30-8D80-F620C48D9683}" type="pres">
      <dgm:prSet presAssocID="{060332F8-13E2-4EC3-A4DE-68A392548E30}" presName="conn2-1" presStyleLbl="parChTrans1D2" presStyleIdx="1" presStyleCnt="3"/>
      <dgm:spPr/>
      <dgm:t>
        <a:bodyPr/>
        <a:lstStyle/>
        <a:p>
          <a:endParaRPr lang="pl-PL"/>
        </a:p>
      </dgm:t>
    </dgm:pt>
    <dgm:pt modelId="{1DAFE740-29A3-4A90-AA65-61EB0A6BB936}" type="pres">
      <dgm:prSet presAssocID="{060332F8-13E2-4EC3-A4DE-68A392548E30}" presName="connTx" presStyleLbl="parChTrans1D2" presStyleIdx="1" presStyleCnt="3"/>
      <dgm:spPr/>
      <dgm:t>
        <a:bodyPr/>
        <a:lstStyle/>
        <a:p>
          <a:endParaRPr lang="pl-PL"/>
        </a:p>
      </dgm:t>
    </dgm:pt>
    <dgm:pt modelId="{05F90D8A-E4A2-4944-931B-91AAE54825CA}" type="pres">
      <dgm:prSet presAssocID="{5DBE6731-2406-4DAA-9BDD-5A42D21C5550}" presName="root2" presStyleCnt="0"/>
      <dgm:spPr/>
    </dgm:pt>
    <dgm:pt modelId="{A3A0DF75-1BED-4725-9B40-609EA1EB7101}" type="pres">
      <dgm:prSet presAssocID="{5DBE6731-2406-4DAA-9BDD-5A42D21C5550}" presName="LevelTwoTextNode" presStyleLbl="node2" presStyleIdx="1" presStyleCnt="3">
        <dgm:presLayoutVars>
          <dgm:chPref val="3"/>
        </dgm:presLayoutVars>
      </dgm:prSet>
      <dgm:spPr/>
      <dgm:t>
        <a:bodyPr/>
        <a:lstStyle/>
        <a:p>
          <a:endParaRPr lang="pl-PL"/>
        </a:p>
      </dgm:t>
    </dgm:pt>
    <dgm:pt modelId="{20535633-6AD1-4D55-9997-B8A4EDBBBA24}" type="pres">
      <dgm:prSet presAssocID="{5DBE6731-2406-4DAA-9BDD-5A42D21C5550}" presName="level3hierChild" presStyleCnt="0"/>
      <dgm:spPr/>
    </dgm:pt>
    <dgm:pt modelId="{36D125D4-51EC-45C3-935E-5F6F607BD7A6}" type="pres">
      <dgm:prSet presAssocID="{EF7A5174-07DB-4594-9D8B-0BC09013F245}" presName="root1" presStyleCnt="0"/>
      <dgm:spPr/>
    </dgm:pt>
    <dgm:pt modelId="{D068ECA1-684E-4C96-81AD-C4A2DEC7C072}" type="pres">
      <dgm:prSet presAssocID="{EF7A5174-07DB-4594-9D8B-0BC09013F245}" presName="LevelOneTextNode" presStyleLbl="node0" presStyleIdx="1" presStyleCnt="2">
        <dgm:presLayoutVars>
          <dgm:chPref val="3"/>
        </dgm:presLayoutVars>
      </dgm:prSet>
      <dgm:spPr/>
      <dgm:t>
        <a:bodyPr/>
        <a:lstStyle/>
        <a:p>
          <a:endParaRPr lang="pl-PL"/>
        </a:p>
      </dgm:t>
    </dgm:pt>
    <dgm:pt modelId="{3ABE3F3D-F342-47BD-A6CF-8E4A5214C7EA}" type="pres">
      <dgm:prSet presAssocID="{EF7A5174-07DB-4594-9D8B-0BC09013F245}" presName="level2hierChild" presStyleCnt="0"/>
      <dgm:spPr/>
    </dgm:pt>
    <dgm:pt modelId="{B7AFC94C-37C8-4510-90D6-25D67AF6F43E}" type="pres">
      <dgm:prSet presAssocID="{44BB8900-8FE8-44D7-8ABD-726043277519}" presName="conn2-1" presStyleLbl="parChTrans1D2" presStyleIdx="2" presStyleCnt="3"/>
      <dgm:spPr/>
      <dgm:t>
        <a:bodyPr/>
        <a:lstStyle/>
        <a:p>
          <a:endParaRPr lang="pl-PL"/>
        </a:p>
      </dgm:t>
    </dgm:pt>
    <dgm:pt modelId="{6B947536-93F7-40A1-B29B-809B5A8DBFE6}" type="pres">
      <dgm:prSet presAssocID="{44BB8900-8FE8-44D7-8ABD-726043277519}" presName="connTx" presStyleLbl="parChTrans1D2" presStyleIdx="2" presStyleCnt="3"/>
      <dgm:spPr/>
      <dgm:t>
        <a:bodyPr/>
        <a:lstStyle/>
        <a:p>
          <a:endParaRPr lang="pl-PL"/>
        </a:p>
      </dgm:t>
    </dgm:pt>
    <dgm:pt modelId="{78FFA7E3-E953-471B-A4D6-A0C12F385BDE}" type="pres">
      <dgm:prSet presAssocID="{D28F7E06-DD22-4672-9DDF-719633446435}" presName="root2" presStyleCnt="0"/>
      <dgm:spPr/>
    </dgm:pt>
    <dgm:pt modelId="{C9F7FBA8-6F72-4D53-9114-8704C1319DB8}" type="pres">
      <dgm:prSet presAssocID="{D28F7E06-DD22-4672-9DDF-719633446435}" presName="LevelTwoTextNode" presStyleLbl="node2" presStyleIdx="2" presStyleCnt="3">
        <dgm:presLayoutVars>
          <dgm:chPref val="3"/>
        </dgm:presLayoutVars>
      </dgm:prSet>
      <dgm:spPr/>
      <dgm:t>
        <a:bodyPr/>
        <a:lstStyle/>
        <a:p>
          <a:endParaRPr lang="pl-PL"/>
        </a:p>
      </dgm:t>
    </dgm:pt>
    <dgm:pt modelId="{BB795686-274E-4225-AACB-B123F551063E}" type="pres">
      <dgm:prSet presAssocID="{D28F7E06-DD22-4672-9DDF-719633446435}" presName="level3hierChild" presStyleCnt="0"/>
      <dgm:spPr/>
    </dgm:pt>
  </dgm:ptLst>
  <dgm:cxnLst>
    <dgm:cxn modelId="{79589BDB-A5DE-48C0-8CD3-78D223DF66F3}" srcId="{7E9A6247-509F-44F5-BAE0-CCAA9CD2B8ED}" destId="{52310D70-3689-480F-A94B-4979DFBB11A2}" srcOrd="0" destOrd="0" parTransId="{16EA3E59-1F29-4480-8D0E-7E280BAC930A}" sibTransId="{6F8676F6-B96F-4FA4-B303-DC26CE8A80E1}"/>
    <dgm:cxn modelId="{21DD3985-8F74-4779-A126-24DBE98F59B4}" type="presOf" srcId="{EF7A5174-07DB-4594-9D8B-0BC09013F245}" destId="{D068ECA1-684E-4C96-81AD-C4A2DEC7C072}" srcOrd="0" destOrd="0" presId="urn:microsoft.com/office/officeart/2005/8/layout/hierarchy2"/>
    <dgm:cxn modelId="{3EF45F41-87AF-4520-93E0-EA3E2093873D}" srcId="{2954338E-8547-4C48-AE89-0B0BED423550}" destId="{EF7A5174-07DB-4594-9D8B-0BC09013F245}" srcOrd="1" destOrd="0" parTransId="{56379781-C057-4319-869C-A8B5227B3DC2}" sibTransId="{8FE57196-92EA-423A-A85D-F5F6AE66247E}"/>
    <dgm:cxn modelId="{CDF51F7E-4987-427D-8CD0-1D4BC56CCCFD}" type="presOf" srcId="{060332F8-13E2-4EC3-A4DE-68A392548E30}" destId="{A59F8DCD-23FB-4F30-8D80-F620C48D9683}" srcOrd="0" destOrd="0" presId="urn:microsoft.com/office/officeart/2005/8/layout/hierarchy2"/>
    <dgm:cxn modelId="{069DC7DE-3C28-41C0-9B75-DBABB3F28D16}" type="presOf" srcId="{7E9A6247-509F-44F5-BAE0-CCAA9CD2B8ED}" destId="{45FC80E1-796B-4FB3-B9A1-777A75BF7228}" srcOrd="0" destOrd="0" presId="urn:microsoft.com/office/officeart/2005/8/layout/hierarchy2"/>
    <dgm:cxn modelId="{49464812-B5BE-4A29-9602-3077EF00C688}" type="presOf" srcId="{16EA3E59-1F29-4480-8D0E-7E280BAC930A}" destId="{FD2903F7-8152-4FE7-AD38-FF67FABD154E}" srcOrd="0" destOrd="0" presId="urn:microsoft.com/office/officeart/2005/8/layout/hierarchy2"/>
    <dgm:cxn modelId="{51F78F8C-7BB7-4673-91C5-D670284CE95C}" type="presOf" srcId="{44BB8900-8FE8-44D7-8ABD-726043277519}" destId="{B7AFC94C-37C8-4510-90D6-25D67AF6F43E}" srcOrd="0" destOrd="0" presId="urn:microsoft.com/office/officeart/2005/8/layout/hierarchy2"/>
    <dgm:cxn modelId="{DBB23859-6E5C-45D7-98C1-2F21C8CDE91E}" type="presOf" srcId="{060332F8-13E2-4EC3-A4DE-68A392548E30}" destId="{1DAFE740-29A3-4A90-AA65-61EB0A6BB936}" srcOrd="1" destOrd="0" presId="urn:microsoft.com/office/officeart/2005/8/layout/hierarchy2"/>
    <dgm:cxn modelId="{55A3937C-570A-4DAA-BE57-4B411748285E}" type="presOf" srcId="{52310D70-3689-480F-A94B-4979DFBB11A2}" destId="{95E74EA8-3F90-47F8-BF38-EFA1620E7F9D}" srcOrd="0" destOrd="0" presId="urn:microsoft.com/office/officeart/2005/8/layout/hierarchy2"/>
    <dgm:cxn modelId="{455F5D89-1107-4A93-8E25-8115D5A9E17A}" srcId="{EF7A5174-07DB-4594-9D8B-0BC09013F245}" destId="{D28F7E06-DD22-4672-9DDF-719633446435}" srcOrd="0" destOrd="0" parTransId="{44BB8900-8FE8-44D7-8ABD-726043277519}" sibTransId="{B395485B-6A7F-469A-833B-4E3F1010F28C}"/>
    <dgm:cxn modelId="{91AC2755-0D1C-400C-9E9C-C9D70ED7BB01}" type="presOf" srcId="{16EA3E59-1F29-4480-8D0E-7E280BAC930A}" destId="{A7CE7727-25D5-4E1D-8A35-EB1718DDDD38}" srcOrd="1" destOrd="0" presId="urn:microsoft.com/office/officeart/2005/8/layout/hierarchy2"/>
    <dgm:cxn modelId="{F697AD85-9832-4BC4-BF51-5B7729C99ABF}" srcId="{7E9A6247-509F-44F5-BAE0-CCAA9CD2B8ED}" destId="{5DBE6731-2406-4DAA-9BDD-5A42D21C5550}" srcOrd="1" destOrd="0" parTransId="{060332F8-13E2-4EC3-A4DE-68A392548E30}" sibTransId="{CB8FF021-53B8-4A9C-A9BB-3B767AC9FFBD}"/>
    <dgm:cxn modelId="{FC6BAF4A-FD3B-4883-BC73-2AF1D3840AB8}" type="presOf" srcId="{D28F7E06-DD22-4672-9DDF-719633446435}" destId="{C9F7FBA8-6F72-4D53-9114-8704C1319DB8}" srcOrd="0" destOrd="0" presId="urn:microsoft.com/office/officeart/2005/8/layout/hierarchy2"/>
    <dgm:cxn modelId="{A11C65F8-C9D2-4BAC-9C68-37459E282982}" type="presOf" srcId="{2954338E-8547-4C48-AE89-0B0BED423550}" destId="{5AABA284-66CA-49FE-AAA3-827342B0464D}" srcOrd="0" destOrd="0" presId="urn:microsoft.com/office/officeart/2005/8/layout/hierarchy2"/>
    <dgm:cxn modelId="{7B5C575C-3E28-4801-A8BB-50168115C353}" type="presOf" srcId="{44BB8900-8FE8-44D7-8ABD-726043277519}" destId="{6B947536-93F7-40A1-B29B-809B5A8DBFE6}" srcOrd="1" destOrd="0" presId="urn:microsoft.com/office/officeart/2005/8/layout/hierarchy2"/>
    <dgm:cxn modelId="{A51C1956-86E8-4792-AD46-56567776B551}" srcId="{2954338E-8547-4C48-AE89-0B0BED423550}" destId="{7E9A6247-509F-44F5-BAE0-CCAA9CD2B8ED}" srcOrd="0" destOrd="0" parTransId="{A00CBC0E-58C6-4AF6-877A-806B2C50ED14}" sibTransId="{EE705F38-5745-429A-A952-6574FE26893B}"/>
    <dgm:cxn modelId="{DEFDE607-20F2-470B-A072-BA6914840AA8}" type="presOf" srcId="{5DBE6731-2406-4DAA-9BDD-5A42D21C5550}" destId="{A3A0DF75-1BED-4725-9B40-609EA1EB7101}" srcOrd="0" destOrd="0" presId="urn:microsoft.com/office/officeart/2005/8/layout/hierarchy2"/>
    <dgm:cxn modelId="{6609D697-13EA-4999-A688-8411477AA378}" type="presParOf" srcId="{5AABA284-66CA-49FE-AAA3-827342B0464D}" destId="{19C5247F-5F41-4FC6-85A9-5AC268B32FF6}" srcOrd="0" destOrd="0" presId="urn:microsoft.com/office/officeart/2005/8/layout/hierarchy2"/>
    <dgm:cxn modelId="{9A86D884-52B4-4F6C-A31B-0D2B2EED0F65}" type="presParOf" srcId="{19C5247F-5F41-4FC6-85A9-5AC268B32FF6}" destId="{45FC80E1-796B-4FB3-B9A1-777A75BF7228}" srcOrd="0" destOrd="0" presId="urn:microsoft.com/office/officeart/2005/8/layout/hierarchy2"/>
    <dgm:cxn modelId="{1F39CE92-0A7D-4AF2-91FD-28B5453B0BCA}" type="presParOf" srcId="{19C5247F-5F41-4FC6-85A9-5AC268B32FF6}" destId="{B7141610-1331-4B02-AEB0-AFC08F69DA39}" srcOrd="1" destOrd="0" presId="urn:microsoft.com/office/officeart/2005/8/layout/hierarchy2"/>
    <dgm:cxn modelId="{0D15F125-DBCA-4059-A101-DBCFAFAD851A}" type="presParOf" srcId="{B7141610-1331-4B02-AEB0-AFC08F69DA39}" destId="{FD2903F7-8152-4FE7-AD38-FF67FABD154E}" srcOrd="0" destOrd="0" presId="urn:microsoft.com/office/officeart/2005/8/layout/hierarchy2"/>
    <dgm:cxn modelId="{27250F87-7246-4843-88AD-B55F76EE4CA1}" type="presParOf" srcId="{FD2903F7-8152-4FE7-AD38-FF67FABD154E}" destId="{A7CE7727-25D5-4E1D-8A35-EB1718DDDD38}" srcOrd="0" destOrd="0" presId="urn:microsoft.com/office/officeart/2005/8/layout/hierarchy2"/>
    <dgm:cxn modelId="{C0387761-47C5-44B9-BFD5-71905C981AAA}" type="presParOf" srcId="{B7141610-1331-4B02-AEB0-AFC08F69DA39}" destId="{3C65F835-1C15-47FD-9FD9-4577BE065453}" srcOrd="1" destOrd="0" presId="urn:microsoft.com/office/officeart/2005/8/layout/hierarchy2"/>
    <dgm:cxn modelId="{4F78A8DD-5FF6-4D73-B376-77B40BD9DDD8}" type="presParOf" srcId="{3C65F835-1C15-47FD-9FD9-4577BE065453}" destId="{95E74EA8-3F90-47F8-BF38-EFA1620E7F9D}" srcOrd="0" destOrd="0" presId="urn:microsoft.com/office/officeart/2005/8/layout/hierarchy2"/>
    <dgm:cxn modelId="{DE33150E-6AC4-4BA4-938D-E08CCF1A76E6}" type="presParOf" srcId="{3C65F835-1C15-47FD-9FD9-4577BE065453}" destId="{BA32EFB0-8377-4664-8919-DE283CB5B594}" srcOrd="1" destOrd="0" presId="urn:microsoft.com/office/officeart/2005/8/layout/hierarchy2"/>
    <dgm:cxn modelId="{E43DBACD-9764-4007-B7EC-C18DA14052B1}" type="presParOf" srcId="{B7141610-1331-4B02-AEB0-AFC08F69DA39}" destId="{A59F8DCD-23FB-4F30-8D80-F620C48D9683}" srcOrd="2" destOrd="0" presId="urn:microsoft.com/office/officeart/2005/8/layout/hierarchy2"/>
    <dgm:cxn modelId="{E8F96D54-B000-45E2-9921-BCD4C1140B54}" type="presParOf" srcId="{A59F8DCD-23FB-4F30-8D80-F620C48D9683}" destId="{1DAFE740-29A3-4A90-AA65-61EB0A6BB936}" srcOrd="0" destOrd="0" presId="urn:microsoft.com/office/officeart/2005/8/layout/hierarchy2"/>
    <dgm:cxn modelId="{29D95707-6A4A-4F74-8F19-957344BBCF6A}" type="presParOf" srcId="{B7141610-1331-4B02-AEB0-AFC08F69DA39}" destId="{05F90D8A-E4A2-4944-931B-91AAE54825CA}" srcOrd="3" destOrd="0" presId="urn:microsoft.com/office/officeart/2005/8/layout/hierarchy2"/>
    <dgm:cxn modelId="{79322F0A-CFD7-4183-823D-331B29DEDF6C}" type="presParOf" srcId="{05F90D8A-E4A2-4944-931B-91AAE54825CA}" destId="{A3A0DF75-1BED-4725-9B40-609EA1EB7101}" srcOrd="0" destOrd="0" presId="urn:microsoft.com/office/officeart/2005/8/layout/hierarchy2"/>
    <dgm:cxn modelId="{8D272AD8-51E9-4938-AD10-BF2DBDD4100B}" type="presParOf" srcId="{05F90D8A-E4A2-4944-931B-91AAE54825CA}" destId="{20535633-6AD1-4D55-9997-B8A4EDBBBA24}" srcOrd="1" destOrd="0" presId="urn:microsoft.com/office/officeart/2005/8/layout/hierarchy2"/>
    <dgm:cxn modelId="{B40C9AE0-1D10-4FFB-B185-D6860E95A3A9}" type="presParOf" srcId="{5AABA284-66CA-49FE-AAA3-827342B0464D}" destId="{36D125D4-51EC-45C3-935E-5F6F607BD7A6}" srcOrd="1" destOrd="0" presId="urn:microsoft.com/office/officeart/2005/8/layout/hierarchy2"/>
    <dgm:cxn modelId="{B22B8BE7-B205-4D4E-83CC-36826FB3C54E}" type="presParOf" srcId="{36D125D4-51EC-45C3-935E-5F6F607BD7A6}" destId="{D068ECA1-684E-4C96-81AD-C4A2DEC7C072}" srcOrd="0" destOrd="0" presId="urn:microsoft.com/office/officeart/2005/8/layout/hierarchy2"/>
    <dgm:cxn modelId="{80A57785-A9AA-46EA-8329-2E9DB0525CA0}" type="presParOf" srcId="{36D125D4-51EC-45C3-935E-5F6F607BD7A6}" destId="{3ABE3F3D-F342-47BD-A6CF-8E4A5214C7EA}" srcOrd="1" destOrd="0" presId="urn:microsoft.com/office/officeart/2005/8/layout/hierarchy2"/>
    <dgm:cxn modelId="{3FC492E2-BCBE-4300-9C82-2B94B25D0B9C}" type="presParOf" srcId="{3ABE3F3D-F342-47BD-A6CF-8E4A5214C7EA}" destId="{B7AFC94C-37C8-4510-90D6-25D67AF6F43E}" srcOrd="0" destOrd="0" presId="urn:microsoft.com/office/officeart/2005/8/layout/hierarchy2"/>
    <dgm:cxn modelId="{BAA06360-2DE5-453D-8A00-882F887C78D8}" type="presParOf" srcId="{B7AFC94C-37C8-4510-90D6-25D67AF6F43E}" destId="{6B947536-93F7-40A1-B29B-809B5A8DBFE6}" srcOrd="0" destOrd="0" presId="urn:microsoft.com/office/officeart/2005/8/layout/hierarchy2"/>
    <dgm:cxn modelId="{DDB6C068-1476-4D48-9755-1E38752728C5}" type="presParOf" srcId="{3ABE3F3D-F342-47BD-A6CF-8E4A5214C7EA}" destId="{78FFA7E3-E953-471B-A4D6-A0C12F385BDE}" srcOrd="1" destOrd="0" presId="urn:microsoft.com/office/officeart/2005/8/layout/hierarchy2"/>
    <dgm:cxn modelId="{8211DB7E-6357-4120-B8C0-9C71CC025B04}" type="presParOf" srcId="{78FFA7E3-E953-471B-A4D6-A0C12F385BDE}" destId="{C9F7FBA8-6F72-4D53-9114-8704C1319DB8}" srcOrd="0" destOrd="0" presId="urn:microsoft.com/office/officeart/2005/8/layout/hierarchy2"/>
    <dgm:cxn modelId="{69D6B012-0C8B-486D-9EC5-B7321B312AD3}" type="presParOf" srcId="{78FFA7E3-E953-471B-A4D6-A0C12F385BDE}" destId="{BB795686-274E-4225-AACB-B123F551063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51A93-4B2A-43F3-912D-8711BA8D1F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970A229-41D2-4AB4-8FE0-F9F35D05772D}">
      <dgm:prSet phldrT="[Tekst]"/>
      <dgm:spPr>
        <a:solidFill>
          <a:srgbClr val="0070C0"/>
        </a:solidFill>
      </dgm:spPr>
      <dgm:t>
        <a:bodyPr/>
        <a:lstStyle/>
        <a:p>
          <a:r>
            <a:rPr lang="pl-PL" dirty="0" smtClean="0"/>
            <a:t>Źródła informacji</a:t>
          </a:r>
          <a:endParaRPr lang="pl-PL" dirty="0"/>
        </a:p>
      </dgm:t>
    </dgm:pt>
    <dgm:pt modelId="{B1BD9E85-7618-4ABF-BD83-BC4DBA0A26DD}" type="parTrans" cxnId="{353E499B-2C8C-440F-8198-FA17CBA4B885}">
      <dgm:prSet/>
      <dgm:spPr/>
      <dgm:t>
        <a:bodyPr/>
        <a:lstStyle/>
        <a:p>
          <a:endParaRPr lang="pl-PL"/>
        </a:p>
      </dgm:t>
    </dgm:pt>
    <dgm:pt modelId="{15E94B6F-1FB3-4D4C-9F8D-E02FCC43ABD3}" type="sibTrans" cxnId="{353E499B-2C8C-440F-8198-FA17CBA4B885}">
      <dgm:prSet/>
      <dgm:spPr/>
      <dgm:t>
        <a:bodyPr/>
        <a:lstStyle/>
        <a:p>
          <a:endParaRPr lang="pl-PL"/>
        </a:p>
      </dgm:t>
    </dgm:pt>
    <dgm:pt modelId="{C83FA606-E1A9-4F12-9935-91E3AFDF6E0F}">
      <dgm:prSet phldrT="[Tekst]"/>
      <dgm:spPr>
        <a:solidFill>
          <a:srgbClr val="0070C0"/>
        </a:solidFill>
      </dgm:spPr>
      <dgm:t>
        <a:bodyPr/>
        <a:lstStyle/>
        <a:p>
          <a:r>
            <a:rPr lang="pl-PL" dirty="0" smtClean="0"/>
            <a:t>Publikacje polskie lub zagraniczne </a:t>
          </a:r>
          <a:br>
            <a:rPr lang="pl-PL" dirty="0" smtClean="0"/>
          </a:br>
          <a:r>
            <a:rPr lang="pl-PL" dirty="0" smtClean="0"/>
            <a:t>(rzetelne, jak najświeższe)</a:t>
          </a:r>
          <a:endParaRPr lang="pl-PL" dirty="0"/>
        </a:p>
      </dgm:t>
    </dgm:pt>
    <dgm:pt modelId="{9C0A0A6F-AFED-413F-8915-FB9E8BC46B32}" type="parTrans" cxnId="{18FA9EA0-0555-4231-9195-D01011267DE7}">
      <dgm:prSet/>
      <dgm:spPr/>
      <dgm:t>
        <a:bodyPr/>
        <a:lstStyle/>
        <a:p>
          <a:endParaRPr lang="pl-PL"/>
        </a:p>
      </dgm:t>
    </dgm:pt>
    <dgm:pt modelId="{36CE4D48-FDA7-47D2-9943-C2D6645ED825}" type="sibTrans" cxnId="{18FA9EA0-0555-4231-9195-D01011267DE7}">
      <dgm:prSet/>
      <dgm:spPr/>
      <dgm:t>
        <a:bodyPr/>
        <a:lstStyle/>
        <a:p>
          <a:endParaRPr lang="pl-PL"/>
        </a:p>
      </dgm:t>
    </dgm:pt>
    <dgm:pt modelId="{CD2A5E6D-D961-4420-BBEA-4D3020EB15E9}">
      <dgm:prSet phldrT="[Tekst]"/>
      <dgm:spPr>
        <a:solidFill>
          <a:srgbClr val="0070C0"/>
        </a:solidFill>
      </dgm:spPr>
      <dgm:t>
        <a:bodyPr/>
        <a:lstStyle/>
        <a:p>
          <a:r>
            <a:rPr lang="pl-PL" dirty="0" smtClean="0"/>
            <a:t>Strony internetowe </a:t>
          </a:r>
          <a:endParaRPr lang="pl-PL" dirty="0"/>
        </a:p>
      </dgm:t>
    </dgm:pt>
    <dgm:pt modelId="{617C5F58-D21E-4CD0-AD22-86DF32889CC6}" type="parTrans" cxnId="{542BB68C-6949-4B27-B77F-C6DD1940E741}">
      <dgm:prSet/>
      <dgm:spPr/>
      <dgm:t>
        <a:bodyPr/>
        <a:lstStyle/>
        <a:p>
          <a:endParaRPr lang="pl-PL"/>
        </a:p>
      </dgm:t>
    </dgm:pt>
    <dgm:pt modelId="{752B8586-5395-406A-B707-E4E4806E3A58}" type="sibTrans" cxnId="{542BB68C-6949-4B27-B77F-C6DD1940E741}">
      <dgm:prSet/>
      <dgm:spPr/>
      <dgm:t>
        <a:bodyPr/>
        <a:lstStyle/>
        <a:p>
          <a:endParaRPr lang="pl-PL"/>
        </a:p>
      </dgm:t>
    </dgm:pt>
    <dgm:pt modelId="{DA06F67F-47D8-4839-9E4A-CA50F8ECE8E8}">
      <dgm:prSet phldrT="[Tekst]"/>
      <dgm:spPr>
        <a:solidFill>
          <a:srgbClr val="0070C0"/>
        </a:solidFill>
      </dgm:spPr>
      <dgm:t>
        <a:bodyPr/>
        <a:lstStyle/>
        <a:p>
          <a:r>
            <a:rPr lang="pl-PL" dirty="0" smtClean="0"/>
            <a:t>WHO: http://www.who.int/en/</a:t>
          </a:r>
        </a:p>
        <a:p>
          <a:r>
            <a:rPr lang="pl-PL" dirty="0" smtClean="0"/>
            <a:t>KRN: </a:t>
          </a:r>
          <a:r>
            <a:rPr lang="pl-PL" dirty="0" smtClean="0">
              <a:solidFill>
                <a:schemeClr val="bg1"/>
              </a:solidFill>
            </a:rPr>
            <a:t>http://onkologia.org.pl</a:t>
          </a:r>
        </a:p>
        <a:p>
          <a:r>
            <a:rPr lang="pl-PL" dirty="0" smtClean="0"/>
            <a:t>Medycyna Praktyczna: http://www.mp.pl</a:t>
          </a:r>
        </a:p>
        <a:p>
          <a:endParaRPr lang="pl-PL" dirty="0"/>
        </a:p>
      </dgm:t>
    </dgm:pt>
    <dgm:pt modelId="{08B252D4-6ACA-41E2-A59D-A5B1FA303194}" type="parTrans" cxnId="{41E50A97-9913-45B2-A971-E8BF0CEB7822}">
      <dgm:prSet/>
      <dgm:spPr/>
      <dgm:t>
        <a:bodyPr/>
        <a:lstStyle/>
        <a:p>
          <a:endParaRPr lang="pl-PL"/>
        </a:p>
      </dgm:t>
    </dgm:pt>
    <dgm:pt modelId="{4411CA1F-3E74-4000-8F07-729596718B5C}" type="sibTrans" cxnId="{41E50A97-9913-45B2-A971-E8BF0CEB7822}">
      <dgm:prSet/>
      <dgm:spPr/>
      <dgm:t>
        <a:bodyPr/>
        <a:lstStyle/>
        <a:p>
          <a:endParaRPr lang="pl-PL"/>
        </a:p>
      </dgm:t>
    </dgm:pt>
    <dgm:pt modelId="{79BF2394-2A82-4FA4-8567-B069B2E2BD7B}" type="pres">
      <dgm:prSet presAssocID="{6FA51A93-4B2A-43F3-912D-8711BA8D1FDE}" presName="diagram" presStyleCnt="0">
        <dgm:presLayoutVars>
          <dgm:chPref val="1"/>
          <dgm:dir/>
          <dgm:animOne val="branch"/>
          <dgm:animLvl val="lvl"/>
          <dgm:resizeHandles val="exact"/>
        </dgm:presLayoutVars>
      </dgm:prSet>
      <dgm:spPr/>
      <dgm:t>
        <a:bodyPr/>
        <a:lstStyle/>
        <a:p>
          <a:endParaRPr lang="pl-PL"/>
        </a:p>
      </dgm:t>
    </dgm:pt>
    <dgm:pt modelId="{8B8190A5-6580-4EB3-9F5C-D6D729257818}" type="pres">
      <dgm:prSet presAssocID="{3970A229-41D2-4AB4-8FE0-F9F35D05772D}" presName="root1" presStyleCnt="0"/>
      <dgm:spPr/>
    </dgm:pt>
    <dgm:pt modelId="{40C22761-65FE-4968-953E-2AD89243644D}" type="pres">
      <dgm:prSet presAssocID="{3970A229-41D2-4AB4-8FE0-F9F35D05772D}" presName="LevelOneTextNode" presStyleLbl="node0" presStyleIdx="0" presStyleCnt="1" custScaleX="52834">
        <dgm:presLayoutVars>
          <dgm:chPref val="3"/>
        </dgm:presLayoutVars>
      </dgm:prSet>
      <dgm:spPr/>
      <dgm:t>
        <a:bodyPr/>
        <a:lstStyle/>
        <a:p>
          <a:endParaRPr lang="pl-PL"/>
        </a:p>
      </dgm:t>
    </dgm:pt>
    <dgm:pt modelId="{BFEB9EB8-17E7-4070-899C-1F6E7748AF27}" type="pres">
      <dgm:prSet presAssocID="{3970A229-41D2-4AB4-8FE0-F9F35D05772D}" presName="level2hierChild" presStyleCnt="0"/>
      <dgm:spPr/>
    </dgm:pt>
    <dgm:pt modelId="{1FA2352C-5A98-42EC-8FE3-15D548F7C0BB}" type="pres">
      <dgm:prSet presAssocID="{9C0A0A6F-AFED-413F-8915-FB9E8BC46B32}" presName="conn2-1" presStyleLbl="parChTrans1D2" presStyleIdx="0" presStyleCnt="2"/>
      <dgm:spPr/>
      <dgm:t>
        <a:bodyPr/>
        <a:lstStyle/>
        <a:p>
          <a:endParaRPr lang="pl-PL"/>
        </a:p>
      </dgm:t>
    </dgm:pt>
    <dgm:pt modelId="{71F0E185-59CA-4CC7-9FE2-8BCF1965ACD9}" type="pres">
      <dgm:prSet presAssocID="{9C0A0A6F-AFED-413F-8915-FB9E8BC46B32}" presName="connTx" presStyleLbl="parChTrans1D2" presStyleIdx="0" presStyleCnt="2"/>
      <dgm:spPr/>
      <dgm:t>
        <a:bodyPr/>
        <a:lstStyle/>
        <a:p>
          <a:endParaRPr lang="pl-PL"/>
        </a:p>
      </dgm:t>
    </dgm:pt>
    <dgm:pt modelId="{7C48B465-CF7A-48C4-83D8-2F7F9AED6D85}" type="pres">
      <dgm:prSet presAssocID="{C83FA606-E1A9-4F12-9935-91E3AFDF6E0F}" presName="root2" presStyleCnt="0"/>
      <dgm:spPr/>
    </dgm:pt>
    <dgm:pt modelId="{5F873A1D-EA36-4007-80DF-D49675A20665}" type="pres">
      <dgm:prSet presAssocID="{C83FA606-E1A9-4F12-9935-91E3AFDF6E0F}" presName="LevelTwoTextNode" presStyleLbl="node2" presStyleIdx="0" presStyleCnt="2" custScaleX="57381" custLinFactNeighborX="-2193" custLinFactNeighborY="-3422">
        <dgm:presLayoutVars>
          <dgm:chPref val="3"/>
        </dgm:presLayoutVars>
      </dgm:prSet>
      <dgm:spPr/>
      <dgm:t>
        <a:bodyPr/>
        <a:lstStyle/>
        <a:p>
          <a:endParaRPr lang="pl-PL"/>
        </a:p>
      </dgm:t>
    </dgm:pt>
    <dgm:pt modelId="{80DB975C-0E2D-4B29-B4C0-E719E053BD3A}" type="pres">
      <dgm:prSet presAssocID="{C83FA606-E1A9-4F12-9935-91E3AFDF6E0F}" presName="level3hierChild" presStyleCnt="0"/>
      <dgm:spPr/>
    </dgm:pt>
    <dgm:pt modelId="{52C90D0A-F8C5-4CE2-A5EA-23A5FB9935DD}" type="pres">
      <dgm:prSet presAssocID="{617C5F58-D21E-4CD0-AD22-86DF32889CC6}" presName="conn2-1" presStyleLbl="parChTrans1D2" presStyleIdx="1" presStyleCnt="2"/>
      <dgm:spPr/>
      <dgm:t>
        <a:bodyPr/>
        <a:lstStyle/>
        <a:p>
          <a:endParaRPr lang="pl-PL"/>
        </a:p>
      </dgm:t>
    </dgm:pt>
    <dgm:pt modelId="{FA1408B8-72EB-4986-8A62-05F86777DB6F}" type="pres">
      <dgm:prSet presAssocID="{617C5F58-D21E-4CD0-AD22-86DF32889CC6}" presName="connTx" presStyleLbl="parChTrans1D2" presStyleIdx="1" presStyleCnt="2"/>
      <dgm:spPr/>
      <dgm:t>
        <a:bodyPr/>
        <a:lstStyle/>
        <a:p>
          <a:endParaRPr lang="pl-PL"/>
        </a:p>
      </dgm:t>
    </dgm:pt>
    <dgm:pt modelId="{86775C85-121A-4830-A538-ADC04C60D305}" type="pres">
      <dgm:prSet presAssocID="{CD2A5E6D-D961-4420-BBEA-4D3020EB15E9}" presName="root2" presStyleCnt="0"/>
      <dgm:spPr/>
    </dgm:pt>
    <dgm:pt modelId="{ABEF6BEC-13D2-423A-BF14-EFE270EBEF12}" type="pres">
      <dgm:prSet presAssocID="{CD2A5E6D-D961-4420-BBEA-4D3020EB15E9}" presName="LevelTwoTextNode" presStyleLbl="node2" presStyleIdx="1" presStyleCnt="2" custScaleX="57528" custScaleY="84443">
        <dgm:presLayoutVars>
          <dgm:chPref val="3"/>
        </dgm:presLayoutVars>
      </dgm:prSet>
      <dgm:spPr/>
      <dgm:t>
        <a:bodyPr/>
        <a:lstStyle/>
        <a:p>
          <a:endParaRPr lang="pl-PL"/>
        </a:p>
      </dgm:t>
    </dgm:pt>
    <dgm:pt modelId="{6B0F6B6E-8720-4A82-B7E7-A70FDA15A36D}" type="pres">
      <dgm:prSet presAssocID="{CD2A5E6D-D961-4420-BBEA-4D3020EB15E9}" presName="level3hierChild" presStyleCnt="0"/>
      <dgm:spPr/>
    </dgm:pt>
    <dgm:pt modelId="{CE8CDEB9-27FD-4784-A1F5-22010AEE93AD}" type="pres">
      <dgm:prSet presAssocID="{08B252D4-6ACA-41E2-A59D-A5B1FA303194}" presName="conn2-1" presStyleLbl="parChTrans1D3" presStyleIdx="0" presStyleCnt="1"/>
      <dgm:spPr/>
      <dgm:t>
        <a:bodyPr/>
        <a:lstStyle/>
        <a:p>
          <a:endParaRPr lang="pl-PL"/>
        </a:p>
      </dgm:t>
    </dgm:pt>
    <dgm:pt modelId="{5E232BF4-50AA-44D5-8729-281C9C37646D}" type="pres">
      <dgm:prSet presAssocID="{08B252D4-6ACA-41E2-A59D-A5B1FA303194}" presName="connTx" presStyleLbl="parChTrans1D3" presStyleIdx="0" presStyleCnt="1"/>
      <dgm:spPr/>
      <dgm:t>
        <a:bodyPr/>
        <a:lstStyle/>
        <a:p>
          <a:endParaRPr lang="pl-PL"/>
        </a:p>
      </dgm:t>
    </dgm:pt>
    <dgm:pt modelId="{6DF97FC0-0CB8-4089-8521-5C81DC794886}" type="pres">
      <dgm:prSet presAssocID="{DA06F67F-47D8-4839-9E4A-CA50F8ECE8E8}" presName="root2" presStyleCnt="0"/>
      <dgm:spPr/>
    </dgm:pt>
    <dgm:pt modelId="{D8728563-865E-41B1-9C21-093F9FE92983}" type="pres">
      <dgm:prSet presAssocID="{DA06F67F-47D8-4839-9E4A-CA50F8ECE8E8}" presName="LevelTwoTextNode" presStyleLbl="node3" presStyleIdx="0" presStyleCnt="1" custScaleX="125518" custScaleY="136777">
        <dgm:presLayoutVars>
          <dgm:chPref val="3"/>
        </dgm:presLayoutVars>
      </dgm:prSet>
      <dgm:spPr/>
      <dgm:t>
        <a:bodyPr/>
        <a:lstStyle/>
        <a:p>
          <a:endParaRPr lang="pl-PL"/>
        </a:p>
      </dgm:t>
    </dgm:pt>
    <dgm:pt modelId="{F53EEFD8-00DD-40EF-BAC8-F222212C7830}" type="pres">
      <dgm:prSet presAssocID="{DA06F67F-47D8-4839-9E4A-CA50F8ECE8E8}" presName="level3hierChild" presStyleCnt="0"/>
      <dgm:spPr/>
    </dgm:pt>
  </dgm:ptLst>
  <dgm:cxnLst>
    <dgm:cxn modelId="{F3AFD206-AAF1-40E1-A6AE-4FC4BABFDE4D}" type="presOf" srcId="{C83FA606-E1A9-4F12-9935-91E3AFDF6E0F}" destId="{5F873A1D-EA36-4007-80DF-D49675A20665}" srcOrd="0" destOrd="0" presId="urn:microsoft.com/office/officeart/2005/8/layout/hierarchy2"/>
    <dgm:cxn modelId="{41E50A97-9913-45B2-A971-E8BF0CEB7822}" srcId="{CD2A5E6D-D961-4420-BBEA-4D3020EB15E9}" destId="{DA06F67F-47D8-4839-9E4A-CA50F8ECE8E8}" srcOrd="0" destOrd="0" parTransId="{08B252D4-6ACA-41E2-A59D-A5B1FA303194}" sibTransId="{4411CA1F-3E74-4000-8F07-729596718B5C}"/>
    <dgm:cxn modelId="{39C6EB6A-47CE-46CA-AD33-A569A8E3602D}" type="presOf" srcId="{6FA51A93-4B2A-43F3-912D-8711BA8D1FDE}" destId="{79BF2394-2A82-4FA4-8567-B069B2E2BD7B}" srcOrd="0" destOrd="0" presId="urn:microsoft.com/office/officeart/2005/8/layout/hierarchy2"/>
    <dgm:cxn modelId="{65ACE79C-E9EF-4FF5-A9C9-67EF3D9C25C4}" type="presOf" srcId="{08B252D4-6ACA-41E2-A59D-A5B1FA303194}" destId="{CE8CDEB9-27FD-4784-A1F5-22010AEE93AD}" srcOrd="0" destOrd="0" presId="urn:microsoft.com/office/officeart/2005/8/layout/hierarchy2"/>
    <dgm:cxn modelId="{4F8DBFC4-F95D-4A54-8B00-AC44FD3DEFB8}" type="presOf" srcId="{617C5F58-D21E-4CD0-AD22-86DF32889CC6}" destId="{FA1408B8-72EB-4986-8A62-05F86777DB6F}" srcOrd="1" destOrd="0" presId="urn:microsoft.com/office/officeart/2005/8/layout/hierarchy2"/>
    <dgm:cxn modelId="{844CBF24-97D7-4791-99BF-DE41246F8689}" type="presOf" srcId="{617C5F58-D21E-4CD0-AD22-86DF32889CC6}" destId="{52C90D0A-F8C5-4CE2-A5EA-23A5FB9935DD}" srcOrd="0" destOrd="0" presId="urn:microsoft.com/office/officeart/2005/8/layout/hierarchy2"/>
    <dgm:cxn modelId="{36E31A0C-6269-401F-B2A3-8D048E0E52A8}" type="presOf" srcId="{DA06F67F-47D8-4839-9E4A-CA50F8ECE8E8}" destId="{D8728563-865E-41B1-9C21-093F9FE92983}" srcOrd="0" destOrd="0" presId="urn:microsoft.com/office/officeart/2005/8/layout/hierarchy2"/>
    <dgm:cxn modelId="{84B815CC-8FCD-4F6D-8D37-06613F3007AE}" type="presOf" srcId="{CD2A5E6D-D961-4420-BBEA-4D3020EB15E9}" destId="{ABEF6BEC-13D2-423A-BF14-EFE270EBEF12}" srcOrd="0" destOrd="0" presId="urn:microsoft.com/office/officeart/2005/8/layout/hierarchy2"/>
    <dgm:cxn modelId="{542BB68C-6949-4B27-B77F-C6DD1940E741}" srcId="{3970A229-41D2-4AB4-8FE0-F9F35D05772D}" destId="{CD2A5E6D-D961-4420-BBEA-4D3020EB15E9}" srcOrd="1" destOrd="0" parTransId="{617C5F58-D21E-4CD0-AD22-86DF32889CC6}" sibTransId="{752B8586-5395-406A-B707-E4E4806E3A58}"/>
    <dgm:cxn modelId="{353E499B-2C8C-440F-8198-FA17CBA4B885}" srcId="{6FA51A93-4B2A-43F3-912D-8711BA8D1FDE}" destId="{3970A229-41D2-4AB4-8FE0-F9F35D05772D}" srcOrd="0" destOrd="0" parTransId="{B1BD9E85-7618-4ABF-BD83-BC4DBA0A26DD}" sibTransId="{15E94B6F-1FB3-4D4C-9F8D-E02FCC43ABD3}"/>
    <dgm:cxn modelId="{18FA9EA0-0555-4231-9195-D01011267DE7}" srcId="{3970A229-41D2-4AB4-8FE0-F9F35D05772D}" destId="{C83FA606-E1A9-4F12-9935-91E3AFDF6E0F}" srcOrd="0" destOrd="0" parTransId="{9C0A0A6F-AFED-413F-8915-FB9E8BC46B32}" sibTransId="{36CE4D48-FDA7-47D2-9943-C2D6645ED825}"/>
    <dgm:cxn modelId="{2715D188-3A58-472E-93E4-537922154BF9}" type="presOf" srcId="{9C0A0A6F-AFED-413F-8915-FB9E8BC46B32}" destId="{71F0E185-59CA-4CC7-9FE2-8BCF1965ACD9}" srcOrd="1" destOrd="0" presId="urn:microsoft.com/office/officeart/2005/8/layout/hierarchy2"/>
    <dgm:cxn modelId="{C3BDE1F0-7F2C-4F0B-9682-00C0DB5F0E46}" type="presOf" srcId="{9C0A0A6F-AFED-413F-8915-FB9E8BC46B32}" destId="{1FA2352C-5A98-42EC-8FE3-15D548F7C0BB}" srcOrd="0" destOrd="0" presId="urn:microsoft.com/office/officeart/2005/8/layout/hierarchy2"/>
    <dgm:cxn modelId="{F950EA12-4547-471A-939D-EB0EB0F58FD4}" type="presOf" srcId="{08B252D4-6ACA-41E2-A59D-A5B1FA303194}" destId="{5E232BF4-50AA-44D5-8729-281C9C37646D}" srcOrd="1" destOrd="0" presId="urn:microsoft.com/office/officeart/2005/8/layout/hierarchy2"/>
    <dgm:cxn modelId="{A481231C-970A-46C4-A595-0594C246334B}" type="presOf" srcId="{3970A229-41D2-4AB4-8FE0-F9F35D05772D}" destId="{40C22761-65FE-4968-953E-2AD89243644D}" srcOrd="0" destOrd="0" presId="urn:microsoft.com/office/officeart/2005/8/layout/hierarchy2"/>
    <dgm:cxn modelId="{8BC7D4B5-AB8F-470B-B808-AAE41D02180C}" type="presParOf" srcId="{79BF2394-2A82-4FA4-8567-B069B2E2BD7B}" destId="{8B8190A5-6580-4EB3-9F5C-D6D729257818}" srcOrd="0" destOrd="0" presId="urn:microsoft.com/office/officeart/2005/8/layout/hierarchy2"/>
    <dgm:cxn modelId="{4D674319-408E-46CC-8517-FA1B44ADBE1A}" type="presParOf" srcId="{8B8190A5-6580-4EB3-9F5C-D6D729257818}" destId="{40C22761-65FE-4968-953E-2AD89243644D}" srcOrd="0" destOrd="0" presId="urn:microsoft.com/office/officeart/2005/8/layout/hierarchy2"/>
    <dgm:cxn modelId="{D758742B-6A7A-4243-8702-0EE3B15A1F9E}" type="presParOf" srcId="{8B8190A5-6580-4EB3-9F5C-D6D729257818}" destId="{BFEB9EB8-17E7-4070-899C-1F6E7748AF27}" srcOrd="1" destOrd="0" presId="urn:microsoft.com/office/officeart/2005/8/layout/hierarchy2"/>
    <dgm:cxn modelId="{2A561674-B8AC-4C03-A4CE-97B00D74631F}" type="presParOf" srcId="{BFEB9EB8-17E7-4070-899C-1F6E7748AF27}" destId="{1FA2352C-5A98-42EC-8FE3-15D548F7C0BB}" srcOrd="0" destOrd="0" presId="urn:microsoft.com/office/officeart/2005/8/layout/hierarchy2"/>
    <dgm:cxn modelId="{2D0811B6-86CF-494C-95B0-D017CB6078F8}" type="presParOf" srcId="{1FA2352C-5A98-42EC-8FE3-15D548F7C0BB}" destId="{71F0E185-59CA-4CC7-9FE2-8BCF1965ACD9}" srcOrd="0" destOrd="0" presId="urn:microsoft.com/office/officeart/2005/8/layout/hierarchy2"/>
    <dgm:cxn modelId="{8FE8A33A-2AD6-4297-9D8C-D63203DEE6A9}" type="presParOf" srcId="{BFEB9EB8-17E7-4070-899C-1F6E7748AF27}" destId="{7C48B465-CF7A-48C4-83D8-2F7F9AED6D85}" srcOrd="1" destOrd="0" presId="urn:microsoft.com/office/officeart/2005/8/layout/hierarchy2"/>
    <dgm:cxn modelId="{269BB13B-068D-44A7-978A-C35C8BE99E45}" type="presParOf" srcId="{7C48B465-CF7A-48C4-83D8-2F7F9AED6D85}" destId="{5F873A1D-EA36-4007-80DF-D49675A20665}" srcOrd="0" destOrd="0" presId="urn:microsoft.com/office/officeart/2005/8/layout/hierarchy2"/>
    <dgm:cxn modelId="{E9E8DE75-8CEB-44FD-98FB-F4EFFACFFD00}" type="presParOf" srcId="{7C48B465-CF7A-48C4-83D8-2F7F9AED6D85}" destId="{80DB975C-0E2D-4B29-B4C0-E719E053BD3A}" srcOrd="1" destOrd="0" presId="urn:microsoft.com/office/officeart/2005/8/layout/hierarchy2"/>
    <dgm:cxn modelId="{0EA8A3A7-B3BD-45F0-A70D-382E01921D34}" type="presParOf" srcId="{BFEB9EB8-17E7-4070-899C-1F6E7748AF27}" destId="{52C90D0A-F8C5-4CE2-A5EA-23A5FB9935DD}" srcOrd="2" destOrd="0" presId="urn:microsoft.com/office/officeart/2005/8/layout/hierarchy2"/>
    <dgm:cxn modelId="{D4385A1C-C518-4D48-BB9D-3939298AD9ED}" type="presParOf" srcId="{52C90D0A-F8C5-4CE2-A5EA-23A5FB9935DD}" destId="{FA1408B8-72EB-4986-8A62-05F86777DB6F}" srcOrd="0" destOrd="0" presId="urn:microsoft.com/office/officeart/2005/8/layout/hierarchy2"/>
    <dgm:cxn modelId="{285DD629-0A18-4341-8603-C32EDEFB1629}" type="presParOf" srcId="{BFEB9EB8-17E7-4070-899C-1F6E7748AF27}" destId="{86775C85-121A-4830-A538-ADC04C60D305}" srcOrd="3" destOrd="0" presId="urn:microsoft.com/office/officeart/2005/8/layout/hierarchy2"/>
    <dgm:cxn modelId="{8729D18F-1DE2-45C0-B659-0BB1B02D669A}" type="presParOf" srcId="{86775C85-121A-4830-A538-ADC04C60D305}" destId="{ABEF6BEC-13D2-423A-BF14-EFE270EBEF12}" srcOrd="0" destOrd="0" presId="urn:microsoft.com/office/officeart/2005/8/layout/hierarchy2"/>
    <dgm:cxn modelId="{90608181-5557-4ED4-9EF6-03514C8718D2}" type="presParOf" srcId="{86775C85-121A-4830-A538-ADC04C60D305}" destId="{6B0F6B6E-8720-4A82-B7E7-A70FDA15A36D}" srcOrd="1" destOrd="0" presId="urn:microsoft.com/office/officeart/2005/8/layout/hierarchy2"/>
    <dgm:cxn modelId="{A63D0EDA-1A07-4DD5-87EA-A7DCE8BCA284}" type="presParOf" srcId="{6B0F6B6E-8720-4A82-B7E7-A70FDA15A36D}" destId="{CE8CDEB9-27FD-4784-A1F5-22010AEE93AD}" srcOrd="0" destOrd="0" presId="urn:microsoft.com/office/officeart/2005/8/layout/hierarchy2"/>
    <dgm:cxn modelId="{02308E50-AED6-4498-B062-04AA7B098814}" type="presParOf" srcId="{CE8CDEB9-27FD-4784-A1F5-22010AEE93AD}" destId="{5E232BF4-50AA-44D5-8729-281C9C37646D}" srcOrd="0" destOrd="0" presId="urn:microsoft.com/office/officeart/2005/8/layout/hierarchy2"/>
    <dgm:cxn modelId="{9B1EF7EF-7DBB-4FB9-B87D-014DC8073725}" type="presParOf" srcId="{6B0F6B6E-8720-4A82-B7E7-A70FDA15A36D}" destId="{6DF97FC0-0CB8-4089-8521-5C81DC794886}" srcOrd="1" destOrd="0" presId="urn:microsoft.com/office/officeart/2005/8/layout/hierarchy2"/>
    <dgm:cxn modelId="{C92BCBC1-B91C-4100-B889-A6085A1716FA}" type="presParOf" srcId="{6DF97FC0-0CB8-4089-8521-5C81DC794886}" destId="{D8728563-865E-41B1-9C21-093F9FE92983}" srcOrd="0" destOrd="0" presId="urn:microsoft.com/office/officeart/2005/8/layout/hierarchy2"/>
    <dgm:cxn modelId="{E1411A88-9CB6-4BCA-884F-BB5C0F1B5DF5}" type="presParOf" srcId="{6DF97FC0-0CB8-4089-8521-5C81DC794886}" destId="{F53EEFD8-00DD-40EF-BAC8-F222212C783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EE133F-2261-46FB-8F51-B393104E01E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pl-PL"/>
        </a:p>
      </dgm:t>
    </dgm:pt>
    <dgm:pt modelId="{3D8F7990-04F3-4CCA-B3AD-F3F127409A34}">
      <dgm:prSet phldrT="[Tekst]" custT="1"/>
      <dgm:spPr>
        <a:solidFill>
          <a:srgbClr val="0070C0"/>
        </a:solidFill>
      </dgm:spPr>
      <dgm:t>
        <a:bodyPr/>
        <a:lstStyle/>
        <a:p>
          <a:r>
            <a:rPr lang="pl-PL" sz="1400" dirty="0" smtClean="0"/>
            <a:t>Instytucje specjalistyczne w danej dziedzinie</a:t>
          </a:r>
          <a:endParaRPr lang="pl-PL" sz="1400" dirty="0"/>
        </a:p>
      </dgm:t>
    </dgm:pt>
    <dgm:pt modelId="{B6A7E67A-9F8B-4CC4-92CD-614E6D06C941}" type="parTrans" cxnId="{58014B92-94C8-4992-B97D-95C5B6A9B6BE}">
      <dgm:prSet/>
      <dgm:spPr/>
      <dgm:t>
        <a:bodyPr/>
        <a:lstStyle/>
        <a:p>
          <a:endParaRPr lang="pl-PL"/>
        </a:p>
      </dgm:t>
    </dgm:pt>
    <dgm:pt modelId="{234760CB-4381-464E-91E5-8FEB91BD8371}" type="sibTrans" cxnId="{58014B92-94C8-4992-B97D-95C5B6A9B6BE}">
      <dgm:prSet/>
      <dgm:spPr/>
      <dgm:t>
        <a:bodyPr/>
        <a:lstStyle/>
        <a:p>
          <a:endParaRPr lang="pl-PL"/>
        </a:p>
      </dgm:t>
    </dgm:pt>
    <dgm:pt modelId="{B4C5C4F0-431F-4C03-8194-0C59C219B953}">
      <dgm:prSet phldrT="[Tekst]" custT="1"/>
      <dgm:spPr>
        <a:solidFill>
          <a:srgbClr val="0070C0"/>
        </a:solidFill>
      </dgm:spPr>
      <dgm:t>
        <a:bodyPr/>
        <a:lstStyle/>
        <a:p>
          <a:r>
            <a:rPr lang="pl-PL" sz="1400" dirty="0" smtClean="0"/>
            <a:t>KRN (</a:t>
          </a:r>
          <a:r>
            <a:rPr lang="pl-PL" sz="1400" b="0" i="0" dirty="0" smtClean="0"/>
            <a:t>onkologia.org.pl/)</a:t>
          </a:r>
          <a:endParaRPr lang="pl-PL" sz="1400" dirty="0"/>
        </a:p>
      </dgm:t>
    </dgm:pt>
    <dgm:pt modelId="{F7E3B19B-711C-45E8-BB06-F6E26DBAF3BA}" type="parTrans" cxnId="{CB58819F-4F1A-4DC1-A88B-1FA593AA5534}">
      <dgm:prSet/>
      <dgm:spPr/>
      <dgm:t>
        <a:bodyPr/>
        <a:lstStyle/>
        <a:p>
          <a:endParaRPr lang="pl-PL"/>
        </a:p>
      </dgm:t>
    </dgm:pt>
    <dgm:pt modelId="{1CFEB02C-25BA-4428-B1DC-CF0ADDB5954E}" type="sibTrans" cxnId="{CB58819F-4F1A-4DC1-A88B-1FA593AA5534}">
      <dgm:prSet/>
      <dgm:spPr/>
      <dgm:t>
        <a:bodyPr/>
        <a:lstStyle/>
        <a:p>
          <a:endParaRPr lang="pl-PL"/>
        </a:p>
      </dgm:t>
    </dgm:pt>
    <dgm:pt modelId="{F63A4FD0-EA8F-4621-AA07-D0E342EC1C88}">
      <dgm:prSet custT="1"/>
      <dgm:spPr>
        <a:solidFill>
          <a:srgbClr val="0070C0"/>
        </a:solidFill>
      </dgm:spPr>
      <dgm:t>
        <a:bodyPr/>
        <a:lstStyle/>
        <a:p>
          <a:r>
            <a:rPr lang="pl-PL" sz="1400" dirty="0" smtClean="0"/>
            <a:t>Instytut  Medycyny Pracy im. prof. </a:t>
          </a:r>
          <a:r>
            <a:rPr lang="pl-PL" sz="1400" dirty="0" err="1" smtClean="0"/>
            <a:t>Nofera</a:t>
          </a:r>
          <a:r>
            <a:rPr lang="pl-PL" sz="1400" dirty="0" smtClean="0"/>
            <a:t> (</a:t>
          </a:r>
          <a:r>
            <a:rPr lang="pl-PL" sz="1400" b="0" i="0" dirty="0" smtClean="0"/>
            <a:t>www.imp.lodz.pl/)</a:t>
          </a:r>
          <a:endParaRPr lang="pl-PL" sz="1400" dirty="0"/>
        </a:p>
      </dgm:t>
    </dgm:pt>
    <dgm:pt modelId="{8CC64DBA-E9F4-40F5-A71B-CE7073378DC1}" type="parTrans" cxnId="{DFCF086A-CB35-4BB9-B4C8-D582D98BF304}">
      <dgm:prSet/>
      <dgm:spPr/>
      <dgm:t>
        <a:bodyPr/>
        <a:lstStyle/>
        <a:p>
          <a:endParaRPr lang="pl-PL"/>
        </a:p>
      </dgm:t>
    </dgm:pt>
    <dgm:pt modelId="{FD342AD8-5DEA-4353-A024-2A4B9CFC810A}" type="sibTrans" cxnId="{DFCF086A-CB35-4BB9-B4C8-D582D98BF304}">
      <dgm:prSet/>
      <dgm:spPr/>
      <dgm:t>
        <a:bodyPr/>
        <a:lstStyle/>
        <a:p>
          <a:endParaRPr lang="pl-PL"/>
        </a:p>
      </dgm:t>
    </dgm:pt>
    <dgm:pt modelId="{F2A6A6FC-8CA2-4A74-BDB9-4371BCA8BC7B}">
      <dgm:prSet custT="1"/>
      <dgm:spPr>
        <a:solidFill>
          <a:srgbClr val="0070C0"/>
        </a:solidFill>
      </dgm:spPr>
      <dgm:t>
        <a:bodyPr/>
        <a:lstStyle/>
        <a:p>
          <a:r>
            <a:rPr lang="pl-PL" sz="1400" dirty="0" smtClean="0"/>
            <a:t>Polskie Towarzystwo Stomatologiczne  (</a:t>
          </a:r>
          <a:r>
            <a:rPr lang="pl-PL" sz="1400" b="0" i="0" dirty="0" smtClean="0"/>
            <a:t>pts.net.pl/)</a:t>
          </a:r>
          <a:endParaRPr lang="pl-PL" sz="1400" dirty="0"/>
        </a:p>
      </dgm:t>
    </dgm:pt>
    <dgm:pt modelId="{E3767795-72A8-47D9-8137-F7076086D5C8}" type="parTrans" cxnId="{3DA01DB1-9CF4-45A8-A2C8-246F471442D8}">
      <dgm:prSet/>
      <dgm:spPr/>
      <dgm:t>
        <a:bodyPr/>
        <a:lstStyle/>
        <a:p>
          <a:endParaRPr lang="pl-PL"/>
        </a:p>
      </dgm:t>
    </dgm:pt>
    <dgm:pt modelId="{C5177D61-5801-4E0B-B3A3-782527319E71}" type="sibTrans" cxnId="{3DA01DB1-9CF4-45A8-A2C8-246F471442D8}">
      <dgm:prSet/>
      <dgm:spPr/>
      <dgm:t>
        <a:bodyPr/>
        <a:lstStyle/>
        <a:p>
          <a:endParaRPr lang="pl-PL"/>
        </a:p>
      </dgm:t>
    </dgm:pt>
    <dgm:pt modelId="{4D951511-402D-4987-A418-C638F8A172B0}">
      <dgm:prSet custT="1"/>
      <dgm:spPr>
        <a:solidFill>
          <a:srgbClr val="0070C0"/>
        </a:solidFill>
      </dgm:spPr>
      <dgm:t>
        <a:bodyPr/>
        <a:lstStyle/>
        <a:p>
          <a:r>
            <a:rPr lang="pl-PL" sz="1400" dirty="0" err="1" smtClean="0"/>
            <a:t>IGiChP</a:t>
          </a:r>
          <a:r>
            <a:rPr lang="pl-PL" sz="1400" dirty="0" smtClean="0"/>
            <a:t> (</a:t>
          </a:r>
          <a:r>
            <a:rPr lang="pl-PL" sz="1400" b="0" i="0" dirty="0" smtClean="0"/>
            <a:t>www.igichp.edu.pl/)</a:t>
          </a:r>
          <a:endParaRPr lang="pl-PL" sz="1400" dirty="0"/>
        </a:p>
      </dgm:t>
    </dgm:pt>
    <dgm:pt modelId="{74BEDADE-0CBC-401E-B27C-D9B6FE9BD9D2}" type="parTrans" cxnId="{BEFFEAF6-0CCB-4922-A54F-9EBCAE4FDAA5}">
      <dgm:prSet/>
      <dgm:spPr/>
      <dgm:t>
        <a:bodyPr/>
        <a:lstStyle/>
        <a:p>
          <a:endParaRPr lang="pl-PL"/>
        </a:p>
      </dgm:t>
    </dgm:pt>
    <dgm:pt modelId="{DBF952D3-B975-4E2A-8A38-6E4153C60CC3}" type="sibTrans" cxnId="{BEFFEAF6-0CCB-4922-A54F-9EBCAE4FDAA5}">
      <dgm:prSet/>
      <dgm:spPr/>
      <dgm:t>
        <a:bodyPr/>
        <a:lstStyle/>
        <a:p>
          <a:endParaRPr lang="pl-PL"/>
        </a:p>
      </dgm:t>
    </dgm:pt>
    <dgm:pt modelId="{ED333791-C983-483E-8CCF-EBFFEB27C60B}" type="pres">
      <dgm:prSet presAssocID="{51EE133F-2261-46FB-8F51-B393104E01E6}" presName="Name0" presStyleCnt="0">
        <dgm:presLayoutVars>
          <dgm:chMax val="7"/>
          <dgm:resizeHandles val="exact"/>
        </dgm:presLayoutVars>
      </dgm:prSet>
      <dgm:spPr/>
      <dgm:t>
        <a:bodyPr/>
        <a:lstStyle/>
        <a:p>
          <a:endParaRPr lang="pl-PL"/>
        </a:p>
      </dgm:t>
    </dgm:pt>
    <dgm:pt modelId="{6C753E69-8C9B-4637-BD24-5CAF88569B2E}" type="pres">
      <dgm:prSet presAssocID="{51EE133F-2261-46FB-8F51-B393104E01E6}" presName="comp1" presStyleCnt="0"/>
      <dgm:spPr/>
    </dgm:pt>
    <dgm:pt modelId="{2919E097-9541-4B8F-9BB9-4E20FB7DBA86}" type="pres">
      <dgm:prSet presAssocID="{51EE133F-2261-46FB-8F51-B393104E01E6}" presName="circle1" presStyleLbl="node1" presStyleIdx="0" presStyleCnt="1"/>
      <dgm:spPr/>
      <dgm:t>
        <a:bodyPr/>
        <a:lstStyle/>
        <a:p>
          <a:endParaRPr lang="pl-PL"/>
        </a:p>
      </dgm:t>
    </dgm:pt>
    <dgm:pt modelId="{5DBB1E53-C176-49AF-A8C6-997E006D4581}" type="pres">
      <dgm:prSet presAssocID="{51EE133F-2261-46FB-8F51-B393104E01E6}" presName="c1text" presStyleLbl="node1" presStyleIdx="0" presStyleCnt="1">
        <dgm:presLayoutVars>
          <dgm:bulletEnabled val="1"/>
        </dgm:presLayoutVars>
      </dgm:prSet>
      <dgm:spPr/>
      <dgm:t>
        <a:bodyPr/>
        <a:lstStyle/>
        <a:p>
          <a:endParaRPr lang="pl-PL"/>
        </a:p>
      </dgm:t>
    </dgm:pt>
  </dgm:ptLst>
  <dgm:cxnLst>
    <dgm:cxn modelId="{BEFFEAF6-0CCB-4922-A54F-9EBCAE4FDAA5}" srcId="{3D8F7990-04F3-4CCA-B3AD-F3F127409A34}" destId="{4D951511-402D-4987-A418-C638F8A172B0}" srcOrd="1" destOrd="0" parTransId="{74BEDADE-0CBC-401E-B27C-D9B6FE9BD9D2}" sibTransId="{DBF952D3-B975-4E2A-8A38-6E4153C60CC3}"/>
    <dgm:cxn modelId="{8A1D4DF6-D079-4845-9FCF-44ECF1EBB7CE}" type="presOf" srcId="{4D951511-402D-4987-A418-C638F8A172B0}" destId="{2919E097-9541-4B8F-9BB9-4E20FB7DBA86}" srcOrd="0" destOrd="2" presId="urn:microsoft.com/office/officeart/2005/8/layout/venn2"/>
    <dgm:cxn modelId="{CB01F8BA-1D86-4B0F-B37E-D141D8F0E401}" type="presOf" srcId="{3D8F7990-04F3-4CCA-B3AD-F3F127409A34}" destId="{2919E097-9541-4B8F-9BB9-4E20FB7DBA86}" srcOrd="0" destOrd="0" presId="urn:microsoft.com/office/officeart/2005/8/layout/venn2"/>
    <dgm:cxn modelId="{C56DB46E-DCBE-4021-8730-1B92C162F00E}" type="presOf" srcId="{3D8F7990-04F3-4CCA-B3AD-F3F127409A34}" destId="{5DBB1E53-C176-49AF-A8C6-997E006D4581}" srcOrd="1" destOrd="0" presId="urn:microsoft.com/office/officeart/2005/8/layout/venn2"/>
    <dgm:cxn modelId="{5ECEF802-1759-40FE-B559-47352479BDCA}" type="presOf" srcId="{F63A4FD0-EA8F-4621-AA07-D0E342EC1C88}" destId="{2919E097-9541-4B8F-9BB9-4E20FB7DBA86}" srcOrd="0" destOrd="3" presId="urn:microsoft.com/office/officeart/2005/8/layout/venn2"/>
    <dgm:cxn modelId="{DFCF086A-CB35-4BB9-B4C8-D582D98BF304}" srcId="{3D8F7990-04F3-4CCA-B3AD-F3F127409A34}" destId="{F63A4FD0-EA8F-4621-AA07-D0E342EC1C88}" srcOrd="2" destOrd="0" parTransId="{8CC64DBA-E9F4-40F5-A71B-CE7073378DC1}" sibTransId="{FD342AD8-5DEA-4353-A024-2A4B9CFC810A}"/>
    <dgm:cxn modelId="{CB58819F-4F1A-4DC1-A88B-1FA593AA5534}" srcId="{3D8F7990-04F3-4CCA-B3AD-F3F127409A34}" destId="{B4C5C4F0-431F-4C03-8194-0C59C219B953}" srcOrd="3" destOrd="0" parTransId="{F7E3B19B-711C-45E8-BB06-F6E26DBAF3BA}" sibTransId="{1CFEB02C-25BA-4428-B1DC-CF0ADDB5954E}"/>
    <dgm:cxn modelId="{17B07228-B2D2-407F-A211-941375CC198F}" type="presOf" srcId="{B4C5C4F0-431F-4C03-8194-0C59C219B953}" destId="{2919E097-9541-4B8F-9BB9-4E20FB7DBA86}" srcOrd="0" destOrd="4" presId="urn:microsoft.com/office/officeart/2005/8/layout/venn2"/>
    <dgm:cxn modelId="{2F1B2B1D-0634-42FF-8FAD-7057C2E2A0B8}" type="presOf" srcId="{B4C5C4F0-431F-4C03-8194-0C59C219B953}" destId="{5DBB1E53-C176-49AF-A8C6-997E006D4581}" srcOrd="1" destOrd="4" presId="urn:microsoft.com/office/officeart/2005/8/layout/venn2"/>
    <dgm:cxn modelId="{5F27EB77-03C1-4041-9181-DA7BAA4E9C12}" type="presOf" srcId="{F2A6A6FC-8CA2-4A74-BDB9-4371BCA8BC7B}" destId="{2919E097-9541-4B8F-9BB9-4E20FB7DBA86}" srcOrd="0" destOrd="1" presId="urn:microsoft.com/office/officeart/2005/8/layout/venn2"/>
    <dgm:cxn modelId="{3DA01DB1-9CF4-45A8-A2C8-246F471442D8}" srcId="{3D8F7990-04F3-4CCA-B3AD-F3F127409A34}" destId="{F2A6A6FC-8CA2-4A74-BDB9-4371BCA8BC7B}" srcOrd="0" destOrd="0" parTransId="{E3767795-72A8-47D9-8137-F7076086D5C8}" sibTransId="{C5177D61-5801-4E0B-B3A3-782527319E71}"/>
    <dgm:cxn modelId="{D6A46618-E22D-4C29-8370-AF877BF98F74}" type="presOf" srcId="{F63A4FD0-EA8F-4621-AA07-D0E342EC1C88}" destId="{5DBB1E53-C176-49AF-A8C6-997E006D4581}" srcOrd="1" destOrd="3" presId="urn:microsoft.com/office/officeart/2005/8/layout/venn2"/>
    <dgm:cxn modelId="{07BBFC0C-DFDC-4697-A302-BD1BF671CA77}" type="presOf" srcId="{4D951511-402D-4987-A418-C638F8A172B0}" destId="{5DBB1E53-C176-49AF-A8C6-997E006D4581}" srcOrd="1" destOrd="2" presId="urn:microsoft.com/office/officeart/2005/8/layout/venn2"/>
    <dgm:cxn modelId="{37A253FE-6552-4483-AEFB-42C8864FBF03}" type="presOf" srcId="{F2A6A6FC-8CA2-4A74-BDB9-4371BCA8BC7B}" destId="{5DBB1E53-C176-49AF-A8C6-997E006D4581}" srcOrd="1" destOrd="1" presId="urn:microsoft.com/office/officeart/2005/8/layout/venn2"/>
    <dgm:cxn modelId="{58014B92-94C8-4992-B97D-95C5B6A9B6BE}" srcId="{51EE133F-2261-46FB-8F51-B393104E01E6}" destId="{3D8F7990-04F3-4CCA-B3AD-F3F127409A34}" srcOrd="0" destOrd="0" parTransId="{B6A7E67A-9F8B-4CC4-92CD-614E6D06C941}" sibTransId="{234760CB-4381-464E-91E5-8FEB91BD8371}"/>
    <dgm:cxn modelId="{7F752D8E-0DF3-4FB8-A1F5-A5957CD41C4D}" type="presOf" srcId="{51EE133F-2261-46FB-8F51-B393104E01E6}" destId="{ED333791-C983-483E-8CCF-EBFFEB27C60B}" srcOrd="0" destOrd="0" presId="urn:microsoft.com/office/officeart/2005/8/layout/venn2"/>
    <dgm:cxn modelId="{189F4563-144D-4DB6-AAAB-34B0C50771AD}" type="presParOf" srcId="{ED333791-C983-483E-8CCF-EBFFEB27C60B}" destId="{6C753E69-8C9B-4637-BD24-5CAF88569B2E}" srcOrd="0" destOrd="0" presId="urn:microsoft.com/office/officeart/2005/8/layout/venn2"/>
    <dgm:cxn modelId="{AEE12A88-07AA-45AE-98B5-30C79A4EAAA1}" type="presParOf" srcId="{6C753E69-8C9B-4637-BD24-5CAF88569B2E}" destId="{2919E097-9541-4B8F-9BB9-4E20FB7DBA86}" srcOrd="0" destOrd="0" presId="urn:microsoft.com/office/officeart/2005/8/layout/venn2"/>
    <dgm:cxn modelId="{82F8A92E-0AF9-4E50-84FF-F7BC694372C3}" type="presParOf" srcId="{6C753E69-8C9B-4637-BD24-5CAF88569B2E}" destId="{5DBB1E53-C176-49AF-A8C6-997E006D4581}"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AA3FE-AE66-481D-9FAB-A21DAEBED34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pl-PL"/>
        </a:p>
      </dgm:t>
    </dgm:pt>
    <dgm:pt modelId="{96ABFF08-456A-49D9-9803-DA11F441A42B}">
      <dgm:prSet phldrT="[Tekst]" custT="1"/>
      <dgm:spPr>
        <a:solidFill>
          <a:srgbClr val="0070C0"/>
        </a:solidFill>
      </dgm:spPr>
      <dgm:t>
        <a:bodyPr/>
        <a:lstStyle/>
        <a:p>
          <a:r>
            <a:rPr lang="pl-PL" sz="1400" dirty="0" smtClean="0"/>
            <a:t>Instytucje zajmujące się szeroko rozumianą ochroną zdrowia</a:t>
          </a:r>
          <a:endParaRPr lang="pl-PL" sz="1400" dirty="0"/>
        </a:p>
      </dgm:t>
    </dgm:pt>
    <dgm:pt modelId="{B6AB887D-08AB-43CA-AA6F-ADFF30C2CE15}" type="parTrans" cxnId="{153F8A34-CD5A-475C-B512-AD7D47D19815}">
      <dgm:prSet/>
      <dgm:spPr/>
      <dgm:t>
        <a:bodyPr/>
        <a:lstStyle/>
        <a:p>
          <a:endParaRPr lang="pl-PL"/>
        </a:p>
      </dgm:t>
    </dgm:pt>
    <dgm:pt modelId="{01016B80-D6A3-4A30-9C3D-767BE4350209}" type="sibTrans" cxnId="{153F8A34-CD5A-475C-B512-AD7D47D19815}">
      <dgm:prSet/>
      <dgm:spPr/>
      <dgm:t>
        <a:bodyPr/>
        <a:lstStyle/>
        <a:p>
          <a:endParaRPr lang="pl-PL"/>
        </a:p>
      </dgm:t>
    </dgm:pt>
    <dgm:pt modelId="{3F83D39D-2FE4-47E8-B5F0-C9C48990CBD8}">
      <dgm:prSet phldrT="[Tekst]" custT="1"/>
      <dgm:spPr>
        <a:solidFill>
          <a:srgbClr val="0070C0"/>
        </a:solidFill>
      </dgm:spPr>
      <dgm:t>
        <a:bodyPr/>
        <a:lstStyle/>
        <a:p>
          <a:r>
            <a:rPr lang="pl-PL" sz="1400" dirty="0" smtClean="0"/>
            <a:t>WHO (</a:t>
          </a:r>
          <a:r>
            <a:rPr lang="pl-PL" sz="1400" b="0" i="0" dirty="0" smtClean="0"/>
            <a:t>www.</a:t>
          </a:r>
          <a:r>
            <a:rPr lang="pl-PL" sz="1400" b="1" i="0" dirty="0" smtClean="0"/>
            <a:t>who</a:t>
          </a:r>
          <a:r>
            <a:rPr lang="pl-PL" sz="1400" b="0" i="0" dirty="0" smtClean="0"/>
            <a:t>.int/)</a:t>
          </a:r>
          <a:endParaRPr lang="pl-PL" sz="1400" dirty="0"/>
        </a:p>
      </dgm:t>
    </dgm:pt>
    <dgm:pt modelId="{7AB4F015-5D77-41E1-8634-314F68866A8B}" type="parTrans" cxnId="{C9A1854F-C18F-4A26-8385-82B64EBD1AB5}">
      <dgm:prSet/>
      <dgm:spPr/>
      <dgm:t>
        <a:bodyPr/>
        <a:lstStyle/>
        <a:p>
          <a:endParaRPr lang="pl-PL"/>
        </a:p>
      </dgm:t>
    </dgm:pt>
    <dgm:pt modelId="{34BB5C66-5D9B-4817-9737-F416D1707DE5}" type="sibTrans" cxnId="{C9A1854F-C18F-4A26-8385-82B64EBD1AB5}">
      <dgm:prSet/>
      <dgm:spPr/>
      <dgm:t>
        <a:bodyPr/>
        <a:lstStyle/>
        <a:p>
          <a:endParaRPr lang="pl-PL"/>
        </a:p>
      </dgm:t>
    </dgm:pt>
    <dgm:pt modelId="{E0EB3165-9C04-45AD-915E-AEBCCC9972E2}">
      <dgm:prSet phldrT="[Tekst]" custT="1"/>
      <dgm:spPr>
        <a:solidFill>
          <a:srgbClr val="0070C0"/>
        </a:solidFill>
      </dgm:spPr>
      <dgm:t>
        <a:bodyPr/>
        <a:lstStyle/>
        <a:p>
          <a:r>
            <a:rPr lang="pl-PL" sz="1400" dirty="0" smtClean="0"/>
            <a:t>PZH (</a:t>
          </a:r>
          <a:r>
            <a:rPr lang="pl-PL" sz="1400" b="0" i="0" dirty="0" smtClean="0"/>
            <a:t>www.</a:t>
          </a:r>
          <a:r>
            <a:rPr lang="pl-PL" sz="1400" b="1" i="0" dirty="0" smtClean="0"/>
            <a:t>pzh</a:t>
          </a:r>
          <a:r>
            <a:rPr lang="pl-PL" sz="1400" b="0" i="0" dirty="0" smtClean="0"/>
            <a:t>.gov.pl/)</a:t>
          </a:r>
          <a:endParaRPr lang="pl-PL" sz="1400" dirty="0"/>
        </a:p>
      </dgm:t>
    </dgm:pt>
    <dgm:pt modelId="{AE3C2467-F288-47CD-A738-6D3142B4C5DF}" type="parTrans" cxnId="{A9C2BBC0-3B2A-42AF-A28C-99F584DCF315}">
      <dgm:prSet/>
      <dgm:spPr/>
      <dgm:t>
        <a:bodyPr/>
        <a:lstStyle/>
        <a:p>
          <a:endParaRPr lang="pl-PL"/>
        </a:p>
      </dgm:t>
    </dgm:pt>
    <dgm:pt modelId="{523B15E8-730C-4331-9E9F-77BF55751BC6}" type="sibTrans" cxnId="{A9C2BBC0-3B2A-42AF-A28C-99F584DCF315}">
      <dgm:prSet/>
      <dgm:spPr/>
      <dgm:t>
        <a:bodyPr/>
        <a:lstStyle/>
        <a:p>
          <a:endParaRPr lang="pl-PL"/>
        </a:p>
      </dgm:t>
    </dgm:pt>
    <dgm:pt modelId="{35216F75-E0E8-4D6F-BEC4-81D506186496}">
      <dgm:prSet phldrT="[Tekst]" custT="1"/>
      <dgm:spPr>
        <a:solidFill>
          <a:srgbClr val="0070C0"/>
        </a:solidFill>
      </dgm:spPr>
      <dgm:t>
        <a:bodyPr/>
        <a:lstStyle/>
        <a:p>
          <a:r>
            <a:rPr lang="pl-PL" sz="1400" dirty="0" smtClean="0"/>
            <a:t>OECD (</a:t>
          </a:r>
          <a:r>
            <a:rPr lang="pl-PL" sz="1400" b="0" i="0" dirty="0" smtClean="0"/>
            <a:t>www.</a:t>
          </a:r>
          <a:r>
            <a:rPr lang="pl-PL" sz="1400" b="1" i="0" dirty="0" smtClean="0"/>
            <a:t>oecd</a:t>
          </a:r>
          <a:r>
            <a:rPr lang="pl-PL" sz="1400" b="0" i="0" dirty="0" smtClean="0"/>
            <a:t>.org/)</a:t>
          </a:r>
          <a:endParaRPr lang="pl-PL" sz="1400" dirty="0"/>
        </a:p>
      </dgm:t>
    </dgm:pt>
    <dgm:pt modelId="{58AAE630-DF38-4AD8-8484-5A85A054B164}" type="parTrans" cxnId="{38C82FF0-5610-4513-8424-55A5F1376808}">
      <dgm:prSet/>
      <dgm:spPr/>
      <dgm:t>
        <a:bodyPr/>
        <a:lstStyle/>
        <a:p>
          <a:endParaRPr lang="pl-PL"/>
        </a:p>
      </dgm:t>
    </dgm:pt>
    <dgm:pt modelId="{CDDC2A22-876C-488C-BAB1-79F755CD3CCA}" type="sibTrans" cxnId="{38C82FF0-5610-4513-8424-55A5F1376808}">
      <dgm:prSet/>
      <dgm:spPr/>
      <dgm:t>
        <a:bodyPr/>
        <a:lstStyle/>
        <a:p>
          <a:endParaRPr lang="pl-PL"/>
        </a:p>
      </dgm:t>
    </dgm:pt>
    <dgm:pt modelId="{AEF0EE5A-18BA-4815-BAEC-6DDB60F84DA3}">
      <dgm:prSet phldrT="[Tekst]" custT="1"/>
      <dgm:spPr>
        <a:solidFill>
          <a:srgbClr val="0070C0"/>
        </a:solidFill>
      </dgm:spPr>
      <dgm:t>
        <a:bodyPr/>
        <a:lstStyle/>
        <a:p>
          <a:r>
            <a:rPr lang="pl-PL" sz="1400" dirty="0" smtClean="0"/>
            <a:t>EUROSTAT (</a:t>
          </a:r>
          <a:r>
            <a:rPr lang="pl-PL" sz="1400" b="0" i="0" dirty="0" smtClean="0"/>
            <a:t>ec.europa.eu/</a:t>
          </a:r>
          <a:r>
            <a:rPr lang="pl-PL" sz="1400" b="1" i="0" dirty="0" err="1" smtClean="0"/>
            <a:t>eurostat</a:t>
          </a:r>
          <a:r>
            <a:rPr lang="pl-PL" sz="1400" b="1" i="0" dirty="0" smtClean="0"/>
            <a:t>)</a:t>
          </a:r>
          <a:endParaRPr lang="pl-PL" sz="1400" dirty="0"/>
        </a:p>
      </dgm:t>
    </dgm:pt>
    <dgm:pt modelId="{2CF1A23C-CFB9-42D6-92DC-B65A7178EA14}" type="parTrans" cxnId="{695DD8FB-D14A-466A-83BC-32042656A032}">
      <dgm:prSet/>
      <dgm:spPr/>
      <dgm:t>
        <a:bodyPr/>
        <a:lstStyle/>
        <a:p>
          <a:endParaRPr lang="pl-PL"/>
        </a:p>
      </dgm:t>
    </dgm:pt>
    <dgm:pt modelId="{ADE7F3D7-1F08-4AC9-A7F1-71202A2F7623}" type="sibTrans" cxnId="{695DD8FB-D14A-466A-83BC-32042656A032}">
      <dgm:prSet/>
      <dgm:spPr/>
      <dgm:t>
        <a:bodyPr/>
        <a:lstStyle/>
        <a:p>
          <a:endParaRPr lang="pl-PL"/>
        </a:p>
      </dgm:t>
    </dgm:pt>
    <dgm:pt modelId="{97FB897C-E6C4-41A8-A0DD-89AE1BF35E88}">
      <dgm:prSet custT="1"/>
      <dgm:spPr>
        <a:solidFill>
          <a:srgbClr val="0070C0"/>
        </a:solidFill>
      </dgm:spPr>
      <dgm:t>
        <a:bodyPr/>
        <a:lstStyle/>
        <a:p>
          <a:r>
            <a:rPr lang="pl-PL" sz="1400" dirty="0" smtClean="0"/>
            <a:t>GUS (</a:t>
          </a:r>
          <a:r>
            <a:rPr lang="pl-PL" sz="1400" b="0" i="0" dirty="0" smtClean="0"/>
            <a:t>stat.gov.pl/)</a:t>
          </a:r>
          <a:endParaRPr lang="pl-PL" sz="1400" dirty="0"/>
        </a:p>
      </dgm:t>
    </dgm:pt>
    <dgm:pt modelId="{DA76A2F5-1D6E-4E36-B38A-FD1EC18F926B}" type="parTrans" cxnId="{16475902-F0DB-40E0-BFBE-89DD7F71A206}">
      <dgm:prSet/>
      <dgm:spPr/>
      <dgm:t>
        <a:bodyPr/>
        <a:lstStyle/>
        <a:p>
          <a:endParaRPr lang="pl-PL"/>
        </a:p>
      </dgm:t>
    </dgm:pt>
    <dgm:pt modelId="{5C13EAD5-C6DF-457D-8C7E-E7AB921C3F3F}" type="sibTrans" cxnId="{16475902-F0DB-40E0-BFBE-89DD7F71A206}">
      <dgm:prSet/>
      <dgm:spPr/>
      <dgm:t>
        <a:bodyPr/>
        <a:lstStyle/>
        <a:p>
          <a:endParaRPr lang="pl-PL"/>
        </a:p>
      </dgm:t>
    </dgm:pt>
    <dgm:pt modelId="{7AFDEBB9-8B6C-405C-81B5-E1BE08021DD1}">
      <dgm:prSet custT="1"/>
      <dgm:spPr>
        <a:solidFill>
          <a:srgbClr val="0070C0"/>
        </a:solidFill>
      </dgm:spPr>
      <dgm:t>
        <a:bodyPr/>
        <a:lstStyle/>
        <a:p>
          <a:r>
            <a:rPr lang="pl-PL" sz="1400" dirty="0" smtClean="0"/>
            <a:t>CDC (</a:t>
          </a:r>
          <a:r>
            <a:rPr lang="pl-PL" sz="1400" b="0" i="0" dirty="0" smtClean="0"/>
            <a:t>www.</a:t>
          </a:r>
          <a:r>
            <a:rPr lang="pl-PL" sz="1400" b="1" i="0" dirty="0" smtClean="0"/>
            <a:t>cdc</a:t>
          </a:r>
          <a:r>
            <a:rPr lang="pl-PL" sz="1400" b="0" i="0" dirty="0" smtClean="0"/>
            <a:t>.gov/)</a:t>
          </a:r>
          <a:endParaRPr lang="pl-PL" sz="1400" dirty="0"/>
        </a:p>
      </dgm:t>
    </dgm:pt>
    <dgm:pt modelId="{272A71E8-FEE6-4ECF-AC44-11264B19F619}" type="parTrans" cxnId="{10C21BF0-AC17-43B0-84D1-BD0BDD5B75FF}">
      <dgm:prSet/>
      <dgm:spPr/>
      <dgm:t>
        <a:bodyPr/>
        <a:lstStyle/>
        <a:p>
          <a:endParaRPr lang="pl-PL"/>
        </a:p>
      </dgm:t>
    </dgm:pt>
    <dgm:pt modelId="{4BF78F8C-7D1D-4954-A992-0621868576FC}" type="sibTrans" cxnId="{10C21BF0-AC17-43B0-84D1-BD0BDD5B75FF}">
      <dgm:prSet/>
      <dgm:spPr/>
      <dgm:t>
        <a:bodyPr/>
        <a:lstStyle/>
        <a:p>
          <a:endParaRPr lang="pl-PL"/>
        </a:p>
      </dgm:t>
    </dgm:pt>
    <dgm:pt modelId="{7320AA58-61F9-471A-8545-8A5827BE7EA1}" type="pres">
      <dgm:prSet presAssocID="{B05AA3FE-AE66-481D-9FAB-A21DAEBED342}" presName="Name0" presStyleCnt="0">
        <dgm:presLayoutVars>
          <dgm:chMax val="7"/>
          <dgm:resizeHandles val="exact"/>
        </dgm:presLayoutVars>
      </dgm:prSet>
      <dgm:spPr/>
      <dgm:t>
        <a:bodyPr/>
        <a:lstStyle/>
        <a:p>
          <a:endParaRPr lang="pl-PL"/>
        </a:p>
      </dgm:t>
    </dgm:pt>
    <dgm:pt modelId="{EF382E87-16CD-45BE-B40A-6504E42738A0}" type="pres">
      <dgm:prSet presAssocID="{B05AA3FE-AE66-481D-9FAB-A21DAEBED342}" presName="comp1" presStyleCnt="0"/>
      <dgm:spPr/>
    </dgm:pt>
    <dgm:pt modelId="{B9A6398B-6E83-43F5-B2E0-845C6C0869D6}" type="pres">
      <dgm:prSet presAssocID="{B05AA3FE-AE66-481D-9FAB-A21DAEBED342}" presName="circle1" presStyleLbl="node1" presStyleIdx="0" presStyleCnt="1"/>
      <dgm:spPr/>
      <dgm:t>
        <a:bodyPr/>
        <a:lstStyle/>
        <a:p>
          <a:endParaRPr lang="pl-PL"/>
        </a:p>
      </dgm:t>
    </dgm:pt>
    <dgm:pt modelId="{EE98DC8F-9C62-4528-ADB5-E1F9A18D6442}" type="pres">
      <dgm:prSet presAssocID="{B05AA3FE-AE66-481D-9FAB-A21DAEBED342}" presName="c1text" presStyleLbl="node1" presStyleIdx="0" presStyleCnt="1">
        <dgm:presLayoutVars>
          <dgm:bulletEnabled val="1"/>
        </dgm:presLayoutVars>
      </dgm:prSet>
      <dgm:spPr/>
      <dgm:t>
        <a:bodyPr/>
        <a:lstStyle/>
        <a:p>
          <a:endParaRPr lang="pl-PL"/>
        </a:p>
      </dgm:t>
    </dgm:pt>
  </dgm:ptLst>
  <dgm:cxnLst>
    <dgm:cxn modelId="{4DEA2A69-EB22-4118-B529-F0C3A6E413BF}" type="presOf" srcId="{AEF0EE5A-18BA-4815-BAEC-6DDB60F84DA3}" destId="{EE98DC8F-9C62-4528-ADB5-E1F9A18D6442}" srcOrd="1" destOrd="6" presId="urn:microsoft.com/office/officeart/2005/8/layout/venn2"/>
    <dgm:cxn modelId="{D14BED7C-8E6D-4A84-B23B-68E1435F678F}" type="presOf" srcId="{E0EB3165-9C04-45AD-915E-AEBCCC9972E2}" destId="{B9A6398B-6E83-43F5-B2E0-845C6C0869D6}" srcOrd="0" destOrd="2" presId="urn:microsoft.com/office/officeart/2005/8/layout/venn2"/>
    <dgm:cxn modelId="{FAB9EA99-A2B9-49D3-AAE0-DE015BFE6F5C}" type="presOf" srcId="{35216F75-E0E8-4D6F-BEC4-81D506186496}" destId="{EE98DC8F-9C62-4528-ADB5-E1F9A18D6442}" srcOrd="1" destOrd="3" presId="urn:microsoft.com/office/officeart/2005/8/layout/venn2"/>
    <dgm:cxn modelId="{A9C2BBC0-3B2A-42AF-A28C-99F584DCF315}" srcId="{96ABFF08-456A-49D9-9803-DA11F441A42B}" destId="{E0EB3165-9C04-45AD-915E-AEBCCC9972E2}" srcOrd="1" destOrd="0" parTransId="{AE3C2467-F288-47CD-A738-6D3142B4C5DF}" sibTransId="{523B15E8-730C-4331-9E9F-77BF55751BC6}"/>
    <dgm:cxn modelId="{A054A1EE-A8DD-48F0-85A5-3BB1819EF736}" type="presOf" srcId="{7AFDEBB9-8B6C-405C-81B5-E1BE08021DD1}" destId="{B9A6398B-6E83-43F5-B2E0-845C6C0869D6}" srcOrd="0" destOrd="4" presId="urn:microsoft.com/office/officeart/2005/8/layout/venn2"/>
    <dgm:cxn modelId="{233059C7-5D37-4311-9A50-B98A5FCD51A9}" type="presOf" srcId="{AEF0EE5A-18BA-4815-BAEC-6DDB60F84DA3}" destId="{B9A6398B-6E83-43F5-B2E0-845C6C0869D6}" srcOrd="0" destOrd="6" presId="urn:microsoft.com/office/officeart/2005/8/layout/venn2"/>
    <dgm:cxn modelId="{F89005E8-38A5-4FF1-81A7-46A16238B4DB}" type="presOf" srcId="{E0EB3165-9C04-45AD-915E-AEBCCC9972E2}" destId="{EE98DC8F-9C62-4528-ADB5-E1F9A18D6442}" srcOrd="1" destOrd="2" presId="urn:microsoft.com/office/officeart/2005/8/layout/venn2"/>
    <dgm:cxn modelId="{16475902-F0DB-40E0-BFBE-89DD7F71A206}" srcId="{96ABFF08-456A-49D9-9803-DA11F441A42B}" destId="{97FB897C-E6C4-41A8-A0DD-89AE1BF35E88}" srcOrd="4" destOrd="0" parTransId="{DA76A2F5-1D6E-4E36-B38A-FD1EC18F926B}" sibTransId="{5C13EAD5-C6DF-457D-8C7E-E7AB921C3F3F}"/>
    <dgm:cxn modelId="{B5B2C945-1240-4955-A5AB-FE9488381B7B}" type="presOf" srcId="{96ABFF08-456A-49D9-9803-DA11F441A42B}" destId="{B9A6398B-6E83-43F5-B2E0-845C6C0869D6}" srcOrd="0" destOrd="0" presId="urn:microsoft.com/office/officeart/2005/8/layout/venn2"/>
    <dgm:cxn modelId="{1A2E1B64-6A22-4A11-A5A0-4FABC3378224}" type="presOf" srcId="{B05AA3FE-AE66-481D-9FAB-A21DAEBED342}" destId="{7320AA58-61F9-471A-8545-8A5827BE7EA1}" srcOrd="0" destOrd="0" presId="urn:microsoft.com/office/officeart/2005/8/layout/venn2"/>
    <dgm:cxn modelId="{4279D628-02F3-4E92-8C34-ADA74425CC0F}" type="presOf" srcId="{97FB897C-E6C4-41A8-A0DD-89AE1BF35E88}" destId="{EE98DC8F-9C62-4528-ADB5-E1F9A18D6442}" srcOrd="1" destOrd="5" presId="urn:microsoft.com/office/officeart/2005/8/layout/venn2"/>
    <dgm:cxn modelId="{03627F19-8310-4C9E-973E-830473592EB2}" type="presOf" srcId="{7AFDEBB9-8B6C-405C-81B5-E1BE08021DD1}" destId="{EE98DC8F-9C62-4528-ADB5-E1F9A18D6442}" srcOrd="1" destOrd="4" presId="urn:microsoft.com/office/officeart/2005/8/layout/venn2"/>
    <dgm:cxn modelId="{38C82FF0-5610-4513-8424-55A5F1376808}" srcId="{96ABFF08-456A-49D9-9803-DA11F441A42B}" destId="{35216F75-E0E8-4D6F-BEC4-81D506186496}" srcOrd="2" destOrd="0" parTransId="{58AAE630-DF38-4AD8-8484-5A85A054B164}" sibTransId="{CDDC2A22-876C-488C-BAB1-79F755CD3CCA}"/>
    <dgm:cxn modelId="{153F8A34-CD5A-475C-B512-AD7D47D19815}" srcId="{B05AA3FE-AE66-481D-9FAB-A21DAEBED342}" destId="{96ABFF08-456A-49D9-9803-DA11F441A42B}" srcOrd="0" destOrd="0" parTransId="{B6AB887D-08AB-43CA-AA6F-ADFF30C2CE15}" sibTransId="{01016B80-D6A3-4A30-9C3D-767BE4350209}"/>
    <dgm:cxn modelId="{10C21BF0-AC17-43B0-84D1-BD0BDD5B75FF}" srcId="{96ABFF08-456A-49D9-9803-DA11F441A42B}" destId="{7AFDEBB9-8B6C-405C-81B5-E1BE08021DD1}" srcOrd="3" destOrd="0" parTransId="{272A71E8-FEE6-4ECF-AC44-11264B19F619}" sibTransId="{4BF78F8C-7D1D-4954-A992-0621868576FC}"/>
    <dgm:cxn modelId="{CDBFBF7B-E820-47AE-A7FD-0C3DF33C670B}" type="presOf" srcId="{97FB897C-E6C4-41A8-A0DD-89AE1BF35E88}" destId="{B9A6398B-6E83-43F5-B2E0-845C6C0869D6}" srcOrd="0" destOrd="5" presId="urn:microsoft.com/office/officeart/2005/8/layout/venn2"/>
    <dgm:cxn modelId="{215F1AAA-D1F2-478C-A0B8-3AABB1D3BE98}" type="presOf" srcId="{96ABFF08-456A-49D9-9803-DA11F441A42B}" destId="{EE98DC8F-9C62-4528-ADB5-E1F9A18D6442}" srcOrd="1" destOrd="0" presId="urn:microsoft.com/office/officeart/2005/8/layout/venn2"/>
    <dgm:cxn modelId="{C9A1854F-C18F-4A26-8385-82B64EBD1AB5}" srcId="{96ABFF08-456A-49D9-9803-DA11F441A42B}" destId="{3F83D39D-2FE4-47E8-B5F0-C9C48990CBD8}" srcOrd="0" destOrd="0" parTransId="{7AB4F015-5D77-41E1-8634-314F68866A8B}" sibTransId="{34BB5C66-5D9B-4817-9737-F416D1707DE5}"/>
    <dgm:cxn modelId="{695DD8FB-D14A-466A-83BC-32042656A032}" srcId="{96ABFF08-456A-49D9-9803-DA11F441A42B}" destId="{AEF0EE5A-18BA-4815-BAEC-6DDB60F84DA3}" srcOrd="5" destOrd="0" parTransId="{2CF1A23C-CFB9-42D6-92DC-B65A7178EA14}" sibTransId="{ADE7F3D7-1F08-4AC9-A7F1-71202A2F7623}"/>
    <dgm:cxn modelId="{CA9871D8-EADC-4842-934E-C92CD0988A3D}" type="presOf" srcId="{35216F75-E0E8-4D6F-BEC4-81D506186496}" destId="{B9A6398B-6E83-43F5-B2E0-845C6C0869D6}" srcOrd="0" destOrd="3" presId="urn:microsoft.com/office/officeart/2005/8/layout/venn2"/>
    <dgm:cxn modelId="{CB88A8C3-F203-42F2-8BB8-4DB301781940}" type="presOf" srcId="{3F83D39D-2FE4-47E8-B5F0-C9C48990CBD8}" destId="{B9A6398B-6E83-43F5-B2E0-845C6C0869D6}" srcOrd="0" destOrd="1" presId="urn:microsoft.com/office/officeart/2005/8/layout/venn2"/>
    <dgm:cxn modelId="{D02EA603-ACA5-454E-9EE2-AE17C5985C76}" type="presOf" srcId="{3F83D39D-2FE4-47E8-B5F0-C9C48990CBD8}" destId="{EE98DC8F-9C62-4528-ADB5-E1F9A18D6442}" srcOrd="1" destOrd="1" presId="urn:microsoft.com/office/officeart/2005/8/layout/venn2"/>
    <dgm:cxn modelId="{F8B0AFB5-BDB7-4DF0-94AE-5BB421CD3D3B}" type="presParOf" srcId="{7320AA58-61F9-471A-8545-8A5827BE7EA1}" destId="{EF382E87-16CD-45BE-B40A-6504E42738A0}" srcOrd="0" destOrd="0" presId="urn:microsoft.com/office/officeart/2005/8/layout/venn2"/>
    <dgm:cxn modelId="{9C3E9FC3-DCF7-4819-B784-3FE339F713E1}" type="presParOf" srcId="{EF382E87-16CD-45BE-B40A-6504E42738A0}" destId="{B9A6398B-6E83-43F5-B2E0-845C6C0869D6}" srcOrd="0" destOrd="0" presId="urn:microsoft.com/office/officeart/2005/8/layout/venn2"/>
    <dgm:cxn modelId="{E15020E9-8CE7-4915-82BC-063BB4019F18}" type="presParOf" srcId="{EF382E87-16CD-45BE-B40A-6504E42738A0}" destId="{EE98DC8F-9C62-4528-ADB5-E1F9A18D6442}" srcOrd="1" destOrd="0" presId="urn:microsoft.com/office/officeart/2005/8/layout/ven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3A3428-4D9A-453B-B357-3466D0E1B5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362A58C9-5BA1-49BA-95F4-D9351742D475}">
      <dgm:prSet phldrT="[Tekst]" custT="1"/>
      <dgm:spPr>
        <a:solidFill>
          <a:srgbClr val="0070C0"/>
        </a:solidFill>
      </dgm:spPr>
      <dgm:t>
        <a:bodyPr/>
        <a:lstStyle/>
        <a:p>
          <a:r>
            <a:rPr lang="pl-PL" sz="1400" dirty="0" smtClean="0"/>
            <a:t>GUS (Bank Danych Lokalnych)</a:t>
          </a:r>
          <a:endParaRPr lang="pl-PL" sz="1400" dirty="0"/>
        </a:p>
      </dgm:t>
    </dgm:pt>
    <dgm:pt modelId="{5AE4E622-1E6A-49F4-B50D-CC9AFA222EA1}" type="parTrans" cxnId="{B2F51A7D-7785-4BFE-A05C-4DE43E502D5A}">
      <dgm:prSet/>
      <dgm:spPr/>
      <dgm:t>
        <a:bodyPr/>
        <a:lstStyle/>
        <a:p>
          <a:endParaRPr lang="pl-PL"/>
        </a:p>
      </dgm:t>
    </dgm:pt>
    <dgm:pt modelId="{DCF3CD8B-EA15-4CCC-BEA5-1973EC01648C}" type="sibTrans" cxnId="{B2F51A7D-7785-4BFE-A05C-4DE43E502D5A}">
      <dgm:prSet/>
      <dgm:spPr/>
      <dgm:t>
        <a:bodyPr/>
        <a:lstStyle/>
        <a:p>
          <a:endParaRPr lang="pl-PL"/>
        </a:p>
      </dgm:t>
    </dgm:pt>
    <dgm:pt modelId="{83F7DB6E-0B5A-44B9-B09F-52B66A71D269}">
      <dgm:prSet phldrT="[Tekst]" custT="1"/>
      <dgm:spPr>
        <a:solidFill>
          <a:srgbClr val="0070C0"/>
        </a:solidFill>
      </dgm:spPr>
      <dgm:t>
        <a:bodyPr/>
        <a:lstStyle/>
        <a:p>
          <a:r>
            <a:rPr lang="pl-PL" sz="1400" dirty="0" smtClean="0"/>
            <a:t>Dane z wydziałów </a:t>
          </a:r>
          <a:r>
            <a:rPr lang="pl-PL" sz="1400" dirty="0" err="1" smtClean="0"/>
            <a:t>jst</a:t>
          </a:r>
          <a:r>
            <a:rPr lang="pl-PL" sz="1400" dirty="0" smtClean="0"/>
            <a:t> (populacja mieszkańców)</a:t>
          </a:r>
          <a:endParaRPr lang="pl-PL" sz="1400" dirty="0"/>
        </a:p>
      </dgm:t>
    </dgm:pt>
    <dgm:pt modelId="{0D501451-ADE6-44C6-BE73-44B60D8F852B}" type="parTrans" cxnId="{FEC1959C-511B-4C70-8168-51756CFF466D}">
      <dgm:prSet/>
      <dgm:spPr/>
      <dgm:t>
        <a:bodyPr/>
        <a:lstStyle/>
        <a:p>
          <a:endParaRPr lang="pl-PL"/>
        </a:p>
      </dgm:t>
    </dgm:pt>
    <dgm:pt modelId="{25622C11-16E3-4B74-A060-4F12EB73FFC0}" type="sibTrans" cxnId="{FEC1959C-511B-4C70-8168-51756CFF466D}">
      <dgm:prSet/>
      <dgm:spPr/>
      <dgm:t>
        <a:bodyPr/>
        <a:lstStyle/>
        <a:p>
          <a:endParaRPr lang="pl-PL"/>
        </a:p>
      </dgm:t>
    </dgm:pt>
    <dgm:pt modelId="{A53EBAF3-E384-4DE4-A955-A2E50FC41077}">
      <dgm:prSet phldrT="[Tekst]" custT="1"/>
      <dgm:spPr>
        <a:solidFill>
          <a:srgbClr val="0070C0"/>
        </a:solidFill>
      </dgm:spPr>
      <dgm:t>
        <a:bodyPr/>
        <a:lstStyle/>
        <a:p>
          <a:r>
            <a:rPr lang="pl-PL" sz="1400" dirty="0" smtClean="0"/>
            <a:t>Dane krajowe z badań epidemiologicznych </a:t>
          </a:r>
          <a:br>
            <a:rPr lang="pl-PL" sz="1400" dirty="0" smtClean="0"/>
          </a:br>
          <a:r>
            <a:rPr lang="pl-PL" sz="1400" dirty="0" smtClean="0"/>
            <a:t>(Monitorowanie stanu jamy ustnej – badanie MZ; badanie ECAP – WUM)</a:t>
          </a:r>
          <a:endParaRPr lang="pl-PL" sz="1400" dirty="0"/>
        </a:p>
      </dgm:t>
    </dgm:pt>
    <dgm:pt modelId="{CCA68276-9622-4F1B-9B55-621BCCB5BF24}" type="parTrans" cxnId="{AB916DD9-09EA-4EE2-937E-4582CF57EB4B}">
      <dgm:prSet/>
      <dgm:spPr/>
      <dgm:t>
        <a:bodyPr/>
        <a:lstStyle/>
        <a:p>
          <a:endParaRPr lang="pl-PL"/>
        </a:p>
      </dgm:t>
    </dgm:pt>
    <dgm:pt modelId="{DD1B1DF2-7FDC-429A-B28E-4A84102962F4}" type="sibTrans" cxnId="{AB916DD9-09EA-4EE2-937E-4582CF57EB4B}">
      <dgm:prSet/>
      <dgm:spPr/>
      <dgm:t>
        <a:bodyPr/>
        <a:lstStyle/>
        <a:p>
          <a:endParaRPr lang="pl-PL"/>
        </a:p>
      </dgm:t>
    </dgm:pt>
    <dgm:pt modelId="{A784F79E-0A5F-4055-B130-3764072B5A17}">
      <dgm:prSet/>
      <dgm:spPr>
        <a:solidFill>
          <a:srgbClr val="0070C0"/>
        </a:solidFill>
      </dgm:spPr>
      <dgm:t>
        <a:bodyPr/>
        <a:lstStyle/>
        <a:p>
          <a:r>
            <a:rPr lang="pl-PL" dirty="0" smtClean="0"/>
            <a:t>Dane NFZ (liczba oczekujących, liczba świadczeniodawców)</a:t>
          </a:r>
          <a:endParaRPr lang="pl-PL" dirty="0"/>
        </a:p>
      </dgm:t>
    </dgm:pt>
    <dgm:pt modelId="{28F0BAFB-8ADA-4393-832A-DC5C8C3F0D5B}" type="parTrans" cxnId="{872B0952-876F-43DA-AAC8-3C2BF3A5CC1F}">
      <dgm:prSet/>
      <dgm:spPr/>
      <dgm:t>
        <a:bodyPr/>
        <a:lstStyle/>
        <a:p>
          <a:endParaRPr lang="pl-PL"/>
        </a:p>
      </dgm:t>
    </dgm:pt>
    <dgm:pt modelId="{DEFC139F-EB70-40C4-AE60-E98E88281E1A}" type="sibTrans" cxnId="{872B0952-876F-43DA-AAC8-3C2BF3A5CC1F}">
      <dgm:prSet/>
      <dgm:spPr/>
      <dgm:t>
        <a:bodyPr/>
        <a:lstStyle/>
        <a:p>
          <a:endParaRPr lang="pl-PL"/>
        </a:p>
      </dgm:t>
    </dgm:pt>
    <dgm:pt modelId="{44DF0E85-5EDA-4E90-AAF0-F4E53B50227F}">
      <dgm:prSet/>
      <dgm:spPr>
        <a:solidFill>
          <a:srgbClr val="0070C0"/>
        </a:solidFill>
      </dgm:spPr>
      <dgm:t>
        <a:bodyPr/>
        <a:lstStyle/>
        <a:p>
          <a:r>
            <a:rPr lang="pl-PL" dirty="0" smtClean="0"/>
            <a:t>Dane ZUS/KRUS</a:t>
          </a:r>
        </a:p>
      </dgm:t>
    </dgm:pt>
    <dgm:pt modelId="{CDD6FDEF-EBA8-46E0-A84F-03FDB473474E}" type="parTrans" cxnId="{8BE3795A-2FD4-45D7-ABC9-C205B9E93C97}">
      <dgm:prSet/>
      <dgm:spPr/>
      <dgm:t>
        <a:bodyPr/>
        <a:lstStyle/>
        <a:p>
          <a:endParaRPr lang="pl-PL"/>
        </a:p>
      </dgm:t>
    </dgm:pt>
    <dgm:pt modelId="{C81B5265-DB20-490E-B1AD-2977CF6250EA}" type="sibTrans" cxnId="{8BE3795A-2FD4-45D7-ABC9-C205B9E93C97}">
      <dgm:prSet/>
      <dgm:spPr/>
      <dgm:t>
        <a:bodyPr/>
        <a:lstStyle/>
        <a:p>
          <a:endParaRPr lang="pl-PL"/>
        </a:p>
      </dgm:t>
    </dgm:pt>
    <dgm:pt modelId="{8F38BFAB-E616-4A6A-9FAC-985FB6CE6CDB}" type="pres">
      <dgm:prSet presAssocID="{663A3428-4D9A-453B-B357-3466D0E1B5E0}" presName="linear" presStyleCnt="0">
        <dgm:presLayoutVars>
          <dgm:dir/>
          <dgm:animLvl val="lvl"/>
          <dgm:resizeHandles val="exact"/>
        </dgm:presLayoutVars>
      </dgm:prSet>
      <dgm:spPr/>
      <dgm:t>
        <a:bodyPr/>
        <a:lstStyle/>
        <a:p>
          <a:endParaRPr lang="pl-PL"/>
        </a:p>
      </dgm:t>
    </dgm:pt>
    <dgm:pt modelId="{E06811D5-B2C3-4EA1-8C74-EDB78249C380}" type="pres">
      <dgm:prSet presAssocID="{362A58C9-5BA1-49BA-95F4-D9351742D475}" presName="parentLin" presStyleCnt="0"/>
      <dgm:spPr/>
    </dgm:pt>
    <dgm:pt modelId="{FE2BACD7-F84F-4699-A363-2F97DD3D69F2}" type="pres">
      <dgm:prSet presAssocID="{362A58C9-5BA1-49BA-95F4-D9351742D475}" presName="parentLeftMargin" presStyleLbl="node1" presStyleIdx="0" presStyleCnt="5"/>
      <dgm:spPr/>
      <dgm:t>
        <a:bodyPr/>
        <a:lstStyle/>
        <a:p>
          <a:endParaRPr lang="pl-PL"/>
        </a:p>
      </dgm:t>
    </dgm:pt>
    <dgm:pt modelId="{578E1947-5C24-45ED-B75D-D03B23586DC0}" type="pres">
      <dgm:prSet presAssocID="{362A58C9-5BA1-49BA-95F4-D9351742D475}" presName="parentText" presStyleLbl="node1" presStyleIdx="0" presStyleCnt="5">
        <dgm:presLayoutVars>
          <dgm:chMax val="0"/>
          <dgm:bulletEnabled val="1"/>
        </dgm:presLayoutVars>
      </dgm:prSet>
      <dgm:spPr/>
      <dgm:t>
        <a:bodyPr/>
        <a:lstStyle/>
        <a:p>
          <a:endParaRPr lang="pl-PL"/>
        </a:p>
      </dgm:t>
    </dgm:pt>
    <dgm:pt modelId="{B0C05C5C-6C6A-4FFC-90E9-253B47A0042A}" type="pres">
      <dgm:prSet presAssocID="{362A58C9-5BA1-49BA-95F4-D9351742D475}" presName="negativeSpace" presStyleCnt="0"/>
      <dgm:spPr/>
    </dgm:pt>
    <dgm:pt modelId="{486D99BF-F161-437E-922A-44F38E499EDA}" type="pres">
      <dgm:prSet presAssocID="{362A58C9-5BA1-49BA-95F4-D9351742D475}" presName="childText" presStyleLbl="conFgAcc1" presStyleIdx="0" presStyleCnt="5">
        <dgm:presLayoutVars>
          <dgm:bulletEnabled val="1"/>
        </dgm:presLayoutVars>
      </dgm:prSet>
      <dgm:spPr/>
    </dgm:pt>
    <dgm:pt modelId="{A10F1CFD-F9A8-4445-B125-D8A6623EAE40}" type="pres">
      <dgm:prSet presAssocID="{DCF3CD8B-EA15-4CCC-BEA5-1973EC01648C}" presName="spaceBetweenRectangles" presStyleCnt="0"/>
      <dgm:spPr/>
    </dgm:pt>
    <dgm:pt modelId="{44BB84C5-070B-4D91-BB54-C96F796E2D1E}" type="pres">
      <dgm:prSet presAssocID="{83F7DB6E-0B5A-44B9-B09F-52B66A71D269}" presName="parentLin" presStyleCnt="0"/>
      <dgm:spPr/>
    </dgm:pt>
    <dgm:pt modelId="{92BF145E-A75E-4B1F-856C-4FE4F51406D2}" type="pres">
      <dgm:prSet presAssocID="{83F7DB6E-0B5A-44B9-B09F-52B66A71D269}" presName="parentLeftMargin" presStyleLbl="node1" presStyleIdx="0" presStyleCnt="5"/>
      <dgm:spPr/>
      <dgm:t>
        <a:bodyPr/>
        <a:lstStyle/>
        <a:p>
          <a:endParaRPr lang="pl-PL"/>
        </a:p>
      </dgm:t>
    </dgm:pt>
    <dgm:pt modelId="{16A9DAF1-21E8-4315-A980-C939B8F64989}" type="pres">
      <dgm:prSet presAssocID="{83F7DB6E-0B5A-44B9-B09F-52B66A71D269}" presName="parentText" presStyleLbl="node1" presStyleIdx="1" presStyleCnt="5">
        <dgm:presLayoutVars>
          <dgm:chMax val="0"/>
          <dgm:bulletEnabled val="1"/>
        </dgm:presLayoutVars>
      </dgm:prSet>
      <dgm:spPr/>
      <dgm:t>
        <a:bodyPr/>
        <a:lstStyle/>
        <a:p>
          <a:endParaRPr lang="pl-PL"/>
        </a:p>
      </dgm:t>
    </dgm:pt>
    <dgm:pt modelId="{232BAFFE-BCFB-4FD8-AC4B-3163E36CF33B}" type="pres">
      <dgm:prSet presAssocID="{83F7DB6E-0B5A-44B9-B09F-52B66A71D269}" presName="negativeSpace" presStyleCnt="0"/>
      <dgm:spPr/>
    </dgm:pt>
    <dgm:pt modelId="{AF59A9D0-80C0-4A3B-BA67-5ED469F06A49}" type="pres">
      <dgm:prSet presAssocID="{83F7DB6E-0B5A-44B9-B09F-52B66A71D269}" presName="childText" presStyleLbl="conFgAcc1" presStyleIdx="1" presStyleCnt="5">
        <dgm:presLayoutVars>
          <dgm:bulletEnabled val="1"/>
        </dgm:presLayoutVars>
      </dgm:prSet>
      <dgm:spPr/>
    </dgm:pt>
    <dgm:pt modelId="{2D0125ED-1209-43BC-A3E1-A37FCAE9BC46}" type="pres">
      <dgm:prSet presAssocID="{25622C11-16E3-4B74-A060-4F12EB73FFC0}" presName="spaceBetweenRectangles" presStyleCnt="0"/>
      <dgm:spPr/>
    </dgm:pt>
    <dgm:pt modelId="{CCB91912-9374-45EB-ACED-42F8DB914C8A}" type="pres">
      <dgm:prSet presAssocID="{A53EBAF3-E384-4DE4-A955-A2E50FC41077}" presName="parentLin" presStyleCnt="0"/>
      <dgm:spPr/>
    </dgm:pt>
    <dgm:pt modelId="{951730AB-234C-4080-BD80-B6F406230A67}" type="pres">
      <dgm:prSet presAssocID="{A53EBAF3-E384-4DE4-A955-A2E50FC41077}" presName="parentLeftMargin" presStyleLbl="node1" presStyleIdx="1" presStyleCnt="5"/>
      <dgm:spPr/>
      <dgm:t>
        <a:bodyPr/>
        <a:lstStyle/>
        <a:p>
          <a:endParaRPr lang="pl-PL"/>
        </a:p>
      </dgm:t>
    </dgm:pt>
    <dgm:pt modelId="{0B4914BA-4F0F-4921-A0BE-E4DDF05431DB}" type="pres">
      <dgm:prSet presAssocID="{A53EBAF3-E384-4DE4-A955-A2E50FC41077}" presName="parentText" presStyleLbl="node1" presStyleIdx="2" presStyleCnt="5" custScaleX="99400" custScaleY="139907">
        <dgm:presLayoutVars>
          <dgm:chMax val="0"/>
          <dgm:bulletEnabled val="1"/>
        </dgm:presLayoutVars>
      </dgm:prSet>
      <dgm:spPr/>
      <dgm:t>
        <a:bodyPr/>
        <a:lstStyle/>
        <a:p>
          <a:endParaRPr lang="pl-PL"/>
        </a:p>
      </dgm:t>
    </dgm:pt>
    <dgm:pt modelId="{E348F5FF-25FB-4BF5-B8D0-06EB828ADDB3}" type="pres">
      <dgm:prSet presAssocID="{A53EBAF3-E384-4DE4-A955-A2E50FC41077}" presName="negativeSpace" presStyleCnt="0"/>
      <dgm:spPr/>
    </dgm:pt>
    <dgm:pt modelId="{2A039A47-09DE-4D56-BF29-780AA10E90B2}" type="pres">
      <dgm:prSet presAssocID="{A53EBAF3-E384-4DE4-A955-A2E50FC41077}" presName="childText" presStyleLbl="conFgAcc1" presStyleIdx="2" presStyleCnt="5">
        <dgm:presLayoutVars>
          <dgm:bulletEnabled val="1"/>
        </dgm:presLayoutVars>
      </dgm:prSet>
      <dgm:spPr/>
    </dgm:pt>
    <dgm:pt modelId="{63DB17A4-F5CD-42C4-9917-B9458BD23A54}" type="pres">
      <dgm:prSet presAssocID="{DD1B1DF2-7FDC-429A-B28E-4A84102962F4}" presName="spaceBetweenRectangles" presStyleCnt="0"/>
      <dgm:spPr/>
    </dgm:pt>
    <dgm:pt modelId="{83E1B7F8-0BFF-4227-BBD6-B7FDADEDCB83}" type="pres">
      <dgm:prSet presAssocID="{A784F79E-0A5F-4055-B130-3764072B5A17}" presName="parentLin" presStyleCnt="0"/>
      <dgm:spPr/>
    </dgm:pt>
    <dgm:pt modelId="{7C5C3DD7-0918-4B98-8304-864DA296DCF7}" type="pres">
      <dgm:prSet presAssocID="{A784F79E-0A5F-4055-B130-3764072B5A17}" presName="parentLeftMargin" presStyleLbl="node1" presStyleIdx="2" presStyleCnt="5"/>
      <dgm:spPr/>
      <dgm:t>
        <a:bodyPr/>
        <a:lstStyle/>
        <a:p>
          <a:endParaRPr lang="pl-PL"/>
        </a:p>
      </dgm:t>
    </dgm:pt>
    <dgm:pt modelId="{A0FB5A93-9352-4144-862D-73F41AB45773}" type="pres">
      <dgm:prSet presAssocID="{A784F79E-0A5F-4055-B130-3764072B5A17}" presName="parentText" presStyleLbl="node1" presStyleIdx="3" presStyleCnt="5">
        <dgm:presLayoutVars>
          <dgm:chMax val="0"/>
          <dgm:bulletEnabled val="1"/>
        </dgm:presLayoutVars>
      </dgm:prSet>
      <dgm:spPr/>
      <dgm:t>
        <a:bodyPr/>
        <a:lstStyle/>
        <a:p>
          <a:endParaRPr lang="pl-PL"/>
        </a:p>
      </dgm:t>
    </dgm:pt>
    <dgm:pt modelId="{B9F43A59-F7FF-40B1-B413-ABDC898E5E40}" type="pres">
      <dgm:prSet presAssocID="{A784F79E-0A5F-4055-B130-3764072B5A17}" presName="negativeSpace" presStyleCnt="0"/>
      <dgm:spPr/>
    </dgm:pt>
    <dgm:pt modelId="{56907CF5-D6A3-4C77-A05E-C2DE97DDD162}" type="pres">
      <dgm:prSet presAssocID="{A784F79E-0A5F-4055-B130-3764072B5A17}" presName="childText" presStyleLbl="conFgAcc1" presStyleIdx="3" presStyleCnt="5">
        <dgm:presLayoutVars>
          <dgm:bulletEnabled val="1"/>
        </dgm:presLayoutVars>
      </dgm:prSet>
      <dgm:spPr/>
    </dgm:pt>
    <dgm:pt modelId="{4E075B38-AF46-43F5-950C-1BFA3DC8D8D5}" type="pres">
      <dgm:prSet presAssocID="{DEFC139F-EB70-40C4-AE60-E98E88281E1A}" presName="spaceBetweenRectangles" presStyleCnt="0"/>
      <dgm:spPr/>
    </dgm:pt>
    <dgm:pt modelId="{67B1B1E0-15E7-4F4B-B18C-726C5A847449}" type="pres">
      <dgm:prSet presAssocID="{44DF0E85-5EDA-4E90-AAF0-F4E53B50227F}" presName="parentLin" presStyleCnt="0"/>
      <dgm:spPr/>
    </dgm:pt>
    <dgm:pt modelId="{47397694-9F20-44D7-BE94-B22028F819C1}" type="pres">
      <dgm:prSet presAssocID="{44DF0E85-5EDA-4E90-AAF0-F4E53B50227F}" presName="parentLeftMargin" presStyleLbl="node1" presStyleIdx="3" presStyleCnt="5"/>
      <dgm:spPr/>
      <dgm:t>
        <a:bodyPr/>
        <a:lstStyle/>
        <a:p>
          <a:endParaRPr lang="pl-PL"/>
        </a:p>
      </dgm:t>
    </dgm:pt>
    <dgm:pt modelId="{BBC48D7B-DCF5-4B61-A97A-C2840FA34658}" type="pres">
      <dgm:prSet presAssocID="{44DF0E85-5EDA-4E90-AAF0-F4E53B50227F}" presName="parentText" presStyleLbl="node1" presStyleIdx="4" presStyleCnt="5">
        <dgm:presLayoutVars>
          <dgm:chMax val="0"/>
          <dgm:bulletEnabled val="1"/>
        </dgm:presLayoutVars>
      </dgm:prSet>
      <dgm:spPr/>
      <dgm:t>
        <a:bodyPr/>
        <a:lstStyle/>
        <a:p>
          <a:endParaRPr lang="pl-PL"/>
        </a:p>
      </dgm:t>
    </dgm:pt>
    <dgm:pt modelId="{A1712AB2-78D5-435E-AD21-DF060D605B55}" type="pres">
      <dgm:prSet presAssocID="{44DF0E85-5EDA-4E90-AAF0-F4E53B50227F}" presName="negativeSpace" presStyleCnt="0"/>
      <dgm:spPr/>
    </dgm:pt>
    <dgm:pt modelId="{0C5FFD7E-574A-4957-BBAB-4781E237B06C}" type="pres">
      <dgm:prSet presAssocID="{44DF0E85-5EDA-4E90-AAF0-F4E53B50227F}" presName="childText" presStyleLbl="conFgAcc1" presStyleIdx="4" presStyleCnt="5">
        <dgm:presLayoutVars>
          <dgm:bulletEnabled val="1"/>
        </dgm:presLayoutVars>
      </dgm:prSet>
      <dgm:spPr/>
    </dgm:pt>
  </dgm:ptLst>
  <dgm:cxnLst>
    <dgm:cxn modelId="{FEC1959C-511B-4C70-8168-51756CFF466D}" srcId="{663A3428-4D9A-453B-B357-3466D0E1B5E0}" destId="{83F7DB6E-0B5A-44B9-B09F-52B66A71D269}" srcOrd="1" destOrd="0" parTransId="{0D501451-ADE6-44C6-BE73-44B60D8F852B}" sibTransId="{25622C11-16E3-4B74-A060-4F12EB73FFC0}"/>
    <dgm:cxn modelId="{A597D41C-05E8-4B0A-BFF0-6620CB152C95}" type="presOf" srcId="{83F7DB6E-0B5A-44B9-B09F-52B66A71D269}" destId="{92BF145E-A75E-4B1F-856C-4FE4F51406D2}" srcOrd="0" destOrd="0" presId="urn:microsoft.com/office/officeart/2005/8/layout/list1"/>
    <dgm:cxn modelId="{18ED459E-1B36-467C-8516-DC7D8F84DB1B}" type="presOf" srcId="{44DF0E85-5EDA-4E90-AAF0-F4E53B50227F}" destId="{47397694-9F20-44D7-BE94-B22028F819C1}" srcOrd="0" destOrd="0" presId="urn:microsoft.com/office/officeart/2005/8/layout/list1"/>
    <dgm:cxn modelId="{CC2345B0-FB32-46F2-B99D-47F9885D9912}" type="presOf" srcId="{362A58C9-5BA1-49BA-95F4-D9351742D475}" destId="{578E1947-5C24-45ED-B75D-D03B23586DC0}" srcOrd="1" destOrd="0" presId="urn:microsoft.com/office/officeart/2005/8/layout/list1"/>
    <dgm:cxn modelId="{C05C5CB4-539B-43E8-A406-9BDFDEDB79BD}" type="presOf" srcId="{44DF0E85-5EDA-4E90-AAF0-F4E53B50227F}" destId="{BBC48D7B-DCF5-4B61-A97A-C2840FA34658}" srcOrd="1" destOrd="0" presId="urn:microsoft.com/office/officeart/2005/8/layout/list1"/>
    <dgm:cxn modelId="{AB916DD9-09EA-4EE2-937E-4582CF57EB4B}" srcId="{663A3428-4D9A-453B-B357-3466D0E1B5E0}" destId="{A53EBAF3-E384-4DE4-A955-A2E50FC41077}" srcOrd="2" destOrd="0" parTransId="{CCA68276-9622-4F1B-9B55-621BCCB5BF24}" sibTransId="{DD1B1DF2-7FDC-429A-B28E-4A84102962F4}"/>
    <dgm:cxn modelId="{7867EBF6-0D58-48FF-8829-FDD5963A671C}" type="presOf" srcId="{A53EBAF3-E384-4DE4-A955-A2E50FC41077}" destId="{0B4914BA-4F0F-4921-A0BE-E4DDF05431DB}" srcOrd="1" destOrd="0" presId="urn:microsoft.com/office/officeart/2005/8/layout/list1"/>
    <dgm:cxn modelId="{402A5987-ADD5-4A76-B87C-476546742990}" type="presOf" srcId="{A53EBAF3-E384-4DE4-A955-A2E50FC41077}" destId="{951730AB-234C-4080-BD80-B6F406230A67}" srcOrd="0" destOrd="0" presId="urn:microsoft.com/office/officeart/2005/8/layout/list1"/>
    <dgm:cxn modelId="{B2F51A7D-7785-4BFE-A05C-4DE43E502D5A}" srcId="{663A3428-4D9A-453B-B357-3466D0E1B5E0}" destId="{362A58C9-5BA1-49BA-95F4-D9351742D475}" srcOrd="0" destOrd="0" parTransId="{5AE4E622-1E6A-49F4-B50D-CC9AFA222EA1}" sibTransId="{DCF3CD8B-EA15-4CCC-BEA5-1973EC01648C}"/>
    <dgm:cxn modelId="{38B648AF-BD59-4AF1-B9AE-B095DDFEA24E}" type="presOf" srcId="{362A58C9-5BA1-49BA-95F4-D9351742D475}" destId="{FE2BACD7-F84F-4699-A363-2F97DD3D69F2}" srcOrd="0" destOrd="0" presId="urn:microsoft.com/office/officeart/2005/8/layout/list1"/>
    <dgm:cxn modelId="{8BE3795A-2FD4-45D7-ABC9-C205B9E93C97}" srcId="{663A3428-4D9A-453B-B357-3466D0E1B5E0}" destId="{44DF0E85-5EDA-4E90-AAF0-F4E53B50227F}" srcOrd="4" destOrd="0" parTransId="{CDD6FDEF-EBA8-46E0-A84F-03FDB473474E}" sibTransId="{C81B5265-DB20-490E-B1AD-2977CF6250EA}"/>
    <dgm:cxn modelId="{872B0952-876F-43DA-AAC8-3C2BF3A5CC1F}" srcId="{663A3428-4D9A-453B-B357-3466D0E1B5E0}" destId="{A784F79E-0A5F-4055-B130-3764072B5A17}" srcOrd="3" destOrd="0" parTransId="{28F0BAFB-8ADA-4393-832A-DC5C8C3F0D5B}" sibTransId="{DEFC139F-EB70-40C4-AE60-E98E88281E1A}"/>
    <dgm:cxn modelId="{C14CACD3-3BE4-45A0-94FA-12D6780C4DF7}" type="presOf" srcId="{A784F79E-0A5F-4055-B130-3764072B5A17}" destId="{7C5C3DD7-0918-4B98-8304-864DA296DCF7}" srcOrd="0" destOrd="0" presId="urn:microsoft.com/office/officeart/2005/8/layout/list1"/>
    <dgm:cxn modelId="{7B6CFBAD-C2C5-4F49-B3B6-29ADB0AF0D43}" type="presOf" srcId="{A784F79E-0A5F-4055-B130-3764072B5A17}" destId="{A0FB5A93-9352-4144-862D-73F41AB45773}" srcOrd="1" destOrd="0" presId="urn:microsoft.com/office/officeart/2005/8/layout/list1"/>
    <dgm:cxn modelId="{9F7CE13F-41C5-4F9E-ACD3-2B0EF95E04A8}" type="presOf" srcId="{83F7DB6E-0B5A-44B9-B09F-52B66A71D269}" destId="{16A9DAF1-21E8-4315-A980-C939B8F64989}" srcOrd="1" destOrd="0" presId="urn:microsoft.com/office/officeart/2005/8/layout/list1"/>
    <dgm:cxn modelId="{4EEBD9B6-46F5-40DE-8E68-61F0C2DC056D}" type="presOf" srcId="{663A3428-4D9A-453B-B357-3466D0E1B5E0}" destId="{8F38BFAB-E616-4A6A-9FAC-985FB6CE6CDB}" srcOrd="0" destOrd="0" presId="urn:microsoft.com/office/officeart/2005/8/layout/list1"/>
    <dgm:cxn modelId="{9B9B803A-0723-4F92-887D-1C3402AAA519}" type="presParOf" srcId="{8F38BFAB-E616-4A6A-9FAC-985FB6CE6CDB}" destId="{E06811D5-B2C3-4EA1-8C74-EDB78249C380}" srcOrd="0" destOrd="0" presId="urn:microsoft.com/office/officeart/2005/8/layout/list1"/>
    <dgm:cxn modelId="{1A6446B5-A0B1-48DD-A946-257B5A356626}" type="presParOf" srcId="{E06811D5-B2C3-4EA1-8C74-EDB78249C380}" destId="{FE2BACD7-F84F-4699-A363-2F97DD3D69F2}" srcOrd="0" destOrd="0" presId="urn:microsoft.com/office/officeart/2005/8/layout/list1"/>
    <dgm:cxn modelId="{211607C8-9720-4E03-BEA2-8EE1EC600611}" type="presParOf" srcId="{E06811D5-B2C3-4EA1-8C74-EDB78249C380}" destId="{578E1947-5C24-45ED-B75D-D03B23586DC0}" srcOrd="1" destOrd="0" presId="urn:microsoft.com/office/officeart/2005/8/layout/list1"/>
    <dgm:cxn modelId="{DC579DF4-3AC8-46AB-AB55-52B4B38E6523}" type="presParOf" srcId="{8F38BFAB-E616-4A6A-9FAC-985FB6CE6CDB}" destId="{B0C05C5C-6C6A-4FFC-90E9-253B47A0042A}" srcOrd="1" destOrd="0" presId="urn:microsoft.com/office/officeart/2005/8/layout/list1"/>
    <dgm:cxn modelId="{2A8FA844-784D-4E70-BDE0-379F2D430713}" type="presParOf" srcId="{8F38BFAB-E616-4A6A-9FAC-985FB6CE6CDB}" destId="{486D99BF-F161-437E-922A-44F38E499EDA}" srcOrd="2" destOrd="0" presId="urn:microsoft.com/office/officeart/2005/8/layout/list1"/>
    <dgm:cxn modelId="{26BE07F9-ED50-4FAD-93E8-2EC9EB4D7D9F}" type="presParOf" srcId="{8F38BFAB-E616-4A6A-9FAC-985FB6CE6CDB}" destId="{A10F1CFD-F9A8-4445-B125-D8A6623EAE40}" srcOrd="3" destOrd="0" presId="urn:microsoft.com/office/officeart/2005/8/layout/list1"/>
    <dgm:cxn modelId="{75E4F712-7567-4AC2-B32F-046BAC74296B}" type="presParOf" srcId="{8F38BFAB-E616-4A6A-9FAC-985FB6CE6CDB}" destId="{44BB84C5-070B-4D91-BB54-C96F796E2D1E}" srcOrd="4" destOrd="0" presId="urn:microsoft.com/office/officeart/2005/8/layout/list1"/>
    <dgm:cxn modelId="{F2021FEE-7CBE-45C4-ADBB-A2A5A0B29ABE}" type="presParOf" srcId="{44BB84C5-070B-4D91-BB54-C96F796E2D1E}" destId="{92BF145E-A75E-4B1F-856C-4FE4F51406D2}" srcOrd="0" destOrd="0" presId="urn:microsoft.com/office/officeart/2005/8/layout/list1"/>
    <dgm:cxn modelId="{BE25487A-E795-4068-BED5-7A49187C9978}" type="presParOf" srcId="{44BB84C5-070B-4D91-BB54-C96F796E2D1E}" destId="{16A9DAF1-21E8-4315-A980-C939B8F64989}" srcOrd="1" destOrd="0" presId="urn:microsoft.com/office/officeart/2005/8/layout/list1"/>
    <dgm:cxn modelId="{18CA125A-9272-4833-AF3E-A05430EF98A7}" type="presParOf" srcId="{8F38BFAB-E616-4A6A-9FAC-985FB6CE6CDB}" destId="{232BAFFE-BCFB-4FD8-AC4B-3163E36CF33B}" srcOrd="5" destOrd="0" presId="urn:microsoft.com/office/officeart/2005/8/layout/list1"/>
    <dgm:cxn modelId="{3CB4A3CE-9016-4367-B7DA-7B25EC0A9C81}" type="presParOf" srcId="{8F38BFAB-E616-4A6A-9FAC-985FB6CE6CDB}" destId="{AF59A9D0-80C0-4A3B-BA67-5ED469F06A49}" srcOrd="6" destOrd="0" presId="urn:microsoft.com/office/officeart/2005/8/layout/list1"/>
    <dgm:cxn modelId="{7C6AE7D8-AFC1-4C01-9DAE-62090A06B318}" type="presParOf" srcId="{8F38BFAB-E616-4A6A-9FAC-985FB6CE6CDB}" destId="{2D0125ED-1209-43BC-A3E1-A37FCAE9BC46}" srcOrd="7" destOrd="0" presId="urn:microsoft.com/office/officeart/2005/8/layout/list1"/>
    <dgm:cxn modelId="{C2B04B3D-B457-4CF9-9F30-FDFE18DBC790}" type="presParOf" srcId="{8F38BFAB-E616-4A6A-9FAC-985FB6CE6CDB}" destId="{CCB91912-9374-45EB-ACED-42F8DB914C8A}" srcOrd="8" destOrd="0" presId="urn:microsoft.com/office/officeart/2005/8/layout/list1"/>
    <dgm:cxn modelId="{E8B6DB26-2205-4D3D-BED6-FCBA2D996402}" type="presParOf" srcId="{CCB91912-9374-45EB-ACED-42F8DB914C8A}" destId="{951730AB-234C-4080-BD80-B6F406230A67}" srcOrd="0" destOrd="0" presId="urn:microsoft.com/office/officeart/2005/8/layout/list1"/>
    <dgm:cxn modelId="{82F7DCCF-3CD1-4371-A408-56B38B1AE529}" type="presParOf" srcId="{CCB91912-9374-45EB-ACED-42F8DB914C8A}" destId="{0B4914BA-4F0F-4921-A0BE-E4DDF05431DB}" srcOrd="1" destOrd="0" presId="urn:microsoft.com/office/officeart/2005/8/layout/list1"/>
    <dgm:cxn modelId="{3DC6626D-CA1B-4593-AB7D-C67DAC011BF4}" type="presParOf" srcId="{8F38BFAB-E616-4A6A-9FAC-985FB6CE6CDB}" destId="{E348F5FF-25FB-4BF5-B8D0-06EB828ADDB3}" srcOrd="9" destOrd="0" presId="urn:microsoft.com/office/officeart/2005/8/layout/list1"/>
    <dgm:cxn modelId="{466E0C8A-6C09-437B-B147-6BB31959AEE0}" type="presParOf" srcId="{8F38BFAB-E616-4A6A-9FAC-985FB6CE6CDB}" destId="{2A039A47-09DE-4D56-BF29-780AA10E90B2}" srcOrd="10" destOrd="0" presId="urn:microsoft.com/office/officeart/2005/8/layout/list1"/>
    <dgm:cxn modelId="{CDAA5150-929F-4682-9723-23AB2652DF99}" type="presParOf" srcId="{8F38BFAB-E616-4A6A-9FAC-985FB6CE6CDB}" destId="{63DB17A4-F5CD-42C4-9917-B9458BD23A54}" srcOrd="11" destOrd="0" presId="urn:microsoft.com/office/officeart/2005/8/layout/list1"/>
    <dgm:cxn modelId="{E90BFF40-0291-4C1D-8663-0801DBF68885}" type="presParOf" srcId="{8F38BFAB-E616-4A6A-9FAC-985FB6CE6CDB}" destId="{83E1B7F8-0BFF-4227-BBD6-B7FDADEDCB83}" srcOrd="12" destOrd="0" presId="urn:microsoft.com/office/officeart/2005/8/layout/list1"/>
    <dgm:cxn modelId="{820C5D4A-A958-46DB-96FF-ADC1AE80B2E5}" type="presParOf" srcId="{83E1B7F8-0BFF-4227-BBD6-B7FDADEDCB83}" destId="{7C5C3DD7-0918-4B98-8304-864DA296DCF7}" srcOrd="0" destOrd="0" presId="urn:microsoft.com/office/officeart/2005/8/layout/list1"/>
    <dgm:cxn modelId="{409D91DB-A6C5-4BA4-AED9-575FCFD9B28F}" type="presParOf" srcId="{83E1B7F8-0BFF-4227-BBD6-B7FDADEDCB83}" destId="{A0FB5A93-9352-4144-862D-73F41AB45773}" srcOrd="1" destOrd="0" presId="urn:microsoft.com/office/officeart/2005/8/layout/list1"/>
    <dgm:cxn modelId="{0CAA306C-3405-4F54-B5E1-E8FF8791E6EF}" type="presParOf" srcId="{8F38BFAB-E616-4A6A-9FAC-985FB6CE6CDB}" destId="{B9F43A59-F7FF-40B1-B413-ABDC898E5E40}" srcOrd="13" destOrd="0" presId="urn:microsoft.com/office/officeart/2005/8/layout/list1"/>
    <dgm:cxn modelId="{06361F31-7562-4DE0-8A86-849CCF77080A}" type="presParOf" srcId="{8F38BFAB-E616-4A6A-9FAC-985FB6CE6CDB}" destId="{56907CF5-D6A3-4C77-A05E-C2DE97DDD162}" srcOrd="14" destOrd="0" presId="urn:microsoft.com/office/officeart/2005/8/layout/list1"/>
    <dgm:cxn modelId="{668C67E2-177F-4971-820D-BD7516351A83}" type="presParOf" srcId="{8F38BFAB-E616-4A6A-9FAC-985FB6CE6CDB}" destId="{4E075B38-AF46-43F5-950C-1BFA3DC8D8D5}" srcOrd="15" destOrd="0" presId="urn:microsoft.com/office/officeart/2005/8/layout/list1"/>
    <dgm:cxn modelId="{5D60C13D-C25A-4DB8-96B2-D758EFFDC896}" type="presParOf" srcId="{8F38BFAB-E616-4A6A-9FAC-985FB6CE6CDB}" destId="{67B1B1E0-15E7-4F4B-B18C-726C5A847449}" srcOrd="16" destOrd="0" presId="urn:microsoft.com/office/officeart/2005/8/layout/list1"/>
    <dgm:cxn modelId="{5C677139-36D4-4D16-8602-B7A21AE2C18F}" type="presParOf" srcId="{67B1B1E0-15E7-4F4B-B18C-726C5A847449}" destId="{47397694-9F20-44D7-BE94-B22028F819C1}" srcOrd="0" destOrd="0" presId="urn:microsoft.com/office/officeart/2005/8/layout/list1"/>
    <dgm:cxn modelId="{C09B553B-05B2-4C04-AAF0-0AB666C28EA4}" type="presParOf" srcId="{67B1B1E0-15E7-4F4B-B18C-726C5A847449}" destId="{BBC48D7B-DCF5-4B61-A97A-C2840FA34658}" srcOrd="1" destOrd="0" presId="urn:microsoft.com/office/officeart/2005/8/layout/list1"/>
    <dgm:cxn modelId="{8C24666F-8455-4892-8004-BA0405329CD3}" type="presParOf" srcId="{8F38BFAB-E616-4A6A-9FAC-985FB6CE6CDB}" destId="{A1712AB2-78D5-435E-AD21-DF060D605B55}" srcOrd="17" destOrd="0" presId="urn:microsoft.com/office/officeart/2005/8/layout/list1"/>
    <dgm:cxn modelId="{BB58BC72-AE2E-4C95-B76A-82A2545713F2}" type="presParOf" srcId="{8F38BFAB-E616-4A6A-9FAC-985FB6CE6CDB}" destId="{0C5FFD7E-574A-4957-BBAB-4781E237B06C}" srcOrd="18" destOrd="0" presId="urn:microsoft.com/office/officeart/2005/8/layout/list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03345A-64A3-49CF-BA60-5C093E6858FF}" type="doc">
      <dgm:prSet loTypeId="urn:microsoft.com/office/officeart/2005/8/layout/pyramid1" loCatId="pyramid" qsTypeId="urn:microsoft.com/office/officeart/2005/8/quickstyle/3d4" qsCatId="3D" csTypeId="urn:microsoft.com/office/officeart/2005/8/colors/accent1_3" csCatId="accent1" phldr="1"/>
      <dgm:spPr/>
    </dgm:pt>
    <dgm:pt modelId="{2A26C14E-6CCA-4F46-B4FB-2ED5D9589DFE}">
      <dgm:prSet phldrT="[Tekst]" custT="1"/>
      <dgm:spPr/>
      <dgm:t>
        <a:bodyPr/>
        <a:lstStyle/>
        <a:p>
          <a:r>
            <a:rPr lang="pl-PL" sz="1400" b="1" dirty="0" smtClean="0">
              <a:solidFill>
                <a:srgbClr val="002060"/>
              </a:solidFill>
              <a:effectLst/>
            </a:rPr>
            <a:t>Metaanaliza na podst. wyników przeglądu systematycznego RCT</a:t>
          </a:r>
          <a:endParaRPr lang="pl-PL" sz="1300" b="1" dirty="0">
            <a:solidFill>
              <a:srgbClr val="002060"/>
            </a:solidFill>
            <a:effectLst/>
          </a:endParaRPr>
        </a:p>
      </dgm:t>
    </dgm:pt>
    <dgm:pt modelId="{611A3464-EBA5-4634-998D-FE1F753806DF}" type="parTrans" cxnId="{90F5B58F-A889-4C31-8599-6AECB744053A}">
      <dgm:prSet/>
      <dgm:spPr/>
      <dgm:t>
        <a:bodyPr/>
        <a:lstStyle/>
        <a:p>
          <a:endParaRPr lang="pl-PL"/>
        </a:p>
      </dgm:t>
    </dgm:pt>
    <dgm:pt modelId="{BB9B0EC6-5476-4CB1-80F6-D372E5F35E5A}" type="sibTrans" cxnId="{90F5B58F-A889-4C31-8599-6AECB744053A}">
      <dgm:prSet/>
      <dgm:spPr/>
      <dgm:t>
        <a:bodyPr/>
        <a:lstStyle/>
        <a:p>
          <a:endParaRPr lang="pl-PL"/>
        </a:p>
      </dgm:t>
    </dgm:pt>
    <dgm:pt modelId="{D6C508B7-C3A8-46DE-8369-9558A48CEBFA}">
      <dgm:prSet phldrT="[Tekst]" custT="1"/>
      <dgm:spPr/>
      <dgm:t>
        <a:bodyPr/>
        <a:lstStyle/>
        <a:p>
          <a:r>
            <a:rPr lang="pl-PL" sz="1400" b="1" dirty="0" smtClean="0">
              <a:solidFill>
                <a:srgbClr val="002060"/>
              </a:solidFill>
              <a:effectLst/>
            </a:rPr>
            <a:t>Przegląd systematyczny RCT bez metaanalizy</a:t>
          </a:r>
          <a:endParaRPr lang="pl-PL" sz="1400" b="1" dirty="0">
            <a:solidFill>
              <a:srgbClr val="002060"/>
            </a:solidFill>
            <a:effectLst/>
          </a:endParaRPr>
        </a:p>
      </dgm:t>
    </dgm:pt>
    <dgm:pt modelId="{1486A1DD-B486-41FF-A4E9-2B7F01EE7182}" type="parTrans" cxnId="{C337B673-52EC-4E5F-83F1-3D4C8DFFBC72}">
      <dgm:prSet/>
      <dgm:spPr/>
      <dgm:t>
        <a:bodyPr/>
        <a:lstStyle/>
        <a:p>
          <a:endParaRPr lang="pl-PL"/>
        </a:p>
      </dgm:t>
    </dgm:pt>
    <dgm:pt modelId="{D64DF47E-CE7D-461D-88C1-426789ACBDCF}" type="sibTrans" cxnId="{C337B673-52EC-4E5F-83F1-3D4C8DFFBC72}">
      <dgm:prSet/>
      <dgm:spPr/>
      <dgm:t>
        <a:bodyPr/>
        <a:lstStyle/>
        <a:p>
          <a:endParaRPr lang="pl-PL"/>
        </a:p>
      </dgm:t>
    </dgm:pt>
    <dgm:pt modelId="{10B82E8A-056F-4467-89EF-44EC6D747D81}">
      <dgm:prSet phldrT="[Tekst]" custT="1"/>
      <dgm:spPr/>
      <dgm:t>
        <a:bodyPr/>
        <a:lstStyle/>
        <a:p>
          <a:r>
            <a:rPr lang="pl-PL" sz="1400" b="1" dirty="0" smtClean="0">
              <a:solidFill>
                <a:srgbClr val="002060"/>
              </a:solidFill>
              <a:effectLst/>
            </a:rPr>
            <a:t>Badania eksperymentalne </a:t>
          </a:r>
        </a:p>
        <a:p>
          <a:r>
            <a:rPr lang="pl-PL" sz="1400" b="1" dirty="0" smtClean="0">
              <a:solidFill>
                <a:srgbClr val="002060"/>
              </a:solidFill>
              <a:effectLst/>
            </a:rPr>
            <a:t>(z randomizacją, </a:t>
          </a:r>
          <a:r>
            <a:rPr lang="pl-PL" sz="1400" b="1" dirty="0" err="1" smtClean="0">
              <a:solidFill>
                <a:srgbClr val="002060"/>
              </a:solidFill>
              <a:effectLst/>
            </a:rPr>
            <a:t>pseudorandomizacją</a:t>
          </a:r>
          <a:r>
            <a:rPr lang="pl-PL" sz="1400" b="1" dirty="0" smtClean="0">
              <a:solidFill>
                <a:srgbClr val="002060"/>
              </a:solidFill>
              <a:effectLst/>
            </a:rPr>
            <a:t>, bez randomizacji</a:t>
          </a:r>
          <a:r>
            <a:rPr lang="pl-PL" sz="1400" b="1" dirty="0" smtClean="0">
              <a:solidFill>
                <a:srgbClr val="002060"/>
              </a:solidFill>
              <a:effectLst>
                <a:outerShdw blurRad="38100" dist="38100" dir="2700000" algn="tl">
                  <a:srgbClr val="000000">
                    <a:alpha val="43137"/>
                  </a:srgbClr>
                </a:outerShdw>
              </a:effectLst>
            </a:rPr>
            <a:t>)</a:t>
          </a:r>
          <a:endParaRPr lang="pl-PL" sz="1400" b="1" dirty="0">
            <a:solidFill>
              <a:srgbClr val="002060"/>
            </a:solidFill>
            <a:effectLst>
              <a:outerShdw blurRad="38100" dist="38100" dir="2700000" algn="tl">
                <a:srgbClr val="000000">
                  <a:alpha val="43137"/>
                </a:srgbClr>
              </a:outerShdw>
            </a:effectLst>
          </a:endParaRPr>
        </a:p>
      </dgm:t>
    </dgm:pt>
    <dgm:pt modelId="{BA8BDCEF-0257-4261-B111-2A26245FD2A9}" type="parTrans" cxnId="{7A2DE848-D1A8-4986-9E58-5AF5890F8579}">
      <dgm:prSet/>
      <dgm:spPr/>
      <dgm:t>
        <a:bodyPr/>
        <a:lstStyle/>
        <a:p>
          <a:endParaRPr lang="pl-PL"/>
        </a:p>
      </dgm:t>
    </dgm:pt>
    <dgm:pt modelId="{6175FA00-8218-4A39-8EB6-1B67192489E6}" type="sibTrans" cxnId="{7A2DE848-D1A8-4986-9E58-5AF5890F8579}">
      <dgm:prSet/>
      <dgm:spPr/>
      <dgm:t>
        <a:bodyPr/>
        <a:lstStyle/>
        <a:p>
          <a:endParaRPr lang="pl-PL"/>
        </a:p>
      </dgm:t>
    </dgm:pt>
    <dgm:pt modelId="{EE0B1BA0-5B75-43E6-98AA-845F247B5622}">
      <dgm:prSet phldrT="[Tekst]" custT="1"/>
      <dgm:spPr/>
      <dgm:t>
        <a:bodyPr/>
        <a:lstStyle/>
        <a:p>
          <a:r>
            <a:rPr lang="pl-PL" sz="1400" dirty="0" smtClean="0">
              <a:solidFill>
                <a:srgbClr val="002060"/>
              </a:solidFill>
              <a:effectLst/>
            </a:rPr>
            <a:t>Badania obserwacyjne z grupą kontrolną</a:t>
          </a:r>
          <a:endParaRPr lang="pl-PL" sz="1400" dirty="0">
            <a:solidFill>
              <a:srgbClr val="002060"/>
            </a:solidFill>
            <a:effectLst/>
          </a:endParaRPr>
        </a:p>
      </dgm:t>
    </dgm:pt>
    <dgm:pt modelId="{E90F45AC-6437-4682-A02E-B3DB80C0D1D5}" type="parTrans" cxnId="{08E9874F-31CA-4C44-AAE9-F7BC2555ED45}">
      <dgm:prSet/>
      <dgm:spPr/>
      <dgm:t>
        <a:bodyPr/>
        <a:lstStyle/>
        <a:p>
          <a:endParaRPr lang="pl-PL"/>
        </a:p>
      </dgm:t>
    </dgm:pt>
    <dgm:pt modelId="{491F48AF-7208-426F-BF86-48CB09A0DE63}" type="sibTrans" cxnId="{08E9874F-31CA-4C44-AAE9-F7BC2555ED45}">
      <dgm:prSet/>
      <dgm:spPr/>
      <dgm:t>
        <a:bodyPr/>
        <a:lstStyle/>
        <a:p>
          <a:endParaRPr lang="pl-PL"/>
        </a:p>
      </dgm:t>
    </dgm:pt>
    <dgm:pt modelId="{D5A8ABD9-161C-4D37-AD34-8BCA0E9126AA}">
      <dgm:prSet phldrT="[Tekst]" custT="1"/>
      <dgm:spPr/>
      <dgm:t>
        <a:bodyPr/>
        <a:lstStyle/>
        <a:p>
          <a:r>
            <a:rPr lang="pl-PL" sz="1400" dirty="0" smtClean="0">
              <a:solidFill>
                <a:srgbClr val="002060"/>
              </a:solidFill>
              <a:effectLst/>
            </a:rPr>
            <a:t>Badania opisowe</a:t>
          </a:r>
          <a:endParaRPr lang="pl-PL" sz="1400" dirty="0">
            <a:solidFill>
              <a:srgbClr val="002060"/>
            </a:solidFill>
            <a:effectLst/>
          </a:endParaRPr>
        </a:p>
      </dgm:t>
    </dgm:pt>
    <dgm:pt modelId="{D4189FEA-960B-4C49-A8D8-ADEB870022BA}" type="parTrans" cxnId="{67873E86-6521-4E9D-85F6-AB1894E78DBC}">
      <dgm:prSet/>
      <dgm:spPr/>
      <dgm:t>
        <a:bodyPr/>
        <a:lstStyle/>
        <a:p>
          <a:endParaRPr lang="pl-PL"/>
        </a:p>
      </dgm:t>
    </dgm:pt>
    <dgm:pt modelId="{155F9DC8-186F-4FB8-A9D7-74CDEF6C7C22}" type="sibTrans" cxnId="{67873E86-6521-4E9D-85F6-AB1894E78DBC}">
      <dgm:prSet/>
      <dgm:spPr/>
      <dgm:t>
        <a:bodyPr/>
        <a:lstStyle/>
        <a:p>
          <a:endParaRPr lang="pl-PL"/>
        </a:p>
      </dgm:t>
    </dgm:pt>
    <dgm:pt modelId="{55155742-52BC-4679-A8FE-1CB4C7FFE56A}">
      <dgm:prSet phldrT="[Tekst]" custT="1"/>
      <dgm:spPr/>
      <dgm:t>
        <a:bodyPr/>
        <a:lstStyle/>
        <a:p>
          <a:r>
            <a:rPr lang="pl-PL" sz="1400" b="1" dirty="0" smtClean="0">
              <a:solidFill>
                <a:srgbClr val="002060"/>
              </a:solidFill>
              <a:effectLst/>
            </a:rPr>
            <a:t>Opinie ekspertów</a:t>
          </a:r>
          <a:endParaRPr lang="pl-PL" sz="1400" b="1" dirty="0">
            <a:solidFill>
              <a:srgbClr val="002060"/>
            </a:solidFill>
            <a:effectLst/>
          </a:endParaRPr>
        </a:p>
      </dgm:t>
    </dgm:pt>
    <dgm:pt modelId="{DC493F38-0DCF-43C7-8382-25F91E3EB3D5}" type="parTrans" cxnId="{0A7EAFD8-8CF4-4B55-A551-B221ACB71E6D}">
      <dgm:prSet/>
      <dgm:spPr/>
      <dgm:t>
        <a:bodyPr/>
        <a:lstStyle/>
        <a:p>
          <a:endParaRPr lang="pl-PL"/>
        </a:p>
      </dgm:t>
    </dgm:pt>
    <dgm:pt modelId="{00A18952-0533-4A8D-897D-97FFF6898A44}" type="sibTrans" cxnId="{0A7EAFD8-8CF4-4B55-A551-B221ACB71E6D}">
      <dgm:prSet/>
      <dgm:spPr/>
      <dgm:t>
        <a:bodyPr/>
        <a:lstStyle/>
        <a:p>
          <a:endParaRPr lang="pl-PL"/>
        </a:p>
      </dgm:t>
    </dgm:pt>
    <dgm:pt modelId="{6D1FD5F6-9665-4058-8FE2-763D0E2EDF3D}" type="pres">
      <dgm:prSet presAssocID="{9803345A-64A3-49CF-BA60-5C093E6858FF}" presName="Name0" presStyleCnt="0">
        <dgm:presLayoutVars>
          <dgm:dir/>
          <dgm:animLvl val="lvl"/>
          <dgm:resizeHandles val="exact"/>
        </dgm:presLayoutVars>
      </dgm:prSet>
      <dgm:spPr/>
    </dgm:pt>
    <dgm:pt modelId="{DF77511E-D982-46BF-BDC4-D5D579C5C952}" type="pres">
      <dgm:prSet presAssocID="{2A26C14E-6CCA-4F46-B4FB-2ED5D9589DFE}" presName="Name8" presStyleCnt="0"/>
      <dgm:spPr/>
    </dgm:pt>
    <dgm:pt modelId="{2139BBE1-62C7-494C-AF7B-9FA4D596BCE6}" type="pres">
      <dgm:prSet presAssocID="{2A26C14E-6CCA-4F46-B4FB-2ED5D9589DFE}" presName="level" presStyleLbl="node1" presStyleIdx="0" presStyleCnt="6" custScaleX="103512" custScaleY="140844">
        <dgm:presLayoutVars>
          <dgm:chMax val="1"/>
          <dgm:bulletEnabled val="1"/>
        </dgm:presLayoutVars>
      </dgm:prSet>
      <dgm:spPr/>
      <dgm:t>
        <a:bodyPr/>
        <a:lstStyle/>
        <a:p>
          <a:endParaRPr lang="pl-PL"/>
        </a:p>
      </dgm:t>
    </dgm:pt>
    <dgm:pt modelId="{E9939DDA-F387-4B0F-BE10-1CEF753E7D74}" type="pres">
      <dgm:prSet presAssocID="{2A26C14E-6CCA-4F46-B4FB-2ED5D9589DFE}" presName="levelTx" presStyleLbl="revTx" presStyleIdx="0" presStyleCnt="0">
        <dgm:presLayoutVars>
          <dgm:chMax val="1"/>
          <dgm:bulletEnabled val="1"/>
        </dgm:presLayoutVars>
      </dgm:prSet>
      <dgm:spPr/>
      <dgm:t>
        <a:bodyPr/>
        <a:lstStyle/>
        <a:p>
          <a:endParaRPr lang="pl-PL"/>
        </a:p>
      </dgm:t>
    </dgm:pt>
    <dgm:pt modelId="{80E5113B-75CC-4152-932D-626B43A3ADC6}" type="pres">
      <dgm:prSet presAssocID="{D6C508B7-C3A8-46DE-8369-9558A48CEBFA}" presName="Name8" presStyleCnt="0"/>
      <dgm:spPr/>
    </dgm:pt>
    <dgm:pt modelId="{1C312EFD-E390-4547-842D-349A57603AB3}" type="pres">
      <dgm:prSet presAssocID="{D6C508B7-C3A8-46DE-8369-9558A48CEBFA}" presName="level" presStyleLbl="node1" presStyleIdx="1" presStyleCnt="6">
        <dgm:presLayoutVars>
          <dgm:chMax val="1"/>
          <dgm:bulletEnabled val="1"/>
        </dgm:presLayoutVars>
      </dgm:prSet>
      <dgm:spPr/>
      <dgm:t>
        <a:bodyPr/>
        <a:lstStyle/>
        <a:p>
          <a:endParaRPr lang="pl-PL"/>
        </a:p>
      </dgm:t>
    </dgm:pt>
    <dgm:pt modelId="{895143D1-4DEE-439C-9A9D-633AB936CA1B}" type="pres">
      <dgm:prSet presAssocID="{D6C508B7-C3A8-46DE-8369-9558A48CEBFA}" presName="levelTx" presStyleLbl="revTx" presStyleIdx="0" presStyleCnt="0">
        <dgm:presLayoutVars>
          <dgm:chMax val="1"/>
          <dgm:bulletEnabled val="1"/>
        </dgm:presLayoutVars>
      </dgm:prSet>
      <dgm:spPr/>
      <dgm:t>
        <a:bodyPr/>
        <a:lstStyle/>
        <a:p>
          <a:endParaRPr lang="pl-PL"/>
        </a:p>
      </dgm:t>
    </dgm:pt>
    <dgm:pt modelId="{8FF46B2C-E00B-4B02-8DC2-1D82482EDC74}" type="pres">
      <dgm:prSet presAssocID="{10B82E8A-056F-4467-89EF-44EC6D747D81}" presName="Name8" presStyleCnt="0"/>
      <dgm:spPr/>
    </dgm:pt>
    <dgm:pt modelId="{BF5610EF-AD71-40EA-951F-0B9EE82CE96B}" type="pres">
      <dgm:prSet presAssocID="{10B82E8A-056F-4467-89EF-44EC6D747D81}" presName="level" presStyleLbl="node1" presStyleIdx="2" presStyleCnt="6" custLinFactNeighborX="563" custLinFactNeighborY="-448">
        <dgm:presLayoutVars>
          <dgm:chMax val="1"/>
          <dgm:bulletEnabled val="1"/>
        </dgm:presLayoutVars>
      </dgm:prSet>
      <dgm:spPr/>
      <dgm:t>
        <a:bodyPr/>
        <a:lstStyle/>
        <a:p>
          <a:endParaRPr lang="pl-PL"/>
        </a:p>
      </dgm:t>
    </dgm:pt>
    <dgm:pt modelId="{C04028FE-BD6A-4F81-B2FB-B1566CB5EFCD}" type="pres">
      <dgm:prSet presAssocID="{10B82E8A-056F-4467-89EF-44EC6D747D81}" presName="levelTx" presStyleLbl="revTx" presStyleIdx="0" presStyleCnt="0">
        <dgm:presLayoutVars>
          <dgm:chMax val="1"/>
          <dgm:bulletEnabled val="1"/>
        </dgm:presLayoutVars>
      </dgm:prSet>
      <dgm:spPr/>
      <dgm:t>
        <a:bodyPr/>
        <a:lstStyle/>
        <a:p>
          <a:endParaRPr lang="pl-PL"/>
        </a:p>
      </dgm:t>
    </dgm:pt>
    <dgm:pt modelId="{72C4B36D-E5E0-4D9F-A747-062C6152CD58}" type="pres">
      <dgm:prSet presAssocID="{EE0B1BA0-5B75-43E6-98AA-845F247B5622}" presName="Name8" presStyleCnt="0"/>
      <dgm:spPr/>
    </dgm:pt>
    <dgm:pt modelId="{739E07FE-EDF4-49A8-847A-E2C031AB3D67}" type="pres">
      <dgm:prSet presAssocID="{EE0B1BA0-5B75-43E6-98AA-845F247B5622}" presName="level" presStyleLbl="node1" presStyleIdx="3" presStyleCnt="6">
        <dgm:presLayoutVars>
          <dgm:chMax val="1"/>
          <dgm:bulletEnabled val="1"/>
        </dgm:presLayoutVars>
      </dgm:prSet>
      <dgm:spPr/>
      <dgm:t>
        <a:bodyPr/>
        <a:lstStyle/>
        <a:p>
          <a:endParaRPr lang="pl-PL"/>
        </a:p>
      </dgm:t>
    </dgm:pt>
    <dgm:pt modelId="{CAD62254-0BD9-4768-A227-BC6744C0A1C4}" type="pres">
      <dgm:prSet presAssocID="{EE0B1BA0-5B75-43E6-98AA-845F247B5622}" presName="levelTx" presStyleLbl="revTx" presStyleIdx="0" presStyleCnt="0">
        <dgm:presLayoutVars>
          <dgm:chMax val="1"/>
          <dgm:bulletEnabled val="1"/>
        </dgm:presLayoutVars>
      </dgm:prSet>
      <dgm:spPr/>
      <dgm:t>
        <a:bodyPr/>
        <a:lstStyle/>
        <a:p>
          <a:endParaRPr lang="pl-PL"/>
        </a:p>
      </dgm:t>
    </dgm:pt>
    <dgm:pt modelId="{C27B3931-091F-4E85-846D-DAD5D38ECA51}" type="pres">
      <dgm:prSet presAssocID="{D5A8ABD9-161C-4D37-AD34-8BCA0E9126AA}" presName="Name8" presStyleCnt="0"/>
      <dgm:spPr/>
    </dgm:pt>
    <dgm:pt modelId="{59D88787-3113-4824-A32E-0DA164EE90EC}" type="pres">
      <dgm:prSet presAssocID="{D5A8ABD9-161C-4D37-AD34-8BCA0E9126AA}" presName="level" presStyleLbl="node1" presStyleIdx="4" presStyleCnt="6">
        <dgm:presLayoutVars>
          <dgm:chMax val="1"/>
          <dgm:bulletEnabled val="1"/>
        </dgm:presLayoutVars>
      </dgm:prSet>
      <dgm:spPr/>
      <dgm:t>
        <a:bodyPr/>
        <a:lstStyle/>
        <a:p>
          <a:endParaRPr lang="pl-PL"/>
        </a:p>
      </dgm:t>
    </dgm:pt>
    <dgm:pt modelId="{18A4DB18-712C-4948-A521-2FDB561F8117}" type="pres">
      <dgm:prSet presAssocID="{D5A8ABD9-161C-4D37-AD34-8BCA0E9126AA}" presName="levelTx" presStyleLbl="revTx" presStyleIdx="0" presStyleCnt="0">
        <dgm:presLayoutVars>
          <dgm:chMax val="1"/>
          <dgm:bulletEnabled val="1"/>
        </dgm:presLayoutVars>
      </dgm:prSet>
      <dgm:spPr/>
      <dgm:t>
        <a:bodyPr/>
        <a:lstStyle/>
        <a:p>
          <a:endParaRPr lang="pl-PL"/>
        </a:p>
      </dgm:t>
    </dgm:pt>
    <dgm:pt modelId="{2134F02E-2AB5-4F3D-AC8F-869F8A12FD69}" type="pres">
      <dgm:prSet presAssocID="{55155742-52BC-4679-A8FE-1CB4C7FFE56A}" presName="Name8" presStyleCnt="0"/>
      <dgm:spPr/>
    </dgm:pt>
    <dgm:pt modelId="{BD8CA6C7-461B-4C6B-A00C-4F6AF9A5C2C5}" type="pres">
      <dgm:prSet presAssocID="{55155742-52BC-4679-A8FE-1CB4C7FFE56A}" presName="level" presStyleLbl="node1" presStyleIdx="5" presStyleCnt="6">
        <dgm:presLayoutVars>
          <dgm:chMax val="1"/>
          <dgm:bulletEnabled val="1"/>
        </dgm:presLayoutVars>
      </dgm:prSet>
      <dgm:spPr/>
      <dgm:t>
        <a:bodyPr/>
        <a:lstStyle/>
        <a:p>
          <a:endParaRPr lang="pl-PL"/>
        </a:p>
      </dgm:t>
    </dgm:pt>
    <dgm:pt modelId="{F435B96A-DC27-487F-9E60-00D91AD3FDC4}" type="pres">
      <dgm:prSet presAssocID="{55155742-52BC-4679-A8FE-1CB4C7FFE56A}" presName="levelTx" presStyleLbl="revTx" presStyleIdx="0" presStyleCnt="0">
        <dgm:presLayoutVars>
          <dgm:chMax val="1"/>
          <dgm:bulletEnabled val="1"/>
        </dgm:presLayoutVars>
      </dgm:prSet>
      <dgm:spPr/>
      <dgm:t>
        <a:bodyPr/>
        <a:lstStyle/>
        <a:p>
          <a:endParaRPr lang="pl-PL"/>
        </a:p>
      </dgm:t>
    </dgm:pt>
  </dgm:ptLst>
  <dgm:cxnLst>
    <dgm:cxn modelId="{8C7A0B83-EAB1-481A-BF60-E8C2C2062A15}" type="presOf" srcId="{2A26C14E-6CCA-4F46-B4FB-2ED5D9589DFE}" destId="{E9939DDA-F387-4B0F-BE10-1CEF753E7D74}" srcOrd="1" destOrd="0" presId="urn:microsoft.com/office/officeart/2005/8/layout/pyramid1"/>
    <dgm:cxn modelId="{404A3C52-B332-448A-89A7-DCC54A028A4F}" type="presOf" srcId="{55155742-52BC-4679-A8FE-1CB4C7FFE56A}" destId="{BD8CA6C7-461B-4C6B-A00C-4F6AF9A5C2C5}" srcOrd="0" destOrd="0" presId="urn:microsoft.com/office/officeart/2005/8/layout/pyramid1"/>
    <dgm:cxn modelId="{B95497D7-8CD1-4E88-973C-B0333A74F6D5}" type="presOf" srcId="{EE0B1BA0-5B75-43E6-98AA-845F247B5622}" destId="{739E07FE-EDF4-49A8-847A-E2C031AB3D67}" srcOrd="0" destOrd="0" presId="urn:microsoft.com/office/officeart/2005/8/layout/pyramid1"/>
    <dgm:cxn modelId="{0A7EAFD8-8CF4-4B55-A551-B221ACB71E6D}" srcId="{9803345A-64A3-49CF-BA60-5C093E6858FF}" destId="{55155742-52BC-4679-A8FE-1CB4C7FFE56A}" srcOrd="5" destOrd="0" parTransId="{DC493F38-0DCF-43C7-8382-25F91E3EB3D5}" sibTransId="{00A18952-0533-4A8D-897D-97FFF6898A44}"/>
    <dgm:cxn modelId="{08E9874F-31CA-4C44-AAE9-F7BC2555ED45}" srcId="{9803345A-64A3-49CF-BA60-5C093E6858FF}" destId="{EE0B1BA0-5B75-43E6-98AA-845F247B5622}" srcOrd="3" destOrd="0" parTransId="{E90F45AC-6437-4682-A02E-B3DB80C0D1D5}" sibTransId="{491F48AF-7208-426F-BF86-48CB09A0DE63}"/>
    <dgm:cxn modelId="{C5B49DAA-1565-46B2-88E3-5DE08F0C119C}" type="presOf" srcId="{EE0B1BA0-5B75-43E6-98AA-845F247B5622}" destId="{CAD62254-0BD9-4768-A227-BC6744C0A1C4}" srcOrd="1" destOrd="0" presId="urn:microsoft.com/office/officeart/2005/8/layout/pyramid1"/>
    <dgm:cxn modelId="{5A489840-9FDF-4370-B72D-405B5C5546B0}" type="presOf" srcId="{10B82E8A-056F-4467-89EF-44EC6D747D81}" destId="{BF5610EF-AD71-40EA-951F-0B9EE82CE96B}" srcOrd="0" destOrd="0" presId="urn:microsoft.com/office/officeart/2005/8/layout/pyramid1"/>
    <dgm:cxn modelId="{90F5B58F-A889-4C31-8599-6AECB744053A}" srcId="{9803345A-64A3-49CF-BA60-5C093E6858FF}" destId="{2A26C14E-6CCA-4F46-B4FB-2ED5D9589DFE}" srcOrd="0" destOrd="0" parTransId="{611A3464-EBA5-4634-998D-FE1F753806DF}" sibTransId="{BB9B0EC6-5476-4CB1-80F6-D372E5F35E5A}"/>
    <dgm:cxn modelId="{C337B673-52EC-4E5F-83F1-3D4C8DFFBC72}" srcId="{9803345A-64A3-49CF-BA60-5C093E6858FF}" destId="{D6C508B7-C3A8-46DE-8369-9558A48CEBFA}" srcOrd="1" destOrd="0" parTransId="{1486A1DD-B486-41FF-A4E9-2B7F01EE7182}" sibTransId="{D64DF47E-CE7D-461D-88C1-426789ACBDCF}"/>
    <dgm:cxn modelId="{4D5AB07B-8FA3-4560-A9C0-CC445346933C}" type="presOf" srcId="{2A26C14E-6CCA-4F46-B4FB-2ED5D9589DFE}" destId="{2139BBE1-62C7-494C-AF7B-9FA4D596BCE6}" srcOrd="0" destOrd="0" presId="urn:microsoft.com/office/officeart/2005/8/layout/pyramid1"/>
    <dgm:cxn modelId="{C3958517-6654-48DA-AD6F-0CD694EC9407}" type="presOf" srcId="{10B82E8A-056F-4467-89EF-44EC6D747D81}" destId="{C04028FE-BD6A-4F81-B2FB-B1566CB5EFCD}" srcOrd="1" destOrd="0" presId="urn:microsoft.com/office/officeart/2005/8/layout/pyramid1"/>
    <dgm:cxn modelId="{3F62C178-0759-404C-BA8E-48A74A9EE5A3}" type="presOf" srcId="{9803345A-64A3-49CF-BA60-5C093E6858FF}" destId="{6D1FD5F6-9665-4058-8FE2-763D0E2EDF3D}" srcOrd="0" destOrd="0" presId="urn:microsoft.com/office/officeart/2005/8/layout/pyramid1"/>
    <dgm:cxn modelId="{CB9CF8B8-AA64-4EEB-B684-4D3008282CBC}" type="presOf" srcId="{55155742-52BC-4679-A8FE-1CB4C7FFE56A}" destId="{F435B96A-DC27-487F-9E60-00D91AD3FDC4}" srcOrd="1" destOrd="0" presId="urn:microsoft.com/office/officeart/2005/8/layout/pyramid1"/>
    <dgm:cxn modelId="{3BCBA95F-A74D-4BD7-A753-42FEAC365E40}" type="presOf" srcId="{D6C508B7-C3A8-46DE-8369-9558A48CEBFA}" destId="{1C312EFD-E390-4547-842D-349A57603AB3}" srcOrd="0" destOrd="0" presId="urn:microsoft.com/office/officeart/2005/8/layout/pyramid1"/>
    <dgm:cxn modelId="{7A2DE848-D1A8-4986-9E58-5AF5890F8579}" srcId="{9803345A-64A3-49CF-BA60-5C093E6858FF}" destId="{10B82E8A-056F-4467-89EF-44EC6D747D81}" srcOrd="2" destOrd="0" parTransId="{BA8BDCEF-0257-4261-B111-2A26245FD2A9}" sibTransId="{6175FA00-8218-4A39-8EB6-1B67192489E6}"/>
    <dgm:cxn modelId="{6775B3B9-A11B-458A-BD78-AF225A859BA9}" type="presOf" srcId="{D5A8ABD9-161C-4D37-AD34-8BCA0E9126AA}" destId="{18A4DB18-712C-4948-A521-2FDB561F8117}" srcOrd="1" destOrd="0" presId="urn:microsoft.com/office/officeart/2005/8/layout/pyramid1"/>
    <dgm:cxn modelId="{AB543014-F863-4648-9F24-4A98AA0AE16C}" type="presOf" srcId="{D5A8ABD9-161C-4D37-AD34-8BCA0E9126AA}" destId="{59D88787-3113-4824-A32E-0DA164EE90EC}" srcOrd="0" destOrd="0" presId="urn:microsoft.com/office/officeart/2005/8/layout/pyramid1"/>
    <dgm:cxn modelId="{67873E86-6521-4E9D-85F6-AB1894E78DBC}" srcId="{9803345A-64A3-49CF-BA60-5C093E6858FF}" destId="{D5A8ABD9-161C-4D37-AD34-8BCA0E9126AA}" srcOrd="4" destOrd="0" parTransId="{D4189FEA-960B-4C49-A8D8-ADEB870022BA}" sibTransId="{155F9DC8-186F-4FB8-A9D7-74CDEF6C7C22}"/>
    <dgm:cxn modelId="{B28EBA20-88A9-4D07-9DC9-9BDC74DCCEC6}" type="presOf" srcId="{D6C508B7-C3A8-46DE-8369-9558A48CEBFA}" destId="{895143D1-4DEE-439C-9A9D-633AB936CA1B}" srcOrd="1" destOrd="0" presId="urn:microsoft.com/office/officeart/2005/8/layout/pyramid1"/>
    <dgm:cxn modelId="{291FC226-21A7-48E3-8EBA-5A68C0BAF011}" type="presParOf" srcId="{6D1FD5F6-9665-4058-8FE2-763D0E2EDF3D}" destId="{DF77511E-D982-46BF-BDC4-D5D579C5C952}" srcOrd="0" destOrd="0" presId="urn:microsoft.com/office/officeart/2005/8/layout/pyramid1"/>
    <dgm:cxn modelId="{1F73DC0B-3C25-4E68-8EA2-27DEFFF5AAF4}" type="presParOf" srcId="{DF77511E-D982-46BF-BDC4-D5D579C5C952}" destId="{2139BBE1-62C7-494C-AF7B-9FA4D596BCE6}" srcOrd="0" destOrd="0" presId="urn:microsoft.com/office/officeart/2005/8/layout/pyramid1"/>
    <dgm:cxn modelId="{79C8FD9F-7EED-4DA1-B07D-BFF73B95E637}" type="presParOf" srcId="{DF77511E-D982-46BF-BDC4-D5D579C5C952}" destId="{E9939DDA-F387-4B0F-BE10-1CEF753E7D74}" srcOrd="1" destOrd="0" presId="urn:microsoft.com/office/officeart/2005/8/layout/pyramid1"/>
    <dgm:cxn modelId="{DAE965F3-FF64-4607-9B04-25212FD7EA31}" type="presParOf" srcId="{6D1FD5F6-9665-4058-8FE2-763D0E2EDF3D}" destId="{80E5113B-75CC-4152-932D-626B43A3ADC6}" srcOrd="1" destOrd="0" presId="urn:microsoft.com/office/officeart/2005/8/layout/pyramid1"/>
    <dgm:cxn modelId="{5AAB54BC-5520-4F9E-A552-E90404545478}" type="presParOf" srcId="{80E5113B-75CC-4152-932D-626B43A3ADC6}" destId="{1C312EFD-E390-4547-842D-349A57603AB3}" srcOrd="0" destOrd="0" presId="urn:microsoft.com/office/officeart/2005/8/layout/pyramid1"/>
    <dgm:cxn modelId="{1380E8EF-BF81-4254-B0F8-52B3E823FFAC}" type="presParOf" srcId="{80E5113B-75CC-4152-932D-626B43A3ADC6}" destId="{895143D1-4DEE-439C-9A9D-633AB936CA1B}" srcOrd="1" destOrd="0" presId="urn:microsoft.com/office/officeart/2005/8/layout/pyramid1"/>
    <dgm:cxn modelId="{9A2BF6B7-57A1-468A-9BF2-8B4C8F7F1C06}" type="presParOf" srcId="{6D1FD5F6-9665-4058-8FE2-763D0E2EDF3D}" destId="{8FF46B2C-E00B-4B02-8DC2-1D82482EDC74}" srcOrd="2" destOrd="0" presId="urn:microsoft.com/office/officeart/2005/8/layout/pyramid1"/>
    <dgm:cxn modelId="{5D1FEB5E-6E8C-4844-83F9-4FF2C071DE46}" type="presParOf" srcId="{8FF46B2C-E00B-4B02-8DC2-1D82482EDC74}" destId="{BF5610EF-AD71-40EA-951F-0B9EE82CE96B}" srcOrd="0" destOrd="0" presId="urn:microsoft.com/office/officeart/2005/8/layout/pyramid1"/>
    <dgm:cxn modelId="{629E7963-6DD8-4A37-A315-2141702EAF60}" type="presParOf" srcId="{8FF46B2C-E00B-4B02-8DC2-1D82482EDC74}" destId="{C04028FE-BD6A-4F81-B2FB-B1566CB5EFCD}" srcOrd="1" destOrd="0" presId="urn:microsoft.com/office/officeart/2005/8/layout/pyramid1"/>
    <dgm:cxn modelId="{CA9C8328-A01E-482C-AC8C-87EE63635ADE}" type="presParOf" srcId="{6D1FD5F6-9665-4058-8FE2-763D0E2EDF3D}" destId="{72C4B36D-E5E0-4D9F-A747-062C6152CD58}" srcOrd="3" destOrd="0" presId="urn:microsoft.com/office/officeart/2005/8/layout/pyramid1"/>
    <dgm:cxn modelId="{8B85229C-3C91-4BA3-8308-65B7547B5737}" type="presParOf" srcId="{72C4B36D-E5E0-4D9F-A747-062C6152CD58}" destId="{739E07FE-EDF4-49A8-847A-E2C031AB3D67}" srcOrd="0" destOrd="0" presId="urn:microsoft.com/office/officeart/2005/8/layout/pyramid1"/>
    <dgm:cxn modelId="{4D139B1C-6459-4DB8-9684-865779B80AC6}" type="presParOf" srcId="{72C4B36D-E5E0-4D9F-A747-062C6152CD58}" destId="{CAD62254-0BD9-4768-A227-BC6744C0A1C4}" srcOrd="1" destOrd="0" presId="urn:microsoft.com/office/officeart/2005/8/layout/pyramid1"/>
    <dgm:cxn modelId="{6A641EA8-DEEB-4CB4-98DA-F0D13FDE0730}" type="presParOf" srcId="{6D1FD5F6-9665-4058-8FE2-763D0E2EDF3D}" destId="{C27B3931-091F-4E85-846D-DAD5D38ECA51}" srcOrd="4" destOrd="0" presId="urn:microsoft.com/office/officeart/2005/8/layout/pyramid1"/>
    <dgm:cxn modelId="{A1D061D6-625D-41C6-8C6E-9FEF40C55FB0}" type="presParOf" srcId="{C27B3931-091F-4E85-846D-DAD5D38ECA51}" destId="{59D88787-3113-4824-A32E-0DA164EE90EC}" srcOrd="0" destOrd="0" presId="urn:microsoft.com/office/officeart/2005/8/layout/pyramid1"/>
    <dgm:cxn modelId="{C04BF3F8-18D9-40BC-A9FB-AF0B3295912C}" type="presParOf" srcId="{C27B3931-091F-4E85-846D-DAD5D38ECA51}" destId="{18A4DB18-712C-4948-A521-2FDB561F8117}" srcOrd="1" destOrd="0" presId="urn:microsoft.com/office/officeart/2005/8/layout/pyramid1"/>
    <dgm:cxn modelId="{E0C3D732-C42B-4601-9522-13627E16C054}" type="presParOf" srcId="{6D1FD5F6-9665-4058-8FE2-763D0E2EDF3D}" destId="{2134F02E-2AB5-4F3D-AC8F-869F8A12FD69}" srcOrd="5" destOrd="0" presId="urn:microsoft.com/office/officeart/2005/8/layout/pyramid1"/>
    <dgm:cxn modelId="{F5137208-72BE-4D2B-950A-BA446FD417D9}" type="presParOf" srcId="{2134F02E-2AB5-4F3D-AC8F-869F8A12FD69}" destId="{BD8CA6C7-461B-4C6B-A00C-4F6AF9A5C2C5}" srcOrd="0" destOrd="0" presId="urn:microsoft.com/office/officeart/2005/8/layout/pyramid1"/>
    <dgm:cxn modelId="{0C1089EB-D620-4A51-81A0-3D1558EB625B}" type="presParOf" srcId="{2134F02E-2AB5-4F3D-AC8F-869F8A12FD69}" destId="{F435B96A-DC27-487F-9E60-00D91AD3FDC4}"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C8C344-D2B4-4FF2-99EA-5FE49B8298A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pl-PL"/>
        </a:p>
      </dgm:t>
    </dgm:pt>
    <dgm:pt modelId="{5BCD8955-959B-4000-A38C-1447889D3819}">
      <dgm:prSet phldrT="[Tekst]" custT="1"/>
      <dgm:spPr>
        <a:solidFill>
          <a:srgbClr val="0070C0"/>
        </a:solidFill>
      </dgm:spPr>
      <dgm:t>
        <a:bodyPr/>
        <a:lstStyle/>
        <a:p>
          <a:r>
            <a:rPr lang="pl-PL" sz="1600" b="1" dirty="0" smtClean="0"/>
            <a:t>Bezpieczeństwo podczas prowadzenia szczepień (</a:t>
          </a:r>
          <a:r>
            <a:rPr lang="pl-PL" sz="1600" b="1" dirty="0" err="1" smtClean="0">
              <a:sym typeface="Wingdings" panose="05000000000000000000" pitchFamily="2" charset="2"/>
            </a:rPr>
            <a:t>ChPL</a:t>
          </a:r>
          <a:r>
            <a:rPr lang="pl-PL" sz="1600" b="1" dirty="0" smtClean="0">
              <a:sym typeface="Wingdings" panose="05000000000000000000" pitchFamily="2" charset="2"/>
            </a:rPr>
            <a:t>, EMA, URPL, FDA)</a:t>
          </a:r>
          <a:endParaRPr lang="pl-PL" sz="1600" b="1" dirty="0"/>
        </a:p>
      </dgm:t>
    </dgm:pt>
    <dgm:pt modelId="{74A8A974-74C3-4575-A78A-464B7FE58C63}" type="parTrans" cxnId="{0DA8D8AE-A0EF-4A53-AD04-00183400D3F7}">
      <dgm:prSet/>
      <dgm:spPr/>
      <dgm:t>
        <a:bodyPr/>
        <a:lstStyle/>
        <a:p>
          <a:endParaRPr lang="pl-PL"/>
        </a:p>
      </dgm:t>
    </dgm:pt>
    <dgm:pt modelId="{C8F589F8-89B2-45FC-87E3-D528521E6695}" type="sibTrans" cxnId="{0DA8D8AE-A0EF-4A53-AD04-00183400D3F7}">
      <dgm:prSet/>
      <dgm:spPr/>
      <dgm:t>
        <a:bodyPr/>
        <a:lstStyle/>
        <a:p>
          <a:endParaRPr lang="pl-PL"/>
        </a:p>
      </dgm:t>
    </dgm:pt>
    <dgm:pt modelId="{62ACF9FB-855F-493B-B493-65EC7A1E0A04}">
      <dgm:prSet phldrT="[Tekst]"/>
      <dgm:spPr>
        <a:solidFill>
          <a:srgbClr val="0070C0"/>
        </a:solidFill>
      </dgm:spPr>
      <dgm:t>
        <a:bodyPr/>
        <a:lstStyle/>
        <a:p>
          <a:r>
            <a:rPr lang="pl-PL" dirty="0" smtClean="0"/>
            <a:t>działania niepożądane</a:t>
          </a:r>
          <a:endParaRPr lang="pl-PL" dirty="0"/>
        </a:p>
      </dgm:t>
    </dgm:pt>
    <dgm:pt modelId="{EF40E2F7-2645-44C7-8E48-1A80BA8450F9}" type="parTrans" cxnId="{5C5C00FB-0EF2-48A0-B588-D25F0C7E30A3}">
      <dgm:prSet/>
      <dgm:spPr>
        <a:solidFill>
          <a:srgbClr val="00B0F0"/>
        </a:solidFill>
      </dgm:spPr>
      <dgm:t>
        <a:bodyPr/>
        <a:lstStyle/>
        <a:p>
          <a:endParaRPr lang="pl-PL"/>
        </a:p>
      </dgm:t>
    </dgm:pt>
    <dgm:pt modelId="{13309636-5B41-4755-B794-4718915DA0DF}" type="sibTrans" cxnId="{5C5C00FB-0EF2-48A0-B588-D25F0C7E30A3}">
      <dgm:prSet/>
      <dgm:spPr/>
      <dgm:t>
        <a:bodyPr/>
        <a:lstStyle/>
        <a:p>
          <a:endParaRPr lang="pl-PL"/>
        </a:p>
      </dgm:t>
    </dgm:pt>
    <dgm:pt modelId="{ADE37F43-7894-4370-A3F3-3374914241AB}">
      <dgm:prSet phldrT="[Tekst]"/>
      <dgm:spPr>
        <a:solidFill>
          <a:srgbClr val="0070C0"/>
        </a:solidFill>
      </dgm:spPr>
      <dgm:t>
        <a:bodyPr/>
        <a:lstStyle/>
        <a:p>
          <a:r>
            <a:rPr lang="pl-PL" dirty="0" smtClean="0"/>
            <a:t>przeciwwskazania</a:t>
          </a:r>
          <a:endParaRPr lang="pl-PL" dirty="0"/>
        </a:p>
      </dgm:t>
    </dgm:pt>
    <dgm:pt modelId="{8A229F75-7E5C-4DFB-9DD8-D4FFCE5B8415}" type="parTrans" cxnId="{003E3E8B-2A62-4294-8AD0-9E0B02CB9431}">
      <dgm:prSet/>
      <dgm:spPr>
        <a:solidFill>
          <a:srgbClr val="00B0F0"/>
        </a:solidFill>
      </dgm:spPr>
      <dgm:t>
        <a:bodyPr/>
        <a:lstStyle/>
        <a:p>
          <a:endParaRPr lang="pl-PL"/>
        </a:p>
      </dgm:t>
    </dgm:pt>
    <dgm:pt modelId="{E56B432F-7F64-410B-81C2-0A82019EC138}" type="sibTrans" cxnId="{003E3E8B-2A62-4294-8AD0-9E0B02CB9431}">
      <dgm:prSet/>
      <dgm:spPr/>
      <dgm:t>
        <a:bodyPr/>
        <a:lstStyle/>
        <a:p>
          <a:endParaRPr lang="pl-PL"/>
        </a:p>
      </dgm:t>
    </dgm:pt>
    <dgm:pt modelId="{89F85394-D6B5-4CB8-A067-4BC55F5FB3A1}">
      <dgm:prSet phldrT="[Tekst]"/>
      <dgm:spPr>
        <a:solidFill>
          <a:srgbClr val="0070C0"/>
        </a:solidFill>
      </dgm:spPr>
      <dgm:t>
        <a:bodyPr/>
        <a:lstStyle/>
        <a:p>
          <a:r>
            <a:rPr lang="pl-PL" dirty="0" smtClean="0"/>
            <a:t>specjalne ostrzeżenia i środki ostrożności dotyczące stosowania </a:t>
          </a:r>
          <a:endParaRPr lang="pl-PL" dirty="0"/>
        </a:p>
      </dgm:t>
    </dgm:pt>
    <dgm:pt modelId="{320DC8F2-833C-40DB-9520-908827866486}" type="parTrans" cxnId="{E942315E-5940-4750-B10C-DF567B40CFB5}">
      <dgm:prSet/>
      <dgm:spPr>
        <a:solidFill>
          <a:srgbClr val="00B0F0"/>
        </a:solidFill>
      </dgm:spPr>
      <dgm:t>
        <a:bodyPr/>
        <a:lstStyle/>
        <a:p>
          <a:endParaRPr lang="pl-PL"/>
        </a:p>
      </dgm:t>
    </dgm:pt>
    <dgm:pt modelId="{723F8FC1-5E6A-429C-A0CE-E80074B27E97}" type="sibTrans" cxnId="{E942315E-5940-4750-B10C-DF567B40CFB5}">
      <dgm:prSet/>
      <dgm:spPr/>
      <dgm:t>
        <a:bodyPr/>
        <a:lstStyle/>
        <a:p>
          <a:endParaRPr lang="pl-PL"/>
        </a:p>
      </dgm:t>
    </dgm:pt>
    <dgm:pt modelId="{9DBAD8B6-64FE-4E8F-BEAB-C52A257AD5FD}" type="pres">
      <dgm:prSet presAssocID="{46C8C344-D2B4-4FF2-99EA-5FE49B8298A8}" presName="Name0" presStyleCnt="0">
        <dgm:presLayoutVars>
          <dgm:chMax val="1"/>
          <dgm:dir/>
          <dgm:animLvl val="ctr"/>
          <dgm:resizeHandles val="exact"/>
        </dgm:presLayoutVars>
      </dgm:prSet>
      <dgm:spPr/>
      <dgm:t>
        <a:bodyPr/>
        <a:lstStyle/>
        <a:p>
          <a:endParaRPr lang="pl-PL"/>
        </a:p>
      </dgm:t>
    </dgm:pt>
    <dgm:pt modelId="{AE7FB302-9192-47B5-BAB0-9B11433553F9}" type="pres">
      <dgm:prSet presAssocID="{5BCD8955-959B-4000-A38C-1447889D3819}" presName="centerShape" presStyleLbl="node0" presStyleIdx="0" presStyleCnt="1" custScaleX="153201" custScaleY="137799" custLinFactNeighborY="6940"/>
      <dgm:spPr/>
      <dgm:t>
        <a:bodyPr/>
        <a:lstStyle/>
        <a:p>
          <a:endParaRPr lang="pl-PL"/>
        </a:p>
      </dgm:t>
    </dgm:pt>
    <dgm:pt modelId="{C9F20BB5-FA2C-4BC8-A65E-5231B0D08272}" type="pres">
      <dgm:prSet presAssocID="{EF40E2F7-2645-44C7-8E48-1A80BA8450F9}" presName="parTrans" presStyleLbl="sibTrans2D1" presStyleIdx="0" presStyleCnt="3" custAng="10800000"/>
      <dgm:spPr/>
      <dgm:t>
        <a:bodyPr/>
        <a:lstStyle/>
        <a:p>
          <a:endParaRPr lang="pl-PL"/>
        </a:p>
      </dgm:t>
    </dgm:pt>
    <dgm:pt modelId="{E54AC77A-4913-4E58-B359-1C3CA4CF73AF}" type="pres">
      <dgm:prSet presAssocID="{EF40E2F7-2645-44C7-8E48-1A80BA8450F9}" presName="connectorText" presStyleLbl="sibTrans2D1" presStyleIdx="0" presStyleCnt="3"/>
      <dgm:spPr/>
      <dgm:t>
        <a:bodyPr/>
        <a:lstStyle/>
        <a:p>
          <a:endParaRPr lang="pl-PL"/>
        </a:p>
      </dgm:t>
    </dgm:pt>
    <dgm:pt modelId="{755C03EE-A86A-47E3-B2FB-DB4681CCE451}" type="pres">
      <dgm:prSet presAssocID="{62ACF9FB-855F-493B-B493-65EC7A1E0A04}" presName="node" presStyleLbl="node1" presStyleIdx="0" presStyleCnt="3">
        <dgm:presLayoutVars>
          <dgm:bulletEnabled val="1"/>
        </dgm:presLayoutVars>
      </dgm:prSet>
      <dgm:spPr/>
      <dgm:t>
        <a:bodyPr/>
        <a:lstStyle/>
        <a:p>
          <a:endParaRPr lang="pl-PL"/>
        </a:p>
      </dgm:t>
    </dgm:pt>
    <dgm:pt modelId="{2D0F4B7C-D6E3-4211-85D5-44BA3EEB24D9}" type="pres">
      <dgm:prSet presAssocID="{8A229F75-7E5C-4DFB-9DD8-D4FFCE5B8415}" presName="parTrans" presStyleLbl="sibTrans2D1" presStyleIdx="1" presStyleCnt="3" custAng="10800000"/>
      <dgm:spPr/>
      <dgm:t>
        <a:bodyPr/>
        <a:lstStyle/>
        <a:p>
          <a:endParaRPr lang="pl-PL"/>
        </a:p>
      </dgm:t>
    </dgm:pt>
    <dgm:pt modelId="{FFE36527-528B-45FE-87EA-46379D7A1375}" type="pres">
      <dgm:prSet presAssocID="{8A229F75-7E5C-4DFB-9DD8-D4FFCE5B8415}" presName="connectorText" presStyleLbl="sibTrans2D1" presStyleIdx="1" presStyleCnt="3"/>
      <dgm:spPr/>
      <dgm:t>
        <a:bodyPr/>
        <a:lstStyle/>
        <a:p>
          <a:endParaRPr lang="pl-PL"/>
        </a:p>
      </dgm:t>
    </dgm:pt>
    <dgm:pt modelId="{B91CCAE2-5E72-4375-ACD4-020DB502F766}" type="pres">
      <dgm:prSet presAssocID="{ADE37F43-7894-4370-A3F3-3374914241AB}" presName="node" presStyleLbl="node1" presStyleIdx="1" presStyleCnt="3" custRadScaleRad="130089" custRadScaleInc="-11824">
        <dgm:presLayoutVars>
          <dgm:bulletEnabled val="1"/>
        </dgm:presLayoutVars>
      </dgm:prSet>
      <dgm:spPr/>
      <dgm:t>
        <a:bodyPr/>
        <a:lstStyle/>
        <a:p>
          <a:endParaRPr lang="pl-PL"/>
        </a:p>
      </dgm:t>
    </dgm:pt>
    <dgm:pt modelId="{4E33BD26-82C8-4210-9991-1164A00271BE}" type="pres">
      <dgm:prSet presAssocID="{320DC8F2-833C-40DB-9520-908827866486}" presName="parTrans" presStyleLbl="sibTrans2D1" presStyleIdx="2" presStyleCnt="3" custAng="10800000"/>
      <dgm:spPr/>
      <dgm:t>
        <a:bodyPr/>
        <a:lstStyle/>
        <a:p>
          <a:endParaRPr lang="pl-PL"/>
        </a:p>
      </dgm:t>
    </dgm:pt>
    <dgm:pt modelId="{8F1A3469-0B71-413D-84B8-DB6E9A5ADAC2}" type="pres">
      <dgm:prSet presAssocID="{320DC8F2-833C-40DB-9520-908827866486}" presName="connectorText" presStyleLbl="sibTrans2D1" presStyleIdx="2" presStyleCnt="3"/>
      <dgm:spPr/>
      <dgm:t>
        <a:bodyPr/>
        <a:lstStyle/>
        <a:p>
          <a:endParaRPr lang="pl-PL"/>
        </a:p>
      </dgm:t>
    </dgm:pt>
    <dgm:pt modelId="{B1AD50F1-10BC-4D08-9054-9DE870111101}" type="pres">
      <dgm:prSet presAssocID="{89F85394-D6B5-4CB8-A067-4BC55F5FB3A1}" presName="node" presStyleLbl="node1" presStyleIdx="2" presStyleCnt="3" custRadScaleRad="130339" custRadScaleInc="11901">
        <dgm:presLayoutVars>
          <dgm:bulletEnabled val="1"/>
        </dgm:presLayoutVars>
      </dgm:prSet>
      <dgm:spPr/>
      <dgm:t>
        <a:bodyPr/>
        <a:lstStyle/>
        <a:p>
          <a:endParaRPr lang="pl-PL"/>
        </a:p>
      </dgm:t>
    </dgm:pt>
  </dgm:ptLst>
  <dgm:cxnLst>
    <dgm:cxn modelId="{F198A531-3EC3-4558-96CD-A0AC347B0B31}" type="presOf" srcId="{320DC8F2-833C-40DB-9520-908827866486}" destId="{4E33BD26-82C8-4210-9991-1164A00271BE}" srcOrd="0" destOrd="0" presId="urn:microsoft.com/office/officeart/2005/8/layout/radial5"/>
    <dgm:cxn modelId="{A763800F-2626-4761-96B4-5713FCBB9101}" type="presOf" srcId="{46C8C344-D2B4-4FF2-99EA-5FE49B8298A8}" destId="{9DBAD8B6-64FE-4E8F-BEAB-C52A257AD5FD}" srcOrd="0" destOrd="0" presId="urn:microsoft.com/office/officeart/2005/8/layout/radial5"/>
    <dgm:cxn modelId="{CD40D278-9910-4970-A475-8868753D0D8E}" type="presOf" srcId="{8A229F75-7E5C-4DFB-9DD8-D4FFCE5B8415}" destId="{2D0F4B7C-D6E3-4211-85D5-44BA3EEB24D9}" srcOrd="0" destOrd="0" presId="urn:microsoft.com/office/officeart/2005/8/layout/radial5"/>
    <dgm:cxn modelId="{003E3E8B-2A62-4294-8AD0-9E0B02CB9431}" srcId="{5BCD8955-959B-4000-A38C-1447889D3819}" destId="{ADE37F43-7894-4370-A3F3-3374914241AB}" srcOrd="1" destOrd="0" parTransId="{8A229F75-7E5C-4DFB-9DD8-D4FFCE5B8415}" sibTransId="{E56B432F-7F64-410B-81C2-0A82019EC138}"/>
    <dgm:cxn modelId="{F41605E2-02E7-495D-8D37-F8FAB0B9D824}" type="presOf" srcId="{EF40E2F7-2645-44C7-8E48-1A80BA8450F9}" destId="{C9F20BB5-FA2C-4BC8-A65E-5231B0D08272}" srcOrd="0" destOrd="0" presId="urn:microsoft.com/office/officeart/2005/8/layout/radial5"/>
    <dgm:cxn modelId="{B0631818-E5A6-4034-BDDB-9BCF3CBE2AF6}" type="presOf" srcId="{8A229F75-7E5C-4DFB-9DD8-D4FFCE5B8415}" destId="{FFE36527-528B-45FE-87EA-46379D7A1375}" srcOrd="1" destOrd="0" presId="urn:microsoft.com/office/officeart/2005/8/layout/radial5"/>
    <dgm:cxn modelId="{D82B74FE-A34E-41EC-8027-F0936D360DE5}" type="presOf" srcId="{320DC8F2-833C-40DB-9520-908827866486}" destId="{8F1A3469-0B71-413D-84B8-DB6E9A5ADAC2}" srcOrd="1" destOrd="0" presId="urn:microsoft.com/office/officeart/2005/8/layout/radial5"/>
    <dgm:cxn modelId="{51F2EFDD-0B83-47BB-8E81-51AF0D31B057}" type="presOf" srcId="{ADE37F43-7894-4370-A3F3-3374914241AB}" destId="{B91CCAE2-5E72-4375-ACD4-020DB502F766}" srcOrd="0" destOrd="0" presId="urn:microsoft.com/office/officeart/2005/8/layout/radial5"/>
    <dgm:cxn modelId="{0DA8D8AE-A0EF-4A53-AD04-00183400D3F7}" srcId="{46C8C344-D2B4-4FF2-99EA-5FE49B8298A8}" destId="{5BCD8955-959B-4000-A38C-1447889D3819}" srcOrd="0" destOrd="0" parTransId="{74A8A974-74C3-4575-A78A-464B7FE58C63}" sibTransId="{C8F589F8-89B2-45FC-87E3-D528521E6695}"/>
    <dgm:cxn modelId="{957CE310-4943-4353-A668-ACD6D08DA310}" type="presOf" srcId="{5BCD8955-959B-4000-A38C-1447889D3819}" destId="{AE7FB302-9192-47B5-BAB0-9B11433553F9}" srcOrd="0" destOrd="0" presId="urn:microsoft.com/office/officeart/2005/8/layout/radial5"/>
    <dgm:cxn modelId="{63F78049-7E05-4C95-AC6F-EE9EEC83D033}" type="presOf" srcId="{89F85394-D6B5-4CB8-A067-4BC55F5FB3A1}" destId="{B1AD50F1-10BC-4D08-9054-9DE870111101}" srcOrd="0" destOrd="0" presId="urn:microsoft.com/office/officeart/2005/8/layout/radial5"/>
    <dgm:cxn modelId="{E942315E-5940-4750-B10C-DF567B40CFB5}" srcId="{5BCD8955-959B-4000-A38C-1447889D3819}" destId="{89F85394-D6B5-4CB8-A067-4BC55F5FB3A1}" srcOrd="2" destOrd="0" parTransId="{320DC8F2-833C-40DB-9520-908827866486}" sibTransId="{723F8FC1-5E6A-429C-A0CE-E80074B27E97}"/>
    <dgm:cxn modelId="{5C5C00FB-0EF2-48A0-B588-D25F0C7E30A3}" srcId="{5BCD8955-959B-4000-A38C-1447889D3819}" destId="{62ACF9FB-855F-493B-B493-65EC7A1E0A04}" srcOrd="0" destOrd="0" parTransId="{EF40E2F7-2645-44C7-8E48-1A80BA8450F9}" sibTransId="{13309636-5B41-4755-B794-4718915DA0DF}"/>
    <dgm:cxn modelId="{03E2FB90-1E78-4BF9-82D0-D94DB9AC44CD}" type="presOf" srcId="{62ACF9FB-855F-493B-B493-65EC7A1E0A04}" destId="{755C03EE-A86A-47E3-B2FB-DB4681CCE451}" srcOrd="0" destOrd="0" presId="urn:microsoft.com/office/officeart/2005/8/layout/radial5"/>
    <dgm:cxn modelId="{7B5A9D9E-35FF-4DBE-A414-9817CF123D90}" type="presOf" srcId="{EF40E2F7-2645-44C7-8E48-1A80BA8450F9}" destId="{E54AC77A-4913-4E58-B359-1C3CA4CF73AF}" srcOrd="1" destOrd="0" presId="urn:microsoft.com/office/officeart/2005/8/layout/radial5"/>
    <dgm:cxn modelId="{0740364E-AB47-4CEF-994C-10892BC4D8C5}" type="presParOf" srcId="{9DBAD8B6-64FE-4E8F-BEAB-C52A257AD5FD}" destId="{AE7FB302-9192-47B5-BAB0-9B11433553F9}" srcOrd="0" destOrd="0" presId="urn:microsoft.com/office/officeart/2005/8/layout/radial5"/>
    <dgm:cxn modelId="{CC3AD94D-A19B-45A8-B194-5B4D2631775B}" type="presParOf" srcId="{9DBAD8B6-64FE-4E8F-BEAB-C52A257AD5FD}" destId="{C9F20BB5-FA2C-4BC8-A65E-5231B0D08272}" srcOrd="1" destOrd="0" presId="urn:microsoft.com/office/officeart/2005/8/layout/radial5"/>
    <dgm:cxn modelId="{11FFFFAE-0CD3-486F-A2EF-A411852FBA17}" type="presParOf" srcId="{C9F20BB5-FA2C-4BC8-A65E-5231B0D08272}" destId="{E54AC77A-4913-4E58-B359-1C3CA4CF73AF}" srcOrd="0" destOrd="0" presId="urn:microsoft.com/office/officeart/2005/8/layout/radial5"/>
    <dgm:cxn modelId="{F90FE098-66F0-4D67-8A50-60DA256F0198}" type="presParOf" srcId="{9DBAD8B6-64FE-4E8F-BEAB-C52A257AD5FD}" destId="{755C03EE-A86A-47E3-B2FB-DB4681CCE451}" srcOrd="2" destOrd="0" presId="urn:microsoft.com/office/officeart/2005/8/layout/radial5"/>
    <dgm:cxn modelId="{04BB1A16-EB4E-40B5-9D44-3F5170F3267E}" type="presParOf" srcId="{9DBAD8B6-64FE-4E8F-BEAB-C52A257AD5FD}" destId="{2D0F4B7C-D6E3-4211-85D5-44BA3EEB24D9}" srcOrd="3" destOrd="0" presId="urn:microsoft.com/office/officeart/2005/8/layout/radial5"/>
    <dgm:cxn modelId="{C9B0782E-8FDF-4FD9-8CF7-0F912FD65951}" type="presParOf" srcId="{2D0F4B7C-D6E3-4211-85D5-44BA3EEB24D9}" destId="{FFE36527-528B-45FE-87EA-46379D7A1375}" srcOrd="0" destOrd="0" presId="urn:microsoft.com/office/officeart/2005/8/layout/radial5"/>
    <dgm:cxn modelId="{D151EB47-5EAD-4376-BDC0-7ACB4AF28643}" type="presParOf" srcId="{9DBAD8B6-64FE-4E8F-BEAB-C52A257AD5FD}" destId="{B91CCAE2-5E72-4375-ACD4-020DB502F766}" srcOrd="4" destOrd="0" presId="urn:microsoft.com/office/officeart/2005/8/layout/radial5"/>
    <dgm:cxn modelId="{8CEEBE08-8863-4806-80A9-CE28DFA1E39E}" type="presParOf" srcId="{9DBAD8B6-64FE-4E8F-BEAB-C52A257AD5FD}" destId="{4E33BD26-82C8-4210-9991-1164A00271BE}" srcOrd="5" destOrd="0" presId="urn:microsoft.com/office/officeart/2005/8/layout/radial5"/>
    <dgm:cxn modelId="{04916997-0B36-4247-A567-B95C0D21AE37}" type="presParOf" srcId="{4E33BD26-82C8-4210-9991-1164A00271BE}" destId="{8F1A3469-0B71-413D-84B8-DB6E9A5ADAC2}" srcOrd="0" destOrd="0" presId="urn:microsoft.com/office/officeart/2005/8/layout/radial5"/>
    <dgm:cxn modelId="{5414FD90-80A9-449E-9480-34ADA39353C9}" type="presParOf" srcId="{9DBAD8B6-64FE-4E8F-BEAB-C52A257AD5FD}" destId="{B1AD50F1-10BC-4D08-9054-9DE870111101}"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FB4763-CC42-4C91-98D6-77E92803332D}">
      <dsp:nvSpPr>
        <dsp:cNvPr id="0" name=""/>
        <dsp:cNvSpPr/>
      </dsp:nvSpPr>
      <dsp:spPr>
        <a:xfrm>
          <a:off x="0" y="0"/>
          <a:ext cx="6583679" cy="1036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kern="1200" dirty="0" smtClean="0">
              <a:solidFill>
                <a:schemeClr val="tx1"/>
              </a:solidFill>
            </a:rPr>
            <a:t>Analiza potrzeb zdrowotnych w rejonie</a:t>
          </a:r>
          <a:endParaRPr lang="pl-PL" sz="2000" kern="1200" dirty="0">
            <a:solidFill>
              <a:schemeClr val="tx1"/>
            </a:solidFill>
          </a:endParaRPr>
        </a:p>
      </dsp:txBody>
      <dsp:txXfrm>
        <a:off x="0" y="0"/>
        <a:ext cx="5437879" cy="1036923"/>
      </dsp:txXfrm>
    </dsp:sp>
    <dsp:sp modelId="{43231FC1-BB07-4F0E-B843-E37288BC0C3C}">
      <dsp:nvSpPr>
        <dsp:cNvPr id="0" name=""/>
        <dsp:cNvSpPr/>
      </dsp:nvSpPr>
      <dsp:spPr>
        <a:xfrm>
          <a:off x="551383" y="1225454"/>
          <a:ext cx="6583679" cy="1036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kern="1200" dirty="0" smtClean="0">
              <a:solidFill>
                <a:schemeClr val="tx1"/>
              </a:solidFill>
            </a:rPr>
            <a:t>Określenie problemu zdrowotnego wpływającego na niezadowalający stan zdrowia ludności</a:t>
          </a:r>
          <a:endParaRPr lang="pl-PL" sz="2000" kern="1200" dirty="0">
            <a:solidFill>
              <a:schemeClr val="tx1"/>
            </a:solidFill>
          </a:endParaRPr>
        </a:p>
      </dsp:txBody>
      <dsp:txXfrm>
        <a:off x="551383" y="1225454"/>
        <a:ext cx="5358296" cy="1036923"/>
      </dsp:txXfrm>
    </dsp:sp>
    <dsp:sp modelId="{351D80A9-1EB0-40EA-A92C-E409F0EC7CAC}">
      <dsp:nvSpPr>
        <dsp:cNvPr id="0" name=""/>
        <dsp:cNvSpPr/>
      </dsp:nvSpPr>
      <dsp:spPr>
        <a:xfrm>
          <a:off x="1094536" y="2450909"/>
          <a:ext cx="6583679" cy="1036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kern="1200" dirty="0" smtClean="0">
              <a:solidFill>
                <a:schemeClr val="tx1"/>
              </a:solidFill>
            </a:rPr>
            <a:t>Określenie interwencji mogących przynieść największe efekty zdrowotne</a:t>
          </a:r>
          <a:endParaRPr lang="pl-PL" sz="2000" kern="1200" dirty="0">
            <a:solidFill>
              <a:schemeClr val="tx1"/>
            </a:solidFill>
          </a:endParaRPr>
        </a:p>
      </dsp:txBody>
      <dsp:txXfrm>
        <a:off x="1094536" y="2450909"/>
        <a:ext cx="5366526" cy="1036923"/>
      </dsp:txXfrm>
    </dsp:sp>
    <dsp:sp modelId="{BC7E0231-346A-4410-8FE1-0EE3A93BAB94}">
      <dsp:nvSpPr>
        <dsp:cNvPr id="0" name=""/>
        <dsp:cNvSpPr/>
      </dsp:nvSpPr>
      <dsp:spPr>
        <a:xfrm>
          <a:off x="1645919" y="3676364"/>
          <a:ext cx="6583679" cy="1036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kern="1200" dirty="0" smtClean="0">
              <a:solidFill>
                <a:schemeClr val="tx1"/>
              </a:solidFill>
            </a:rPr>
            <a:t>Określenie populacji docelowej do której skierowane zostaną działania programowe</a:t>
          </a:r>
          <a:endParaRPr lang="pl-PL" sz="2000" kern="1200" dirty="0">
            <a:solidFill>
              <a:schemeClr val="tx1"/>
            </a:solidFill>
          </a:endParaRPr>
        </a:p>
      </dsp:txBody>
      <dsp:txXfrm>
        <a:off x="1645919" y="3676364"/>
        <a:ext cx="5358296" cy="1036923"/>
      </dsp:txXfrm>
    </dsp:sp>
    <dsp:sp modelId="{A3E22BA5-1E5B-4A21-B4FC-2175B186F05E}">
      <dsp:nvSpPr>
        <dsp:cNvPr id="0" name=""/>
        <dsp:cNvSpPr/>
      </dsp:nvSpPr>
      <dsp:spPr>
        <a:xfrm>
          <a:off x="5909679" y="794189"/>
          <a:ext cx="674000" cy="6740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pl-PL" sz="3200" kern="1200"/>
        </a:p>
      </dsp:txBody>
      <dsp:txXfrm>
        <a:off x="5909679" y="794189"/>
        <a:ext cx="674000" cy="674000"/>
      </dsp:txXfrm>
    </dsp:sp>
    <dsp:sp modelId="{2ED6E0B9-DB3E-4F59-826B-9B0C960B48A5}">
      <dsp:nvSpPr>
        <dsp:cNvPr id="0" name=""/>
        <dsp:cNvSpPr/>
      </dsp:nvSpPr>
      <dsp:spPr>
        <a:xfrm>
          <a:off x="6461063" y="2019643"/>
          <a:ext cx="674000" cy="6740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pl-PL" sz="3200" kern="1200"/>
        </a:p>
      </dsp:txBody>
      <dsp:txXfrm>
        <a:off x="6461063" y="2019643"/>
        <a:ext cx="674000" cy="674000"/>
      </dsp:txXfrm>
    </dsp:sp>
    <dsp:sp modelId="{355D33CB-0604-4B9C-8B4C-C490DA7AF7EB}">
      <dsp:nvSpPr>
        <dsp:cNvPr id="0" name=""/>
        <dsp:cNvSpPr/>
      </dsp:nvSpPr>
      <dsp:spPr>
        <a:xfrm>
          <a:off x="7004216" y="3245098"/>
          <a:ext cx="674000" cy="6740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pl-PL" sz="3200" kern="1200"/>
        </a:p>
      </dsp:txBody>
      <dsp:txXfrm>
        <a:off x="7004216" y="3245098"/>
        <a:ext cx="674000" cy="674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B4F1F0-374C-4938-917B-4CB0428B90C7}">
      <dsp:nvSpPr>
        <dsp:cNvPr id="0" name=""/>
        <dsp:cNvSpPr/>
      </dsp:nvSpPr>
      <dsp:spPr>
        <a:xfrm>
          <a:off x="1563771" y="595244"/>
          <a:ext cx="3971256" cy="3971256"/>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AC308D-D2C1-49BF-B0B0-FAAB4B13CF10}">
      <dsp:nvSpPr>
        <dsp:cNvPr id="0" name=""/>
        <dsp:cNvSpPr/>
      </dsp:nvSpPr>
      <dsp:spPr>
        <a:xfrm>
          <a:off x="1563771" y="595244"/>
          <a:ext cx="3971256" cy="3971256"/>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FA9111-60B2-4871-B781-539E0832070B}">
      <dsp:nvSpPr>
        <dsp:cNvPr id="0" name=""/>
        <dsp:cNvSpPr/>
      </dsp:nvSpPr>
      <dsp:spPr>
        <a:xfrm>
          <a:off x="1563771" y="595244"/>
          <a:ext cx="3971256" cy="3971256"/>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2BDED8-EF25-4558-B5C6-EA7BE1659ECF}">
      <dsp:nvSpPr>
        <dsp:cNvPr id="0" name=""/>
        <dsp:cNvSpPr/>
      </dsp:nvSpPr>
      <dsp:spPr>
        <a:xfrm>
          <a:off x="1563771" y="595244"/>
          <a:ext cx="3971256" cy="3971256"/>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8367FA-E6CB-41D6-8E07-E2322FA02D51}">
      <dsp:nvSpPr>
        <dsp:cNvPr id="0" name=""/>
        <dsp:cNvSpPr/>
      </dsp:nvSpPr>
      <dsp:spPr>
        <a:xfrm>
          <a:off x="1563771" y="595244"/>
          <a:ext cx="3971256" cy="3971256"/>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E66518-441D-4BE5-961C-5E0DA1C74352}">
      <dsp:nvSpPr>
        <dsp:cNvPr id="0" name=""/>
        <dsp:cNvSpPr/>
      </dsp:nvSpPr>
      <dsp:spPr>
        <a:xfrm>
          <a:off x="2635675" y="1667148"/>
          <a:ext cx="1827449" cy="182744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altLang="pl-PL" sz="1400" b="1" kern="1200" dirty="0" smtClean="0">
              <a:effectLst>
                <a:outerShdw blurRad="38100" dist="38100" dir="2700000" algn="tl">
                  <a:srgbClr val="C0C0C0"/>
                </a:outerShdw>
              </a:effectLst>
              <a:latin typeface="+mj-lt"/>
            </a:rPr>
            <a:t>Kiedy warto zorganizować badanie przesiewowe?</a:t>
          </a:r>
          <a:endParaRPr lang="pl-PL" sz="1400" b="1" kern="1200" dirty="0"/>
        </a:p>
      </dsp:txBody>
      <dsp:txXfrm>
        <a:off x="2635675" y="1667148"/>
        <a:ext cx="1827449" cy="1827449"/>
      </dsp:txXfrm>
    </dsp:sp>
    <dsp:sp modelId="{0B8D1A0F-4706-4B57-9B61-44D4B8D4858D}">
      <dsp:nvSpPr>
        <dsp:cNvPr id="0" name=""/>
        <dsp:cNvSpPr/>
      </dsp:nvSpPr>
      <dsp:spPr>
        <a:xfrm>
          <a:off x="2533864" y="1689"/>
          <a:ext cx="2031072" cy="127921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altLang="pl-PL" sz="1200" kern="1200" dirty="0" smtClean="0">
              <a:latin typeface="+mj-lt"/>
            </a:rPr>
            <a:t>Częsta choroba w danej populacji</a:t>
          </a:r>
          <a:endParaRPr lang="pl-PL" sz="1200" kern="1200" dirty="0"/>
        </a:p>
      </dsp:txBody>
      <dsp:txXfrm>
        <a:off x="2533864" y="1689"/>
        <a:ext cx="2031072" cy="1279214"/>
      </dsp:txXfrm>
    </dsp:sp>
    <dsp:sp modelId="{7F022462-2C30-40CA-8725-D56807E0F5CC}">
      <dsp:nvSpPr>
        <dsp:cNvPr id="0" name=""/>
        <dsp:cNvSpPr/>
      </dsp:nvSpPr>
      <dsp:spPr>
        <a:xfrm>
          <a:off x="4377379" y="1227471"/>
          <a:ext cx="2033336" cy="150807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altLang="pl-PL" sz="1200" kern="1200" dirty="0" smtClean="0">
              <a:latin typeface="+mj-lt"/>
            </a:rPr>
            <a:t>Choroba powodująca wysoką zachorowalność i umieralność w społeczeństwie</a:t>
          </a:r>
          <a:endParaRPr lang="pl-PL" sz="1200" kern="1200" dirty="0"/>
        </a:p>
      </dsp:txBody>
      <dsp:txXfrm>
        <a:off x="4377379" y="1227471"/>
        <a:ext cx="2033336" cy="1508078"/>
      </dsp:txXfrm>
    </dsp:sp>
    <dsp:sp modelId="{C8A5BFBC-5BDE-4833-B629-53BD2B513062}">
      <dsp:nvSpPr>
        <dsp:cNvPr id="0" name=""/>
        <dsp:cNvSpPr/>
      </dsp:nvSpPr>
      <dsp:spPr>
        <a:xfrm>
          <a:off x="3703020" y="3510416"/>
          <a:ext cx="1972868" cy="127921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altLang="pl-PL" sz="1200" kern="1200" dirty="0" smtClean="0">
              <a:latin typeface="+mj-lt"/>
            </a:rPr>
            <a:t>Dostępne są tanie i wydolne testy przesiewowe</a:t>
          </a:r>
          <a:endParaRPr lang="pl-PL" sz="1200" kern="1200" dirty="0"/>
        </a:p>
      </dsp:txBody>
      <dsp:txXfrm>
        <a:off x="3703020" y="3510416"/>
        <a:ext cx="1972868" cy="1279214"/>
      </dsp:txXfrm>
    </dsp:sp>
    <dsp:sp modelId="{A38305E0-901A-4E07-8538-BF05A85ED91A}">
      <dsp:nvSpPr>
        <dsp:cNvPr id="0" name=""/>
        <dsp:cNvSpPr/>
      </dsp:nvSpPr>
      <dsp:spPr>
        <a:xfrm>
          <a:off x="1401734" y="3510416"/>
          <a:ext cx="2015223" cy="127921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altLang="pl-PL" sz="1200" kern="1200" dirty="0" smtClean="0">
              <a:latin typeface="+mj-lt"/>
            </a:rPr>
            <a:t>Choroba występuje w stadium przedklinicznym </a:t>
          </a:r>
          <a:endParaRPr lang="pl-PL" sz="1200" kern="1200" dirty="0"/>
        </a:p>
      </dsp:txBody>
      <dsp:txXfrm>
        <a:off x="1401734" y="3510416"/>
        <a:ext cx="2015223" cy="1279214"/>
      </dsp:txXfrm>
    </dsp:sp>
    <dsp:sp modelId="{95C11F9B-79C0-48DC-8007-38BF3DD859F9}">
      <dsp:nvSpPr>
        <dsp:cNvPr id="0" name=""/>
        <dsp:cNvSpPr/>
      </dsp:nvSpPr>
      <dsp:spPr>
        <a:xfrm>
          <a:off x="718076" y="1227471"/>
          <a:ext cx="1973354" cy="150807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altLang="pl-PL" sz="1200" kern="1200" dirty="0" smtClean="0">
              <a:latin typeface="+mj-lt"/>
            </a:rPr>
            <a:t>Chorobę można wykryć w fazie przedklinicznej</a:t>
          </a:r>
          <a:endParaRPr lang="pl-PL" sz="1200" kern="1200" dirty="0"/>
        </a:p>
      </dsp:txBody>
      <dsp:txXfrm>
        <a:off x="718076" y="1227471"/>
        <a:ext cx="1973354" cy="150807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39AF7F-C135-498E-A2D8-1267A4C437D3}">
      <dsp:nvSpPr>
        <dsp:cNvPr id="0" name=""/>
        <dsp:cNvSpPr/>
      </dsp:nvSpPr>
      <dsp:spPr>
        <a:xfrm>
          <a:off x="3197975" y="-83579"/>
          <a:ext cx="1666536" cy="72790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altLang="pl-PL" sz="1400" kern="1200" dirty="0" smtClean="0"/>
            <a:t>O wysokiej czułości </a:t>
          </a:r>
          <a:endParaRPr lang="pl-PL" sz="1400" kern="1200" dirty="0"/>
        </a:p>
      </dsp:txBody>
      <dsp:txXfrm>
        <a:off x="3197975" y="-83579"/>
        <a:ext cx="1666536" cy="727901"/>
      </dsp:txXfrm>
    </dsp:sp>
    <dsp:sp modelId="{5D753AED-4F8E-4A7C-9788-19FDEB8E061E}">
      <dsp:nvSpPr>
        <dsp:cNvPr id="0" name=""/>
        <dsp:cNvSpPr/>
      </dsp:nvSpPr>
      <dsp:spPr>
        <a:xfrm>
          <a:off x="1930082" y="269524"/>
          <a:ext cx="4153648" cy="4153648"/>
        </a:xfrm>
        <a:custGeom>
          <a:avLst/>
          <a:gdLst/>
          <a:ahLst/>
          <a:cxnLst/>
          <a:rect l="0" t="0" r="0" b="0"/>
          <a:pathLst>
            <a:path>
              <a:moveTo>
                <a:pt x="2942389" y="188969"/>
              </a:moveTo>
              <a:arcTo wR="2076824" hR="2076824" stAng="17677864" swAng="1430197"/>
            </a:path>
          </a:pathLst>
        </a:custGeom>
        <a:noFill/>
        <a:ln w="9525" cap="flat" cmpd="sng" algn="ctr">
          <a:solidFill>
            <a:srgbClr val="00B0F0"/>
          </a:solidFill>
          <a:prstDash val="solid"/>
        </a:ln>
        <a:effectLst/>
      </dsp:spPr>
      <dsp:style>
        <a:lnRef idx="1">
          <a:scrgbClr r="0" g="0" b="0"/>
        </a:lnRef>
        <a:fillRef idx="0">
          <a:scrgbClr r="0" g="0" b="0"/>
        </a:fillRef>
        <a:effectRef idx="0">
          <a:scrgbClr r="0" g="0" b="0"/>
        </a:effectRef>
        <a:fontRef idx="minor"/>
      </dsp:style>
    </dsp:sp>
    <dsp:sp modelId="{5AE64C6D-B0DE-4BB3-AD09-45C8D4CD4516}">
      <dsp:nvSpPr>
        <dsp:cNvPr id="0" name=""/>
        <dsp:cNvSpPr/>
      </dsp:nvSpPr>
      <dsp:spPr>
        <a:xfrm>
          <a:off x="4760366" y="975887"/>
          <a:ext cx="2137679" cy="72790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altLang="pl-PL" sz="1400" kern="1200" dirty="0" smtClean="0"/>
            <a:t>O zadowalającej swoistości</a:t>
          </a:r>
          <a:endParaRPr lang="pl-PL" sz="1400" kern="1200" dirty="0"/>
        </a:p>
      </dsp:txBody>
      <dsp:txXfrm>
        <a:off x="4760366" y="975887"/>
        <a:ext cx="2137679" cy="727901"/>
      </dsp:txXfrm>
    </dsp:sp>
    <dsp:sp modelId="{494AEAF3-1456-44F2-AC18-FF81E3FD03DF}">
      <dsp:nvSpPr>
        <dsp:cNvPr id="0" name=""/>
        <dsp:cNvSpPr/>
      </dsp:nvSpPr>
      <dsp:spPr>
        <a:xfrm>
          <a:off x="2181226" y="771516"/>
          <a:ext cx="4153648" cy="4153648"/>
        </a:xfrm>
        <a:custGeom>
          <a:avLst/>
          <a:gdLst/>
          <a:ahLst/>
          <a:cxnLst/>
          <a:rect l="0" t="0" r="0" b="0"/>
          <a:pathLst>
            <a:path>
              <a:moveTo>
                <a:pt x="3813104" y="937294"/>
              </a:moveTo>
              <a:arcTo wR="2076824" hR="2076824" stAng="19603375" swAng="978790"/>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A7C21908-31C0-454E-AE52-FA04E84E620B}">
      <dsp:nvSpPr>
        <dsp:cNvPr id="0" name=""/>
        <dsp:cNvSpPr/>
      </dsp:nvSpPr>
      <dsp:spPr>
        <a:xfrm>
          <a:off x="5233566" y="2248140"/>
          <a:ext cx="2001348" cy="72790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altLang="pl-PL" sz="1400" kern="1200" dirty="0" smtClean="0"/>
            <a:t>Łatwy do przeprowadzenia</a:t>
          </a:r>
          <a:endParaRPr lang="pl-PL" altLang="pl-PL" sz="1400" kern="1200" dirty="0"/>
        </a:p>
      </dsp:txBody>
      <dsp:txXfrm>
        <a:off x="5233566" y="2248140"/>
        <a:ext cx="2001348" cy="727901"/>
      </dsp:txXfrm>
    </dsp:sp>
    <dsp:sp modelId="{6F9E7655-4CDD-40DB-98BE-4E6A6BD26E4D}">
      <dsp:nvSpPr>
        <dsp:cNvPr id="0" name=""/>
        <dsp:cNvSpPr/>
      </dsp:nvSpPr>
      <dsp:spPr>
        <a:xfrm>
          <a:off x="2072738" y="381584"/>
          <a:ext cx="4153648" cy="4153648"/>
        </a:xfrm>
        <a:custGeom>
          <a:avLst/>
          <a:gdLst/>
          <a:ahLst/>
          <a:cxnLst/>
          <a:rect l="0" t="0" r="0" b="0"/>
          <a:pathLst>
            <a:path>
              <a:moveTo>
                <a:pt x="4086175" y="2601900"/>
              </a:moveTo>
              <a:arcTo wR="2076824" hR="2076824" stAng="878691" swAng="1254843"/>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E102B393-8BB1-49F4-AAE5-9C77AB7D86B9}">
      <dsp:nvSpPr>
        <dsp:cNvPr id="0" name=""/>
        <dsp:cNvSpPr/>
      </dsp:nvSpPr>
      <dsp:spPr>
        <a:xfrm>
          <a:off x="4546851" y="3672411"/>
          <a:ext cx="2133323" cy="51812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t>Bezpieczny</a:t>
          </a:r>
          <a:endParaRPr lang="pl-PL" sz="1400" kern="1200" dirty="0"/>
        </a:p>
      </dsp:txBody>
      <dsp:txXfrm>
        <a:off x="4546851" y="3672411"/>
        <a:ext cx="2133323" cy="518127"/>
      </dsp:txXfrm>
    </dsp:sp>
    <dsp:sp modelId="{912ACC87-C746-4079-BD19-356C62F4DCCF}">
      <dsp:nvSpPr>
        <dsp:cNvPr id="0" name=""/>
        <dsp:cNvSpPr/>
      </dsp:nvSpPr>
      <dsp:spPr>
        <a:xfrm>
          <a:off x="2135582" y="347116"/>
          <a:ext cx="4153648" cy="4153648"/>
        </a:xfrm>
        <a:custGeom>
          <a:avLst/>
          <a:gdLst/>
          <a:ahLst/>
          <a:cxnLst/>
          <a:rect l="0" t="0" r="0" b="0"/>
          <a:pathLst>
            <a:path>
              <a:moveTo>
                <a:pt x="3156552" y="3850911"/>
              </a:moveTo>
              <a:arcTo wR="2076824" hR="2076824" stAng="3520492" swAng="2373112"/>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87D711BA-B273-4881-B1E6-A5B1EB399FC9}">
      <dsp:nvSpPr>
        <dsp:cNvPr id="0" name=""/>
        <dsp:cNvSpPr/>
      </dsp:nvSpPr>
      <dsp:spPr>
        <a:xfrm>
          <a:off x="1816846" y="3592747"/>
          <a:ext cx="2084217" cy="10715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altLang="pl-PL" sz="1400" kern="1200" dirty="0" smtClean="0"/>
            <a:t>Skutkuje obniżeniem liczby zgonów z powodu badanej choroby</a:t>
          </a:r>
          <a:endParaRPr lang="pl-PL" sz="1400" kern="1200" dirty="0"/>
        </a:p>
      </dsp:txBody>
      <dsp:txXfrm>
        <a:off x="1816846" y="3592747"/>
        <a:ext cx="2084217" cy="1071500"/>
      </dsp:txXfrm>
    </dsp:sp>
    <dsp:sp modelId="{CF388CB5-2C15-4044-8B1D-633028C6AFFB}">
      <dsp:nvSpPr>
        <dsp:cNvPr id="0" name=""/>
        <dsp:cNvSpPr/>
      </dsp:nvSpPr>
      <dsp:spPr>
        <a:xfrm>
          <a:off x="2079608" y="577973"/>
          <a:ext cx="4153648" cy="4153648"/>
        </a:xfrm>
        <a:custGeom>
          <a:avLst/>
          <a:gdLst/>
          <a:ahLst/>
          <a:cxnLst/>
          <a:rect l="0" t="0" r="0" b="0"/>
          <a:pathLst>
            <a:path>
              <a:moveTo>
                <a:pt x="222480" y="3012029"/>
              </a:moveTo>
              <a:arcTo wR="2076824" hR="2076824" stAng="9194203" swAng="499321"/>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3A003AC4-8F3B-425D-903F-7A69693952B7}">
      <dsp:nvSpPr>
        <dsp:cNvPr id="0" name=""/>
        <dsp:cNvSpPr/>
      </dsp:nvSpPr>
      <dsp:spPr>
        <a:xfrm>
          <a:off x="1090576" y="2329818"/>
          <a:ext cx="1831826" cy="97902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altLang="pl-PL" sz="1400" kern="1200" dirty="0" smtClean="0"/>
            <a:t>Możliwy do zastosowania w skali masowej</a:t>
          </a:r>
          <a:endParaRPr lang="pl-PL" sz="1400" kern="1200" dirty="0"/>
        </a:p>
      </dsp:txBody>
      <dsp:txXfrm>
        <a:off x="1090576" y="2329818"/>
        <a:ext cx="1831826" cy="979027"/>
      </dsp:txXfrm>
    </dsp:sp>
    <dsp:sp modelId="{180D6B68-6627-46DB-829D-02F361495D51}">
      <dsp:nvSpPr>
        <dsp:cNvPr id="0" name=""/>
        <dsp:cNvSpPr/>
      </dsp:nvSpPr>
      <dsp:spPr>
        <a:xfrm>
          <a:off x="1946395" y="68580"/>
          <a:ext cx="4153648" cy="4153648"/>
        </a:xfrm>
        <a:custGeom>
          <a:avLst/>
          <a:gdLst/>
          <a:ahLst/>
          <a:cxnLst/>
          <a:rect l="0" t="0" r="0" b="0"/>
          <a:pathLst>
            <a:path>
              <a:moveTo>
                <a:pt x="7499" y="2253162"/>
              </a:moveTo>
              <a:arcTo wR="2076824" hR="2076824" stAng="10507756" swAng="1323470"/>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D505C23D-3939-4B55-8587-722F021E190F}">
      <dsp:nvSpPr>
        <dsp:cNvPr id="0" name=""/>
        <dsp:cNvSpPr/>
      </dsp:nvSpPr>
      <dsp:spPr>
        <a:xfrm>
          <a:off x="1613831" y="996891"/>
          <a:ext cx="1119848" cy="52708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t>Tani</a:t>
          </a:r>
          <a:endParaRPr lang="pl-PL" sz="1400" kern="1200" dirty="0"/>
        </a:p>
      </dsp:txBody>
      <dsp:txXfrm>
        <a:off x="1613831" y="996891"/>
        <a:ext cx="1119848" cy="527088"/>
      </dsp:txXfrm>
    </dsp:sp>
    <dsp:sp modelId="{51DC8205-7DDC-4D1D-9A44-077DCF15613C}">
      <dsp:nvSpPr>
        <dsp:cNvPr id="0" name=""/>
        <dsp:cNvSpPr/>
      </dsp:nvSpPr>
      <dsp:spPr>
        <a:xfrm>
          <a:off x="1792814" y="343254"/>
          <a:ext cx="4153648" cy="4153648"/>
        </a:xfrm>
        <a:custGeom>
          <a:avLst/>
          <a:gdLst/>
          <a:ahLst/>
          <a:cxnLst/>
          <a:rect l="0" t="0" r="0" b="0"/>
          <a:pathLst>
            <a:path>
              <a:moveTo>
                <a:pt x="571171" y="646367"/>
              </a:moveTo>
              <a:arcTo wR="2076824" hR="2076824" stAng="13411976" swAng="1639311"/>
            </a:path>
          </a:pathLst>
        </a:custGeom>
        <a:noFill/>
        <a:ln w="9525" cap="flat" cmpd="sng" algn="ctr">
          <a:solidFill>
            <a:srgbClr val="00B0F0"/>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1F1A50-5173-40B8-8592-D4D5F6BE4655}">
      <dsp:nvSpPr>
        <dsp:cNvPr id="0" name=""/>
        <dsp:cNvSpPr/>
      </dsp:nvSpPr>
      <dsp:spPr>
        <a:xfrm>
          <a:off x="1023222" y="280809"/>
          <a:ext cx="3810663" cy="3810663"/>
        </a:xfrm>
        <a:prstGeom prst="pie">
          <a:avLst>
            <a:gd name="adj1" fmla="val 16200000"/>
            <a:gd name="adj2" fmla="val 205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Charakterystyka populacji</a:t>
          </a:r>
          <a:endParaRPr lang="pl-PL" sz="1200" kern="1200" dirty="0">
            <a:solidFill>
              <a:schemeClr val="tx1"/>
            </a:solidFill>
          </a:endParaRPr>
        </a:p>
      </dsp:txBody>
      <dsp:txXfrm>
        <a:off x="3011118" y="921363"/>
        <a:ext cx="1224856" cy="816570"/>
      </dsp:txXfrm>
    </dsp:sp>
    <dsp:sp modelId="{AB78B082-48E1-489C-8C14-208C7D3C8807}">
      <dsp:nvSpPr>
        <dsp:cNvPr id="0" name=""/>
        <dsp:cNvSpPr/>
      </dsp:nvSpPr>
      <dsp:spPr>
        <a:xfrm>
          <a:off x="1055885" y="382427"/>
          <a:ext cx="3810663" cy="3810663"/>
        </a:xfrm>
        <a:prstGeom prst="pie">
          <a:avLst>
            <a:gd name="adj1" fmla="val 20520000"/>
            <a:gd name="adj2" fmla="val 324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Kryteria kwalifikacji</a:t>
          </a:r>
          <a:endParaRPr lang="pl-PL" sz="1200" kern="1200" dirty="0">
            <a:solidFill>
              <a:schemeClr val="tx1"/>
            </a:solidFill>
          </a:endParaRPr>
        </a:p>
      </dsp:txBody>
      <dsp:txXfrm>
        <a:off x="3510133" y="2123537"/>
        <a:ext cx="1134125" cy="907300"/>
      </dsp:txXfrm>
    </dsp:sp>
    <dsp:sp modelId="{672B70C0-90D7-4D13-8B80-B3C41D450104}">
      <dsp:nvSpPr>
        <dsp:cNvPr id="0" name=""/>
        <dsp:cNvSpPr/>
      </dsp:nvSpPr>
      <dsp:spPr>
        <a:xfrm>
          <a:off x="986077" y="401894"/>
          <a:ext cx="3810663" cy="3810663"/>
        </a:xfrm>
        <a:prstGeom prst="pie">
          <a:avLst>
            <a:gd name="adj1" fmla="val 3240000"/>
            <a:gd name="adj2" fmla="val 756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Wielkość populacji </a:t>
          </a:r>
          <a:endParaRPr lang="pl-PL" sz="1200" kern="1200" dirty="0">
            <a:solidFill>
              <a:schemeClr val="tx1"/>
            </a:solidFill>
          </a:endParaRPr>
        </a:p>
      </dsp:txBody>
      <dsp:txXfrm>
        <a:off x="2347028" y="3078431"/>
        <a:ext cx="1088760" cy="998030"/>
      </dsp:txXfrm>
    </dsp:sp>
    <dsp:sp modelId="{033DD955-BBF0-482A-80A2-571C5D954ABE}">
      <dsp:nvSpPr>
        <dsp:cNvPr id="0" name=""/>
        <dsp:cNvSpPr/>
      </dsp:nvSpPr>
      <dsp:spPr>
        <a:xfrm>
          <a:off x="894091" y="395745"/>
          <a:ext cx="3789476" cy="3784026"/>
        </a:xfrm>
        <a:prstGeom prst="pie">
          <a:avLst>
            <a:gd name="adj1" fmla="val 7560000"/>
            <a:gd name="adj2" fmla="val 1188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Odsetek uczestników a efekt zdrowotny</a:t>
          </a:r>
          <a:endParaRPr lang="pl-PL" sz="1200" kern="1200" dirty="0">
            <a:solidFill>
              <a:schemeClr val="tx1"/>
            </a:solidFill>
          </a:endParaRPr>
        </a:p>
      </dsp:txBody>
      <dsp:txXfrm>
        <a:off x="1115144" y="2124685"/>
        <a:ext cx="1127820" cy="900958"/>
      </dsp:txXfrm>
    </dsp:sp>
    <dsp:sp modelId="{EC86CA5C-99E8-4EC0-86CD-FF5239EB7A0C}">
      <dsp:nvSpPr>
        <dsp:cNvPr id="0" name=""/>
        <dsp:cNvSpPr/>
      </dsp:nvSpPr>
      <dsp:spPr>
        <a:xfrm>
          <a:off x="916160" y="280809"/>
          <a:ext cx="3810663" cy="3810663"/>
        </a:xfrm>
        <a:prstGeom prst="pie">
          <a:avLst>
            <a:gd name="adj1" fmla="val 1188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Zgodność interwencja -populacja </a:t>
          </a:r>
          <a:endParaRPr lang="pl-PL" sz="1200" kern="1200" dirty="0">
            <a:solidFill>
              <a:schemeClr val="tx1"/>
            </a:solidFill>
          </a:endParaRPr>
        </a:p>
      </dsp:txBody>
      <dsp:txXfrm>
        <a:off x="1514071" y="921363"/>
        <a:ext cx="1224856" cy="816570"/>
      </dsp:txXfrm>
    </dsp:sp>
    <dsp:sp modelId="{0E22003D-4381-40A6-BA70-77D0AC5EEB61}">
      <dsp:nvSpPr>
        <dsp:cNvPr id="0" name=""/>
        <dsp:cNvSpPr/>
      </dsp:nvSpPr>
      <dsp:spPr>
        <a:xfrm>
          <a:off x="787144" y="44911"/>
          <a:ext cx="4282459" cy="4282459"/>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58F258-8B9F-46F9-BD85-2B8BAB14EEF8}">
      <dsp:nvSpPr>
        <dsp:cNvPr id="0" name=""/>
        <dsp:cNvSpPr/>
      </dsp:nvSpPr>
      <dsp:spPr>
        <a:xfrm>
          <a:off x="820250" y="146495"/>
          <a:ext cx="4282459" cy="4282459"/>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8AB2E9-21FD-412E-834D-34F6CAC22447}">
      <dsp:nvSpPr>
        <dsp:cNvPr id="0" name=""/>
        <dsp:cNvSpPr/>
      </dsp:nvSpPr>
      <dsp:spPr>
        <a:xfrm>
          <a:off x="750179" y="166154"/>
          <a:ext cx="4282459" cy="4282459"/>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2E7E5C-3C6D-46D3-95B2-C1BBE2E14265}">
      <dsp:nvSpPr>
        <dsp:cNvPr id="0" name=""/>
        <dsp:cNvSpPr/>
      </dsp:nvSpPr>
      <dsp:spPr>
        <a:xfrm>
          <a:off x="647436" y="146621"/>
          <a:ext cx="4282459" cy="4282459"/>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E2D27F-BC74-4CEA-B7A9-23B64870AF8F}">
      <dsp:nvSpPr>
        <dsp:cNvPr id="0" name=""/>
        <dsp:cNvSpPr/>
      </dsp:nvSpPr>
      <dsp:spPr>
        <a:xfrm>
          <a:off x="680441" y="44911"/>
          <a:ext cx="4282459" cy="4282459"/>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FC80E1-796B-4FB3-B9A1-777A75BF7228}">
      <dsp:nvSpPr>
        <dsp:cNvPr id="0" name=""/>
        <dsp:cNvSpPr/>
      </dsp:nvSpPr>
      <dsp:spPr>
        <a:xfrm>
          <a:off x="2044352" y="477650"/>
          <a:ext cx="1656746" cy="828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tx1"/>
              </a:solidFill>
            </a:rPr>
            <a:t>Monitorowanie</a:t>
          </a:r>
          <a:endParaRPr lang="pl-PL" sz="1800" kern="1200" dirty="0">
            <a:solidFill>
              <a:schemeClr val="tx1"/>
            </a:solidFill>
          </a:endParaRPr>
        </a:p>
      </dsp:txBody>
      <dsp:txXfrm>
        <a:off x="2044352" y="477650"/>
        <a:ext cx="1656746" cy="828373"/>
      </dsp:txXfrm>
    </dsp:sp>
    <dsp:sp modelId="{FD2903F7-8152-4FE7-AD38-FF67FABD154E}">
      <dsp:nvSpPr>
        <dsp:cNvPr id="0" name=""/>
        <dsp:cNvSpPr/>
      </dsp:nvSpPr>
      <dsp:spPr>
        <a:xfrm rot="19457599">
          <a:off x="3624390" y="626433"/>
          <a:ext cx="816115" cy="54492"/>
        </a:xfrm>
        <a:custGeom>
          <a:avLst/>
          <a:gdLst/>
          <a:ahLst/>
          <a:cxnLst/>
          <a:rect l="0" t="0" r="0" b="0"/>
          <a:pathLst>
            <a:path>
              <a:moveTo>
                <a:pt x="0" y="27246"/>
              </a:moveTo>
              <a:lnTo>
                <a:pt x="816115" y="272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457599">
        <a:off x="4012045" y="633277"/>
        <a:ext cx="40805" cy="40805"/>
      </dsp:txXfrm>
    </dsp:sp>
    <dsp:sp modelId="{95E74EA8-3F90-47F8-BF38-EFA1620E7F9D}">
      <dsp:nvSpPr>
        <dsp:cNvPr id="0" name=""/>
        <dsp:cNvSpPr/>
      </dsp:nvSpPr>
      <dsp:spPr>
        <a:xfrm>
          <a:off x="4363797" y="1336"/>
          <a:ext cx="1656746" cy="828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tx1"/>
              </a:solidFill>
            </a:rPr>
            <a:t>Ocena zgłaszalności</a:t>
          </a:r>
          <a:endParaRPr lang="pl-PL" sz="1800" kern="1200" dirty="0">
            <a:solidFill>
              <a:schemeClr val="tx1"/>
            </a:solidFill>
          </a:endParaRPr>
        </a:p>
      </dsp:txBody>
      <dsp:txXfrm>
        <a:off x="4363797" y="1336"/>
        <a:ext cx="1656746" cy="828373"/>
      </dsp:txXfrm>
    </dsp:sp>
    <dsp:sp modelId="{A59F8DCD-23FB-4F30-8D80-F620C48D9683}">
      <dsp:nvSpPr>
        <dsp:cNvPr id="0" name=""/>
        <dsp:cNvSpPr/>
      </dsp:nvSpPr>
      <dsp:spPr>
        <a:xfrm rot="2142401">
          <a:off x="3624390" y="1102748"/>
          <a:ext cx="816115" cy="54492"/>
        </a:xfrm>
        <a:custGeom>
          <a:avLst/>
          <a:gdLst/>
          <a:ahLst/>
          <a:cxnLst/>
          <a:rect l="0" t="0" r="0" b="0"/>
          <a:pathLst>
            <a:path>
              <a:moveTo>
                <a:pt x="0" y="27246"/>
              </a:moveTo>
              <a:lnTo>
                <a:pt x="816115" y="272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142401">
        <a:off x="4012045" y="1109591"/>
        <a:ext cx="40805" cy="40805"/>
      </dsp:txXfrm>
    </dsp:sp>
    <dsp:sp modelId="{A3A0DF75-1BED-4725-9B40-609EA1EB7101}">
      <dsp:nvSpPr>
        <dsp:cNvPr id="0" name=""/>
        <dsp:cNvSpPr/>
      </dsp:nvSpPr>
      <dsp:spPr>
        <a:xfrm>
          <a:off x="4363797" y="953965"/>
          <a:ext cx="1656746" cy="828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tx1"/>
              </a:solidFill>
            </a:rPr>
            <a:t>Ocena jakości udzielonych świadczeń</a:t>
          </a:r>
          <a:endParaRPr lang="pl-PL" sz="1800" kern="1200" dirty="0">
            <a:solidFill>
              <a:schemeClr val="tx1"/>
            </a:solidFill>
          </a:endParaRPr>
        </a:p>
      </dsp:txBody>
      <dsp:txXfrm>
        <a:off x="4363797" y="953965"/>
        <a:ext cx="1656746" cy="828373"/>
      </dsp:txXfrm>
    </dsp:sp>
    <dsp:sp modelId="{D068ECA1-684E-4C96-81AD-C4A2DEC7C072}">
      <dsp:nvSpPr>
        <dsp:cNvPr id="0" name=""/>
        <dsp:cNvSpPr/>
      </dsp:nvSpPr>
      <dsp:spPr>
        <a:xfrm>
          <a:off x="2044352" y="1906594"/>
          <a:ext cx="1656746" cy="828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tx1"/>
              </a:solidFill>
            </a:rPr>
            <a:t>Ewaluacja</a:t>
          </a:r>
          <a:endParaRPr lang="pl-PL" sz="1800" kern="1200" dirty="0">
            <a:solidFill>
              <a:schemeClr val="tx1"/>
            </a:solidFill>
          </a:endParaRPr>
        </a:p>
      </dsp:txBody>
      <dsp:txXfrm>
        <a:off x="2044352" y="1906594"/>
        <a:ext cx="1656746" cy="828373"/>
      </dsp:txXfrm>
    </dsp:sp>
    <dsp:sp modelId="{B7AFC94C-37C8-4510-90D6-25D67AF6F43E}">
      <dsp:nvSpPr>
        <dsp:cNvPr id="0" name=""/>
        <dsp:cNvSpPr/>
      </dsp:nvSpPr>
      <dsp:spPr>
        <a:xfrm>
          <a:off x="3701098" y="2293535"/>
          <a:ext cx="662698" cy="54492"/>
        </a:xfrm>
        <a:custGeom>
          <a:avLst/>
          <a:gdLst/>
          <a:ahLst/>
          <a:cxnLst/>
          <a:rect l="0" t="0" r="0" b="0"/>
          <a:pathLst>
            <a:path>
              <a:moveTo>
                <a:pt x="0" y="27246"/>
              </a:moveTo>
              <a:lnTo>
                <a:pt x="662698" y="272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015880" y="2304213"/>
        <a:ext cx="33134" cy="33134"/>
      </dsp:txXfrm>
    </dsp:sp>
    <dsp:sp modelId="{C9F7FBA8-6F72-4D53-9114-8704C1319DB8}">
      <dsp:nvSpPr>
        <dsp:cNvPr id="0" name=""/>
        <dsp:cNvSpPr/>
      </dsp:nvSpPr>
      <dsp:spPr>
        <a:xfrm>
          <a:off x="4363797" y="1906594"/>
          <a:ext cx="1656746" cy="828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tx1"/>
              </a:solidFill>
            </a:rPr>
            <a:t>Ocena efektów programu</a:t>
          </a:r>
          <a:endParaRPr lang="pl-PL" sz="1800" kern="1200" dirty="0">
            <a:solidFill>
              <a:schemeClr val="tx1"/>
            </a:solidFill>
          </a:endParaRPr>
        </a:p>
      </dsp:txBody>
      <dsp:txXfrm>
        <a:off x="4363797" y="1906594"/>
        <a:ext cx="1656746" cy="8283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C22761-65FE-4968-953E-2AD89243644D}">
      <dsp:nvSpPr>
        <dsp:cNvPr id="0" name=""/>
        <dsp:cNvSpPr/>
      </dsp:nvSpPr>
      <dsp:spPr>
        <a:xfrm>
          <a:off x="3127" y="1441851"/>
          <a:ext cx="1375434" cy="130165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l-PL" sz="1700" kern="1200" dirty="0" smtClean="0"/>
            <a:t>Źródła informacji</a:t>
          </a:r>
          <a:endParaRPr lang="pl-PL" sz="1700" kern="1200" dirty="0"/>
        </a:p>
      </dsp:txBody>
      <dsp:txXfrm>
        <a:off x="3127" y="1441851"/>
        <a:ext cx="1375434" cy="1301656"/>
      </dsp:txXfrm>
    </dsp:sp>
    <dsp:sp modelId="{1FA2352C-5A98-42EC-8FE3-15D548F7C0BB}">
      <dsp:nvSpPr>
        <dsp:cNvPr id="0" name=""/>
        <dsp:cNvSpPr/>
      </dsp:nvSpPr>
      <dsp:spPr>
        <a:xfrm rot="19493967">
          <a:off x="1269175" y="1720922"/>
          <a:ext cx="1203008" cy="51767"/>
        </a:xfrm>
        <a:custGeom>
          <a:avLst/>
          <a:gdLst/>
          <a:ahLst/>
          <a:cxnLst/>
          <a:rect l="0" t="0" r="0" b="0"/>
          <a:pathLst>
            <a:path>
              <a:moveTo>
                <a:pt x="0" y="25883"/>
              </a:moveTo>
              <a:lnTo>
                <a:pt x="1203008" y="25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493967">
        <a:off x="1840604" y="1716731"/>
        <a:ext cx="60150" cy="60150"/>
      </dsp:txXfrm>
    </dsp:sp>
    <dsp:sp modelId="{5F873A1D-EA36-4007-80DF-D49675A20665}">
      <dsp:nvSpPr>
        <dsp:cNvPr id="0" name=""/>
        <dsp:cNvSpPr/>
      </dsp:nvSpPr>
      <dsp:spPr>
        <a:xfrm>
          <a:off x="2362796" y="750105"/>
          <a:ext cx="1493806" cy="130165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l-PL" sz="1700" kern="1200" dirty="0" smtClean="0"/>
            <a:t>Publikacje polskie lub zagraniczne </a:t>
          </a:r>
          <a:br>
            <a:rPr lang="pl-PL" sz="1700" kern="1200" dirty="0" smtClean="0"/>
          </a:br>
          <a:r>
            <a:rPr lang="pl-PL" sz="1700" kern="1200" dirty="0" smtClean="0"/>
            <a:t>(rzetelne, jak najświeższe)</a:t>
          </a:r>
          <a:endParaRPr lang="pl-PL" sz="1700" kern="1200" dirty="0"/>
        </a:p>
      </dsp:txBody>
      <dsp:txXfrm>
        <a:off x="2362796" y="750105"/>
        <a:ext cx="1493806" cy="1301656"/>
      </dsp:txXfrm>
    </dsp:sp>
    <dsp:sp modelId="{52C90D0A-F8C5-4CE2-A5EA-23A5FB9935DD}">
      <dsp:nvSpPr>
        <dsp:cNvPr id="0" name=""/>
        <dsp:cNvSpPr/>
      </dsp:nvSpPr>
      <dsp:spPr>
        <a:xfrm rot="2142401">
          <a:off x="1258026" y="2441021"/>
          <a:ext cx="1282395" cy="51767"/>
        </a:xfrm>
        <a:custGeom>
          <a:avLst/>
          <a:gdLst/>
          <a:ahLst/>
          <a:cxnLst/>
          <a:rect l="0" t="0" r="0" b="0"/>
          <a:pathLst>
            <a:path>
              <a:moveTo>
                <a:pt x="0" y="25883"/>
              </a:moveTo>
              <a:lnTo>
                <a:pt x="1282395" y="25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142401">
        <a:off x="1867164" y="2434845"/>
        <a:ext cx="64119" cy="64119"/>
      </dsp:txXfrm>
    </dsp:sp>
    <dsp:sp modelId="{ABEF6BEC-13D2-423A-BF14-EFE270EBEF12}">
      <dsp:nvSpPr>
        <dsp:cNvPr id="0" name=""/>
        <dsp:cNvSpPr/>
      </dsp:nvSpPr>
      <dsp:spPr>
        <a:xfrm>
          <a:off x="2419887" y="2291552"/>
          <a:ext cx="1497633" cy="109915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l-PL" sz="1700" kern="1200" dirty="0" smtClean="0"/>
            <a:t>Strony internetowe </a:t>
          </a:r>
          <a:endParaRPr lang="pl-PL" sz="1700" kern="1200" dirty="0"/>
        </a:p>
      </dsp:txBody>
      <dsp:txXfrm>
        <a:off x="2419887" y="2291552"/>
        <a:ext cx="1497633" cy="1099157"/>
      </dsp:txXfrm>
    </dsp:sp>
    <dsp:sp modelId="{CE8CDEB9-27FD-4784-A1F5-22010AEE93AD}">
      <dsp:nvSpPr>
        <dsp:cNvPr id="0" name=""/>
        <dsp:cNvSpPr/>
      </dsp:nvSpPr>
      <dsp:spPr>
        <a:xfrm>
          <a:off x="3917520" y="2815247"/>
          <a:ext cx="1041325" cy="51767"/>
        </a:xfrm>
        <a:custGeom>
          <a:avLst/>
          <a:gdLst/>
          <a:ahLst/>
          <a:cxnLst/>
          <a:rect l="0" t="0" r="0" b="0"/>
          <a:pathLst>
            <a:path>
              <a:moveTo>
                <a:pt x="0" y="25883"/>
              </a:moveTo>
              <a:lnTo>
                <a:pt x="1041325" y="258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412150" y="2815098"/>
        <a:ext cx="52066" cy="52066"/>
      </dsp:txXfrm>
    </dsp:sp>
    <dsp:sp modelId="{D8728563-865E-41B1-9C21-093F9FE92983}">
      <dsp:nvSpPr>
        <dsp:cNvPr id="0" name=""/>
        <dsp:cNvSpPr/>
      </dsp:nvSpPr>
      <dsp:spPr>
        <a:xfrm>
          <a:off x="4958846" y="1950948"/>
          <a:ext cx="3267626" cy="178036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l-PL" sz="1700" kern="1200" dirty="0" smtClean="0"/>
            <a:t>WHO: http://www.who.int/en/</a:t>
          </a:r>
        </a:p>
        <a:p>
          <a:pPr lvl="0" algn="ctr" defTabSz="755650">
            <a:lnSpc>
              <a:spcPct val="90000"/>
            </a:lnSpc>
            <a:spcBef>
              <a:spcPct val="0"/>
            </a:spcBef>
            <a:spcAft>
              <a:spcPct val="35000"/>
            </a:spcAft>
          </a:pPr>
          <a:r>
            <a:rPr lang="pl-PL" sz="1700" kern="1200" dirty="0" smtClean="0"/>
            <a:t>KRN: </a:t>
          </a:r>
          <a:r>
            <a:rPr lang="pl-PL" sz="1700" kern="1200" dirty="0" smtClean="0">
              <a:solidFill>
                <a:schemeClr val="bg1"/>
              </a:solidFill>
            </a:rPr>
            <a:t>http://onkologia.org.pl</a:t>
          </a:r>
        </a:p>
        <a:p>
          <a:pPr lvl="0" algn="ctr" defTabSz="755650">
            <a:lnSpc>
              <a:spcPct val="90000"/>
            </a:lnSpc>
            <a:spcBef>
              <a:spcPct val="0"/>
            </a:spcBef>
            <a:spcAft>
              <a:spcPct val="35000"/>
            </a:spcAft>
          </a:pPr>
          <a:r>
            <a:rPr lang="pl-PL" sz="1700" kern="1200" dirty="0" smtClean="0"/>
            <a:t>Medycyna Praktyczna: http://www.mp.pl</a:t>
          </a:r>
        </a:p>
        <a:p>
          <a:pPr lvl="0" algn="ctr" defTabSz="755650">
            <a:lnSpc>
              <a:spcPct val="90000"/>
            </a:lnSpc>
            <a:spcBef>
              <a:spcPct val="0"/>
            </a:spcBef>
            <a:spcAft>
              <a:spcPct val="35000"/>
            </a:spcAft>
          </a:pPr>
          <a:endParaRPr lang="pl-PL" sz="1700" kern="1200" dirty="0"/>
        </a:p>
      </dsp:txBody>
      <dsp:txXfrm>
        <a:off x="4958846" y="1950948"/>
        <a:ext cx="3267626" cy="17803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19E097-9541-4B8F-9BB9-4E20FB7DBA86}">
      <dsp:nvSpPr>
        <dsp:cNvPr id="0" name=""/>
        <dsp:cNvSpPr/>
      </dsp:nvSpPr>
      <dsp:spPr>
        <a:xfrm>
          <a:off x="155847" y="0"/>
          <a:ext cx="3960439" cy="396043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pl-PL" sz="1400" kern="1200" dirty="0" smtClean="0"/>
            <a:t>Instytucje specjalistyczne w danej dziedzinie</a:t>
          </a:r>
          <a:endParaRPr lang="pl-PL" sz="1400" kern="1200" dirty="0"/>
        </a:p>
        <a:p>
          <a:pPr marL="114300" lvl="1" indent="-114300" algn="l" defTabSz="622300">
            <a:lnSpc>
              <a:spcPct val="90000"/>
            </a:lnSpc>
            <a:spcBef>
              <a:spcPct val="0"/>
            </a:spcBef>
            <a:spcAft>
              <a:spcPct val="15000"/>
            </a:spcAft>
            <a:buChar char="••"/>
          </a:pPr>
          <a:r>
            <a:rPr lang="pl-PL" sz="1400" kern="1200" dirty="0" smtClean="0"/>
            <a:t>Polskie Towarzystwo Stomatologiczne  (</a:t>
          </a:r>
          <a:r>
            <a:rPr lang="pl-PL" sz="1400" b="0" i="0" kern="1200" dirty="0" smtClean="0"/>
            <a:t>pts.net.pl/)</a:t>
          </a:r>
          <a:endParaRPr lang="pl-PL" sz="1400" kern="1200" dirty="0"/>
        </a:p>
        <a:p>
          <a:pPr marL="114300" lvl="1" indent="-114300" algn="l" defTabSz="622300">
            <a:lnSpc>
              <a:spcPct val="90000"/>
            </a:lnSpc>
            <a:spcBef>
              <a:spcPct val="0"/>
            </a:spcBef>
            <a:spcAft>
              <a:spcPct val="15000"/>
            </a:spcAft>
            <a:buChar char="••"/>
          </a:pPr>
          <a:r>
            <a:rPr lang="pl-PL" sz="1400" kern="1200" dirty="0" err="1" smtClean="0"/>
            <a:t>IGiChP</a:t>
          </a:r>
          <a:r>
            <a:rPr lang="pl-PL" sz="1400" kern="1200" dirty="0" smtClean="0"/>
            <a:t> (</a:t>
          </a:r>
          <a:r>
            <a:rPr lang="pl-PL" sz="1400" b="0" i="0" kern="1200" dirty="0" smtClean="0"/>
            <a:t>www.igichp.edu.pl/)</a:t>
          </a:r>
          <a:endParaRPr lang="pl-PL" sz="1400" kern="1200" dirty="0"/>
        </a:p>
        <a:p>
          <a:pPr marL="114300" lvl="1" indent="-114300" algn="l" defTabSz="622300">
            <a:lnSpc>
              <a:spcPct val="90000"/>
            </a:lnSpc>
            <a:spcBef>
              <a:spcPct val="0"/>
            </a:spcBef>
            <a:spcAft>
              <a:spcPct val="15000"/>
            </a:spcAft>
            <a:buChar char="••"/>
          </a:pPr>
          <a:r>
            <a:rPr lang="pl-PL" sz="1400" kern="1200" dirty="0" smtClean="0"/>
            <a:t>Instytut  Medycyny Pracy im. prof. </a:t>
          </a:r>
          <a:r>
            <a:rPr lang="pl-PL" sz="1400" kern="1200" dirty="0" err="1" smtClean="0"/>
            <a:t>Nofera</a:t>
          </a:r>
          <a:r>
            <a:rPr lang="pl-PL" sz="1400" kern="1200" dirty="0" smtClean="0"/>
            <a:t> (</a:t>
          </a:r>
          <a:r>
            <a:rPr lang="pl-PL" sz="1400" b="0" i="0" kern="1200" dirty="0" smtClean="0"/>
            <a:t>www.imp.lodz.pl/)</a:t>
          </a:r>
          <a:endParaRPr lang="pl-PL" sz="1400" kern="1200" dirty="0"/>
        </a:p>
        <a:p>
          <a:pPr marL="114300" lvl="1" indent="-114300" algn="l" defTabSz="622300">
            <a:lnSpc>
              <a:spcPct val="90000"/>
            </a:lnSpc>
            <a:spcBef>
              <a:spcPct val="0"/>
            </a:spcBef>
            <a:spcAft>
              <a:spcPct val="15000"/>
            </a:spcAft>
            <a:buChar char="••"/>
          </a:pPr>
          <a:r>
            <a:rPr lang="pl-PL" sz="1400" kern="1200" dirty="0" smtClean="0"/>
            <a:t>KRN (</a:t>
          </a:r>
          <a:r>
            <a:rPr lang="pl-PL" sz="1400" b="0" i="0" kern="1200" dirty="0" smtClean="0"/>
            <a:t>onkologia.org.pl/)</a:t>
          </a:r>
          <a:endParaRPr lang="pl-PL" sz="1400" kern="1200" dirty="0"/>
        </a:p>
      </dsp:txBody>
      <dsp:txXfrm>
        <a:off x="735841" y="990109"/>
        <a:ext cx="2800453" cy="198021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A6398B-6E83-43F5-B2E0-845C6C0869D6}">
      <dsp:nvSpPr>
        <dsp:cNvPr id="0" name=""/>
        <dsp:cNvSpPr/>
      </dsp:nvSpPr>
      <dsp:spPr>
        <a:xfrm>
          <a:off x="0" y="68064"/>
          <a:ext cx="3912095" cy="3912095"/>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pl-PL" sz="1400" kern="1200" dirty="0" smtClean="0"/>
            <a:t>Instytucje zajmujące się szeroko rozumianą ochroną zdrowia</a:t>
          </a:r>
          <a:endParaRPr lang="pl-PL" sz="1400" kern="1200" dirty="0"/>
        </a:p>
        <a:p>
          <a:pPr marL="114300" lvl="1" indent="-114300" algn="l" defTabSz="622300">
            <a:lnSpc>
              <a:spcPct val="90000"/>
            </a:lnSpc>
            <a:spcBef>
              <a:spcPct val="0"/>
            </a:spcBef>
            <a:spcAft>
              <a:spcPct val="15000"/>
            </a:spcAft>
            <a:buChar char="••"/>
          </a:pPr>
          <a:r>
            <a:rPr lang="pl-PL" sz="1400" kern="1200" dirty="0" smtClean="0"/>
            <a:t>WHO (</a:t>
          </a:r>
          <a:r>
            <a:rPr lang="pl-PL" sz="1400" b="0" i="0" kern="1200" dirty="0" smtClean="0"/>
            <a:t>www.</a:t>
          </a:r>
          <a:r>
            <a:rPr lang="pl-PL" sz="1400" b="1" i="0" kern="1200" dirty="0" smtClean="0"/>
            <a:t>who</a:t>
          </a:r>
          <a:r>
            <a:rPr lang="pl-PL" sz="1400" b="0" i="0" kern="1200" dirty="0" smtClean="0"/>
            <a:t>.int/)</a:t>
          </a:r>
          <a:endParaRPr lang="pl-PL" sz="1400" kern="1200" dirty="0"/>
        </a:p>
        <a:p>
          <a:pPr marL="114300" lvl="1" indent="-114300" algn="l" defTabSz="622300">
            <a:lnSpc>
              <a:spcPct val="90000"/>
            </a:lnSpc>
            <a:spcBef>
              <a:spcPct val="0"/>
            </a:spcBef>
            <a:spcAft>
              <a:spcPct val="15000"/>
            </a:spcAft>
            <a:buChar char="••"/>
          </a:pPr>
          <a:r>
            <a:rPr lang="pl-PL" sz="1400" kern="1200" dirty="0" smtClean="0"/>
            <a:t>PZH (</a:t>
          </a:r>
          <a:r>
            <a:rPr lang="pl-PL" sz="1400" b="0" i="0" kern="1200" dirty="0" smtClean="0"/>
            <a:t>www.</a:t>
          </a:r>
          <a:r>
            <a:rPr lang="pl-PL" sz="1400" b="1" i="0" kern="1200" dirty="0" smtClean="0"/>
            <a:t>pzh</a:t>
          </a:r>
          <a:r>
            <a:rPr lang="pl-PL" sz="1400" b="0" i="0" kern="1200" dirty="0" smtClean="0"/>
            <a:t>.gov.pl/)</a:t>
          </a:r>
          <a:endParaRPr lang="pl-PL" sz="1400" kern="1200" dirty="0"/>
        </a:p>
        <a:p>
          <a:pPr marL="114300" lvl="1" indent="-114300" algn="l" defTabSz="622300">
            <a:lnSpc>
              <a:spcPct val="90000"/>
            </a:lnSpc>
            <a:spcBef>
              <a:spcPct val="0"/>
            </a:spcBef>
            <a:spcAft>
              <a:spcPct val="15000"/>
            </a:spcAft>
            <a:buChar char="••"/>
          </a:pPr>
          <a:r>
            <a:rPr lang="pl-PL" sz="1400" kern="1200" dirty="0" smtClean="0"/>
            <a:t>OECD (</a:t>
          </a:r>
          <a:r>
            <a:rPr lang="pl-PL" sz="1400" b="0" i="0" kern="1200" dirty="0" smtClean="0"/>
            <a:t>www.</a:t>
          </a:r>
          <a:r>
            <a:rPr lang="pl-PL" sz="1400" b="1" i="0" kern="1200" dirty="0" smtClean="0"/>
            <a:t>oecd</a:t>
          </a:r>
          <a:r>
            <a:rPr lang="pl-PL" sz="1400" b="0" i="0" kern="1200" dirty="0" smtClean="0"/>
            <a:t>.org/)</a:t>
          </a:r>
          <a:endParaRPr lang="pl-PL" sz="1400" kern="1200" dirty="0"/>
        </a:p>
        <a:p>
          <a:pPr marL="114300" lvl="1" indent="-114300" algn="l" defTabSz="622300">
            <a:lnSpc>
              <a:spcPct val="90000"/>
            </a:lnSpc>
            <a:spcBef>
              <a:spcPct val="0"/>
            </a:spcBef>
            <a:spcAft>
              <a:spcPct val="15000"/>
            </a:spcAft>
            <a:buChar char="••"/>
          </a:pPr>
          <a:r>
            <a:rPr lang="pl-PL" sz="1400" kern="1200" dirty="0" smtClean="0"/>
            <a:t>CDC (</a:t>
          </a:r>
          <a:r>
            <a:rPr lang="pl-PL" sz="1400" b="0" i="0" kern="1200" dirty="0" smtClean="0"/>
            <a:t>www.</a:t>
          </a:r>
          <a:r>
            <a:rPr lang="pl-PL" sz="1400" b="1" i="0" kern="1200" dirty="0" smtClean="0"/>
            <a:t>cdc</a:t>
          </a:r>
          <a:r>
            <a:rPr lang="pl-PL" sz="1400" b="0" i="0" kern="1200" dirty="0" smtClean="0"/>
            <a:t>.gov/)</a:t>
          </a:r>
          <a:endParaRPr lang="pl-PL" sz="1400" kern="1200" dirty="0"/>
        </a:p>
        <a:p>
          <a:pPr marL="114300" lvl="1" indent="-114300" algn="l" defTabSz="622300">
            <a:lnSpc>
              <a:spcPct val="90000"/>
            </a:lnSpc>
            <a:spcBef>
              <a:spcPct val="0"/>
            </a:spcBef>
            <a:spcAft>
              <a:spcPct val="15000"/>
            </a:spcAft>
            <a:buChar char="••"/>
          </a:pPr>
          <a:r>
            <a:rPr lang="pl-PL" sz="1400" kern="1200" dirty="0" smtClean="0"/>
            <a:t>GUS (</a:t>
          </a:r>
          <a:r>
            <a:rPr lang="pl-PL" sz="1400" b="0" i="0" kern="1200" dirty="0" smtClean="0"/>
            <a:t>stat.gov.pl/)</a:t>
          </a:r>
          <a:endParaRPr lang="pl-PL" sz="1400" kern="1200" dirty="0"/>
        </a:p>
        <a:p>
          <a:pPr marL="114300" lvl="1" indent="-114300" algn="l" defTabSz="622300">
            <a:lnSpc>
              <a:spcPct val="90000"/>
            </a:lnSpc>
            <a:spcBef>
              <a:spcPct val="0"/>
            </a:spcBef>
            <a:spcAft>
              <a:spcPct val="15000"/>
            </a:spcAft>
            <a:buChar char="••"/>
          </a:pPr>
          <a:r>
            <a:rPr lang="pl-PL" sz="1400" kern="1200" dirty="0" smtClean="0"/>
            <a:t>EUROSTAT (</a:t>
          </a:r>
          <a:r>
            <a:rPr lang="pl-PL" sz="1400" b="0" i="0" kern="1200" dirty="0" smtClean="0"/>
            <a:t>ec.europa.eu/</a:t>
          </a:r>
          <a:r>
            <a:rPr lang="pl-PL" sz="1400" b="1" i="0" kern="1200" dirty="0" err="1" smtClean="0"/>
            <a:t>eurostat</a:t>
          </a:r>
          <a:r>
            <a:rPr lang="pl-PL" sz="1400" b="1" i="0" kern="1200" dirty="0" smtClean="0"/>
            <a:t>)</a:t>
          </a:r>
          <a:endParaRPr lang="pl-PL" sz="1400" kern="1200" dirty="0"/>
        </a:p>
      </dsp:txBody>
      <dsp:txXfrm>
        <a:off x="572913" y="1046087"/>
        <a:ext cx="2766269" cy="19560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D99BF-F161-437E-922A-44F38E499EDA}">
      <dsp:nvSpPr>
        <dsp:cNvPr id="0" name=""/>
        <dsp:cNvSpPr/>
      </dsp:nvSpPr>
      <dsp:spPr>
        <a:xfrm>
          <a:off x="0" y="230560"/>
          <a:ext cx="856895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8E1947-5C24-45ED-B75D-D03B23586DC0}">
      <dsp:nvSpPr>
        <dsp:cNvPr id="0" name=""/>
        <dsp:cNvSpPr/>
      </dsp:nvSpPr>
      <dsp:spPr>
        <a:xfrm>
          <a:off x="428447" y="23920"/>
          <a:ext cx="5998266" cy="4132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r>
            <a:rPr lang="pl-PL" sz="1400" kern="1200" dirty="0" smtClean="0"/>
            <a:t>GUS (Bank Danych Lokalnych)</a:t>
          </a:r>
          <a:endParaRPr lang="pl-PL" sz="1400" kern="1200" dirty="0"/>
        </a:p>
      </dsp:txBody>
      <dsp:txXfrm>
        <a:off x="428447" y="23920"/>
        <a:ext cx="5998266" cy="413280"/>
      </dsp:txXfrm>
    </dsp:sp>
    <dsp:sp modelId="{AF59A9D0-80C0-4A3B-BA67-5ED469F06A49}">
      <dsp:nvSpPr>
        <dsp:cNvPr id="0" name=""/>
        <dsp:cNvSpPr/>
      </dsp:nvSpPr>
      <dsp:spPr>
        <a:xfrm>
          <a:off x="0" y="865600"/>
          <a:ext cx="856895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9DAF1-21E8-4315-A980-C939B8F64989}">
      <dsp:nvSpPr>
        <dsp:cNvPr id="0" name=""/>
        <dsp:cNvSpPr/>
      </dsp:nvSpPr>
      <dsp:spPr>
        <a:xfrm>
          <a:off x="428447" y="658960"/>
          <a:ext cx="5998266" cy="4132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r>
            <a:rPr lang="pl-PL" sz="1400" kern="1200" dirty="0" smtClean="0"/>
            <a:t>Dane z wydziałów </a:t>
          </a:r>
          <a:r>
            <a:rPr lang="pl-PL" sz="1400" kern="1200" dirty="0" err="1" smtClean="0"/>
            <a:t>jst</a:t>
          </a:r>
          <a:r>
            <a:rPr lang="pl-PL" sz="1400" kern="1200" dirty="0" smtClean="0"/>
            <a:t> (populacja mieszkańców)</a:t>
          </a:r>
          <a:endParaRPr lang="pl-PL" sz="1400" kern="1200" dirty="0"/>
        </a:p>
      </dsp:txBody>
      <dsp:txXfrm>
        <a:off x="428447" y="658960"/>
        <a:ext cx="5998266" cy="413280"/>
      </dsp:txXfrm>
    </dsp:sp>
    <dsp:sp modelId="{2A039A47-09DE-4D56-BF29-780AA10E90B2}">
      <dsp:nvSpPr>
        <dsp:cNvPr id="0" name=""/>
        <dsp:cNvSpPr/>
      </dsp:nvSpPr>
      <dsp:spPr>
        <a:xfrm>
          <a:off x="0" y="1665567"/>
          <a:ext cx="856895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914BA-4F0F-4921-A0BE-E4DDF05431DB}">
      <dsp:nvSpPr>
        <dsp:cNvPr id="0" name=""/>
        <dsp:cNvSpPr/>
      </dsp:nvSpPr>
      <dsp:spPr>
        <a:xfrm>
          <a:off x="428447" y="1294000"/>
          <a:ext cx="5962276" cy="57820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r>
            <a:rPr lang="pl-PL" sz="1400" kern="1200" dirty="0" smtClean="0"/>
            <a:t>Dane krajowe z badań epidemiologicznych </a:t>
          </a:r>
          <a:br>
            <a:rPr lang="pl-PL" sz="1400" kern="1200" dirty="0" smtClean="0"/>
          </a:br>
          <a:r>
            <a:rPr lang="pl-PL" sz="1400" kern="1200" dirty="0" smtClean="0"/>
            <a:t>(Monitorowanie stanu jamy ustnej – badanie MZ; badanie ECAP – WUM)</a:t>
          </a:r>
          <a:endParaRPr lang="pl-PL" sz="1400" kern="1200" dirty="0"/>
        </a:p>
      </dsp:txBody>
      <dsp:txXfrm>
        <a:off x="428447" y="1294000"/>
        <a:ext cx="5962276" cy="578207"/>
      </dsp:txXfrm>
    </dsp:sp>
    <dsp:sp modelId="{56907CF5-D6A3-4C77-A05E-C2DE97DDD162}">
      <dsp:nvSpPr>
        <dsp:cNvPr id="0" name=""/>
        <dsp:cNvSpPr/>
      </dsp:nvSpPr>
      <dsp:spPr>
        <a:xfrm>
          <a:off x="0" y="2300607"/>
          <a:ext cx="856895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5A93-9352-4144-862D-73F41AB45773}">
      <dsp:nvSpPr>
        <dsp:cNvPr id="0" name=""/>
        <dsp:cNvSpPr/>
      </dsp:nvSpPr>
      <dsp:spPr>
        <a:xfrm>
          <a:off x="428447" y="2093967"/>
          <a:ext cx="5998266" cy="4132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r>
            <a:rPr lang="pl-PL" sz="1400" kern="1200" dirty="0" smtClean="0"/>
            <a:t>Dane NFZ (liczba oczekujących, liczba świadczeniodawców)</a:t>
          </a:r>
          <a:endParaRPr lang="pl-PL" sz="1400" kern="1200" dirty="0"/>
        </a:p>
      </dsp:txBody>
      <dsp:txXfrm>
        <a:off x="428447" y="2093967"/>
        <a:ext cx="5998266" cy="413280"/>
      </dsp:txXfrm>
    </dsp:sp>
    <dsp:sp modelId="{0C5FFD7E-574A-4957-BBAB-4781E237B06C}">
      <dsp:nvSpPr>
        <dsp:cNvPr id="0" name=""/>
        <dsp:cNvSpPr/>
      </dsp:nvSpPr>
      <dsp:spPr>
        <a:xfrm>
          <a:off x="0" y="2935647"/>
          <a:ext cx="856895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48D7B-DCF5-4B61-A97A-C2840FA34658}">
      <dsp:nvSpPr>
        <dsp:cNvPr id="0" name=""/>
        <dsp:cNvSpPr/>
      </dsp:nvSpPr>
      <dsp:spPr>
        <a:xfrm>
          <a:off x="428447" y="2729007"/>
          <a:ext cx="5998266" cy="41328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r>
            <a:rPr lang="pl-PL" sz="1400" kern="1200" dirty="0" smtClean="0"/>
            <a:t>Dane ZUS/KRUS</a:t>
          </a:r>
        </a:p>
      </dsp:txBody>
      <dsp:txXfrm>
        <a:off x="428447" y="2729007"/>
        <a:ext cx="5998266" cy="4132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9BBE1-62C7-494C-AF7B-9FA4D596BCE6}">
      <dsp:nvSpPr>
        <dsp:cNvPr id="0" name=""/>
        <dsp:cNvSpPr/>
      </dsp:nvSpPr>
      <dsp:spPr>
        <a:xfrm>
          <a:off x="3115075" y="0"/>
          <a:ext cx="1834744" cy="1139082"/>
        </a:xfrm>
        <a:prstGeom prst="trapezoid">
          <a:avLst>
            <a:gd name="adj" fmla="val 77804"/>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002060"/>
              </a:solidFill>
              <a:effectLst/>
            </a:rPr>
            <a:t>Metaanaliza na podst. wyników przeglądu systematycznego RCT</a:t>
          </a:r>
          <a:endParaRPr lang="pl-PL" sz="1300" b="1" kern="1200" dirty="0">
            <a:solidFill>
              <a:srgbClr val="002060"/>
            </a:solidFill>
            <a:effectLst/>
          </a:endParaRPr>
        </a:p>
      </dsp:txBody>
      <dsp:txXfrm>
        <a:off x="3115075" y="0"/>
        <a:ext cx="1834744" cy="1139082"/>
      </dsp:txXfrm>
    </dsp:sp>
    <dsp:sp modelId="{1C312EFD-E390-4547-842D-349A57603AB3}">
      <dsp:nvSpPr>
        <dsp:cNvPr id="0" name=""/>
        <dsp:cNvSpPr/>
      </dsp:nvSpPr>
      <dsp:spPr>
        <a:xfrm>
          <a:off x="2516960" y="1139082"/>
          <a:ext cx="3030974" cy="808754"/>
        </a:xfrm>
        <a:prstGeom prst="trapezoid">
          <a:avLst>
            <a:gd name="adj" fmla="val 77804"/>
          </a:avLst>
        </a:prstGeom>
        <a:solidFill>
          <a:schemeClr val="accent1">
            <a:shade val="80000"/>
            <a:hueOff val="2452"/>
            <a:satOff val="2584"/>
            <a:lumOff val="28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002060"/>
              </a:solidFill>
              <a:effectLst/>
            </a:rPr>
            <a:t>Przegląd systematyczny RCT bez metaanalizy</a:t>
          </a:r>
          <a:endParaRPr lang="pl-PL" sz="1400" b="1" kern="1200" dirty="0">
            <a:solidFill>
              <a:srgbClr val="002060"/>
            </a:solidFill>
            <a:effectLst/>
          </a:endParaRPr>
        </a:p>
      </dsp:txBody>
      <dsp:txXfrm>
        <a:off x="3047381" y="1139082"/>
        <a:ext cx="1970133" cy="808754"/>
      </dsp:txXfrm>
    </dsp:sp>
    <dsp:sp modelId="{BF5610EF-AD71-40EA-951F-0B9EE82CE96B}">
      <dsp:nvSpPr>
        <dsp:cNvPr id="0" name=""/>
        <dsp:cNvSpPr/>
      </dsp:nvSpPr>
      <dsp:spPr>
        <a:xfrm>
          <a:off x="1911870" y="1944213"/>
          <a:ext cx="4289454" cy="808754"/>
        </a:xfrm>
        <a:prstGeom prst="trapezoid">
          <a:avLst>
            <a:gd name="adj" fmla="val 77804"/>
          </a:avLst>
        </a:prstGeom>
        <a:solidFill>
          <a:schemeClr val="accent1">
            <a:shade val="80000"/>
            <a:hueOff val="4904"/>
            <a:satOff val="5168"/>
            <a:lumOff val="561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002060"/>
              </a:solidFill>
              <a:effectLst/>
            </a:rPr>
            <a:t>Badania eksperymentalne </a:t>
          </a:r>
        </a:p>
        <a:p>
          <a:pPr lvl="0" algn="ctr" defTabSz="622300">
            <a:lnSpc>
              <a:spcPct val="90000"/>
            </a:lnSpc>
            <a:spcBef>
              <a:spcPct val="0"/>
            </a:spcBef>
            <a:spcAft>
              <a:spcPct val="35000"/>
            </a:spcAft>
          </a:pPr>
          <a:r>
            <a:rPr lang="pl-PL" sz="1400" b="1" kern="1200" dirty="0" smtClean="0">
              <a:solidFill>
                <a:srgbClr val="002060"/>
              </a:solidFill>
              <a:effectLst/>
            </a:rPr>
            <a:t>(z randomizacją, </a:t>
          </a:r>
          <a:r>
            <a:rPr lang="pl-PL" sz="1400" b="1" kern="1200" dirty="0" err="1" smtClean="0">
              <a:solidFill>
                <a:srgbClr val="002060"/>
              </a:solidFill>
              <a:effectLst/>
            </a:rPr>
            <a:t>pseudorandomizacją</a:t>
          </a:r>
          <a:r>
            <a:rPr lang="pl-PL" sz="1400" b="1" kern="1200" dirty="0" smtClean="0">
              <a:solidFill>
                <a:srgbClr val="002060"/>
              </a:solidFill>
              <a:effectLst/>
            </a:rPr>
            <a:t>, bez randomizacji</a:t>
          </a:r>
          <a:r>
            <a:rPr lang="pl-PL" sz="1400" b="1" kern="1200" dirty="0" smtClean="0">
              <a:solidFill>
                <a:srgbClr val="002060"/>
              </a:solidFill>
              <a:effectLst>
                <a:outerShdw blurRad="38100" dist="38100" dir="2700000" algn="tl">
                  <a:srgbClr val="000000">
                    <a:alpha val="43137"/>
                  </a:srgbClr>
                </a:outerShdw>
              </a:effectLst>
            </a:rPr>
            <a:t>)</a:t>
          </a:r>
          <a:endParaRPr lang="pl-PL" sz="1400" b="1" kern="1200" dirty="0">
            <a:solidFill>
              <a:srgbClr val="002060"/>
            </a:solidFill>
            <a:effectLst>
              <a:outerShdw blurRad="38100" dist="38100" dir="2700000" algn="tl">
                <a:srgbClr val="000000">
                  <a:alpha val="43137"/>
                </a:srgbClr>
              </a:outerShdw>
            </a:effectLst>
          </a:endParaRPr>
        </a:p>
      </dsp:txBody>
      <dsp:txXfrm>
        <a:off x="2662524" y="1944213"/>
        <a:ext cx="2788145" cy="808754"/>
      </dsp:txXfrm>
    </dsp:sp>
    <dsp:sp modelId="{739E07FE-EDF4-49A8-847A-E2C031AB3D67}">
      <dsp:nvSpPr>
        <dsp:cNvPr id="0" name=""/>
        <dsp:cNvSpPr/>
      </dsp:nvSpPr>
      <dsp:spPr>
        <a:xfrm>
          <a:off x="1258480" y="2756591"/>
          <a:ext cx="5547935" cy="808754"/>
        </a:xfrm>
        <a:prstGeom prst="trapezoid">
          <a:avLst>
            <a:gd name="adj" fmla="val 77804"/>
          </a:avLst>
        </a:prstGeom>
        <a:solidFill>
          <a:schemeClr val="accent1">
            <a:shade val="80000"/>
            <a:hueOff val="7355"/>
            <a:satOff val="7751"/>
            <a:lumOff val="84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kern="1200" dirty="0" smtClean="0">
              <a:solidFill>
                <a:srgbClr val="002060"/>
              </a:solidFill>
              <a:effectLst/>
            </a:rPr>
            <a:t>Badania obserwacyjne z grupą kontrolną</a:t>
          </a:r>
          <a:endParaRPr lang="pl-PL" sz="1400" kern="1200" dirty="0">
            <a:solidFill>
              <a:srgbClr val="002060"/>
            </a:solidFill>
            <a:effectLst/>
          </a:endParaRPr>
        </a:p>
      </dsp:txBody>
      <dsp:txXfrm>
        <a:off x="2229369" y="2756591"/>
        <a:ext cx="3606157" cy="808754"/>
      </dsp:txXfrm>
    </dsp:sp>
    <dsp:sp modelId="{59D88787-3113-4824-A32E-0DA164EE90EC}">
      <dsp:nvSpPr>
        <dsp:cNvPr id="0" name=""/>
        <dsp:cNvSpPr/>
      </dsp:nvSpPr>
      <dsp:spPr>
        <a:xfrm>
          <a:off x="629240" y="3565346"/>
          <a:ext cx="6806415" cy="808754"/>
        </a:xfrm>
        <a:prstGeom prst="trapezoid">
          <a:avLst>
            <a:gd name="adj" fmla="val 77804"/>
          </a:avLst>
        </a:prstGeom>
        <a:solidFill>
          <a:schemeClr val="accent1">
            <a:shade val="80000"/>
            <a:hueOff val="9807"/>
            <a:satOff val="10335"/>
            <a:lumOff val="112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kern="1200" dirty="0" smtClean="0">
              <a:solidFill>
                <a:srgbClr val="002060"/>
              </a:solidFill>
              <a:effectLst/>
            </a:rPr>
            <a:t>Badania opisowe</a:t>
          </a:r>
          <a:endParaRPr lang="pl-PL" sz="1400" kern="1200" dirty="0">
            <a:solidFill>
              <a:srgbClr val="002060"/>
            </a:solidFill>
            <a:effectLst/>
          </a:endParaRPr>
        </a:p>
      </dsp:txBody>
      <dsp:txXfrm>
        <a:off x="1820362" y="3565346"/>
        <a:ext cx="4424170" cy="808754"/>
      </dsp:txXfrm>
    </dsp:sp>
    <dsp:sp modelId="{BD8CA6C7-461B-4C6B-A00C-4F6AF9A5C2C5}">
      <dsp:nvSpPr>
        <dsp:cNvPr id="0" name=""/>
        <dsp:cNvSpPr/>
      </dsp:nvSpPr>
      <dsp:spPr>
        <a:xfrm>
          <a:off x="0" y="4374101"/>
          <a:ext cx="8064895" cy="808754"/>
        </a:xfrm>
        <a:prstGeom prst="trapezoid">
          <a:avLst>
            <a:gd name="adj" fmla="val 77804"/>
          </a:avLst>
        </a:prstGeom>
        <a:solidFill>
          <a:schemeClr val="accent1">
            <a:shade val="80000"/>
            <a:hueOff val="12259"/>
            <a:satOff val="12919"/>
            <a:lumOff val="140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002060"/>
              </a:solidFill>
              <a:effectLst/>
            </a:rPr>
            <a:t>Opinie ekspertów</a:t>
          </a:r>
          <a:endParaRPr lang="pl-PL" sz="1400" b="1" kern="1200" dirty="0">
            <a:solidFill>
              <a:srgbClr val="002060"/>
            </a:solidFill>
            <a:effectLst/>
          </a:endParaRPr>
        </a:p>
      </dsp:txBody>
      <dsp:txXfrm>
        <a:off x="1411356" y="4374101"/>
        <a:ext cx="5242182" cy="80875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FB302-9192-47B5-BAB0-9B11433553F9}">
      <dsp:nvSpPr>
        <dsp:cNvPr id="0" name=""/>
        <dsp:cNvSpPr/>
      </dsp:nvSpPr>
      <dsp:spPr>
        <a:xfrm>
          <a:off x="2962673" y="2520282"/>
          <a:ext cx="2304253" cy="2072596"/>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b="1" kern="1200" dirty="0" smtClean="0"/>
            <a:t>Bezpieczeństwo podczas prowadzenia szczepień (</a:t>
          </a:r>
          <a:r>
            <a:rPr lang="pl-PL" sz="1600" b="1" kern="1200" dirty="0" err="1" smtClean="0">
              <a:sym typeface="Wingdings" panose="05000000000000000000" pitchFamily="2" charset="2"/>
            </a:rPr>
            <a:t>ChPL</a:t>
          </a:r>
          <a:r>
            <a:rPr lang="pl-PL" sz="1600" b="1" kern="1200" dirty="0" smtClean="0">
              <a:sym typeface="Wingdings" panose="05000000000000000000" pitchFamily="2" charset="2"/>
            </a:rPr>
            <a:t>, EMA, URPL, FDA)</a:t>
          </a:r>
          <a:endParaRPr lang="pl-PL" sz="1600" b="1" kern="1200" dirty="0"/>
        </a:p>
      </dsp:txBody>
      <dsp:txXfrm>
        <a:off x="2962673" y="2520282"/>
        <a:ext cx="2304253" cy="2072596"/>
      </dsp:txXfrm>
    </dsp:sp>
    <dsp:sp modelId="{C9F20BB5-FA2C-4BC8-A65E-5231B0D08272}">
      <dsp:nvSpPr>
        <dsp:cNvPr id="0" name=""/>
        <dsp:cNvSpPr/>
      </dsp:nvSpPr>
      <dsp:spPr>
        <a:xfrm rot="5400000">
          <a:off x="3945950" y="1955563"/>
          <a:ext cx="337699" cy="51138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l-PL" sz="1200" kern="1200"/>
        </a:p>
      </dsp:txBody>
      <dsp:txXfrm rot="5400000">
        <a:off x="3945950" y="1955563"/>
        <a:ext cx="337699" cy="511384"/>
      </dsp:txXfrm>
    </dsp:sp>
    <dsp:sp modelId="{755C03EE-A86A-47E3-B2FB-DB4681CCE451}">
      <dsp:nvSpPr>
        <dsp:cNvPr id="0" name=""/>
        <dsp:cNvSpPr/>
      </dsp:nvSpPr>
      <dsp:spPr>
        <a:xfrm>
          <a:off x="3174755" y="3022"/>
          <a:ext cx="1880089" cy="188008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t>działania niepożądane</a:t>
          </a:r>
          <a:endParaRPr lang="pl-PL" sz="1200" kern="1200" dirty="0"/>
        </a:p>
      </dsp:txBody>
      <dsp:txXfrm>
        <a:off x="3174755" y="3022"/>
        <a:ext cx="1880089" cy="1880089"/>
      </dsp:txXfrm>
    </dsp:sp>
    <dsp:sp modelId="{2D0F4B7C-D6E3-4211-85D5-44BA3EEB24D9}">
      <dsp:nvSpPr>
        <dsp:cNvPr id="0" name=""/>
        <dsp:cNvSpPr/>
      </dsp:nvSpPr>
      <dsp:spPr>
        <a:xfrm rot="11809908">
          <a:off x="5364647" y="3742509"/>
          <a:ext cx="419888" cy="51138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l-PL" sz="1200" kern="1200"/>
        </a:p>
      </dsp:txBody>
      <dsp:txXfrm rot="11809908">
        <a:off x="5364647" y="3742509"/>
        <a:ext cx="419888" cy="511384"/>
      </dsp:txXfrm>
    </dsp:sp>
    <dsp:sp modelId="{B91CCAE2-5E72-4375-ACD4-020DB502F766}">
      <dsp:nvSpPr>
        <dsp:cNvPr id="0" name=""/>
        <dsp:cNvSpPr/>
      </dsp:nvSpPr>
      <dsp:spPr>
        <a:xfrm>
          <a:off x="5924844" y="3448502"/>
          <a:ext cx="1880089" cy="188008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t>przeciwwskazania</a:t>
          </a:r>
          <a:endParaRPr lang="pl-PL" sz="1200" kern="1200" dirty="0"/>
        </a:p>
      </dsp:txBody>
      <dsp:txXfrm>
        <a:off x="5924844" y="3448502"/>
        <a:ext cx="1880089" cy="1880089"/>
      </dsp:txXfrm>
    </dsp:sp>
    <dsp:sp modelId="{4E33BD26-82C8-4210-9991-1164A00271BE}">
      <dsp:nvSpPr>
        <dsp:cNvPr id="0" name=""/>
        <dsp:cNvSpPr/>
      </dsp:nvSpPr>
      <dsp:spPr>
        <a:xfrm rot="20592244">
          <a:off x="2440433" y="3742437"/>
          <a:ext cx="423021" cy="51138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pl-PL" sz="1200" kern="1200"/>
        </a:p>
      </dsp:txBody>
      <dsp:txXfrm rot="20592244">
        <a:off x="2440433" y="3742437"/>
        <a:ext cx="423021" cy="511384"/>
      </dsp:txXfrm>
    </dsp:sp>
    <dsp:sp modelId="{B1AD50F1-10BC-4D08-9054-9DE870111101}">
      <dsp:nvSpPr>
        <dsp:cNvPr id="0" name=""/>
        <dsp:cNvSpPr/>
      </dsp:nvSpPr>
      <dsp:spPr>
        <a:xfrm>
          <a:off x="418442" y="3448502"/>
          <a:ext cx="1880089" cy="188008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t>specjalne ostrzeżenia i środki ostrożności dotyczące stosowania </a:t>
          </a:r>
          <a:endParaRPr lang="pl-PL" sz="1200" kern="1200" dirty="0"/>
        </a:p>
      </dsp:txBody>
      <dsp:txXfrm>
        <a:off x="418442" y="3448502"/>
        <a:ext cx="1880089" cy="18800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0.10412</cdr:x>
      <cdr:y>0.12626</cdr:y>
    </cdr:from>
    <cdr:to>
      <cdr:x>0.141</cdr:x>
      <cdr:y>0.14141</cdr:y>
    </cdr:to>
    <cdr:sp macro="" textlink="">
      <cdr:nvSpPr>
        <cdr:cNvPr id="5" name="Prostokąt 4"/>
        <cdr:cNvSpPr/>
      </cdr:nvSpPr>
      <cdr:spPr>
        <a:xfrm xmlns:a="http://schemas.openxmlformats.org/drawingml/2006/main">
          <a:off x="731520" y="571500"/>
          <a:ext cx="259080" cy="68580"/>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bg1"/>
          </a:solid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l-PL"/>
        </a:p>
      </cdr:txBody>
    </cdr:sp>
  </cdr:relSizeAnchor>
  <cdr:relSizeAnchor xmlns:cdr="http://schemas.openxmlformats.org/drawingml/2006/chartDrawing">
    <cdr:from>
      <cdr:x>0.04338</cdr:x>
      <cdr:y>0.08249</cdr:y>
    </cdr:from>
    <cdr:to>
      <cdr:x>0.10304</cdr:x>
      <cdr:y>0.133</cdr:y>
    </cdr:to>
    <cdr:sp macro="" textlink="">
      <cdr:nvSpPr>
        <cdr:cNvPr id="6" name="pole tekstowe 5"/>
        <cdr:cNvSpPr txBox="1"/>
      </cdr:nvSpPr>
      <cdr:spPr>
        <a:xfrm xmlns:a="http://schemas.openxmlformats.org/drawingml/2006/main">
          <a:off x="304800" y="373380"/>
          <a:ext cx="419100" cy="2286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pl-PL" sz="1200" b="1">
              <a:solidFill>
                <a:sysClr val="windowText" lastClr="000000"/>
              </a:solidFill>
            </a:rPr>
            <a:t>550</a:t>
          </a:r>
        </a:p>
      </cdr:txBody>
    </cdr:sp>
  </cdr:relSizeAnchor>
  <cdr:relSizeAnchor xmlns:cdr="http://schemas.openxmlformats.org/drawingml/2006/chartDrawing">
    <cdr:from>
      <cdr:x>0.10195</cdr:x>
      <cdr:y>0.06566</cdr:y>
    </cdr:from>
    <cdr:to>
      <cdr:x>0.15835</cdr:x>
      <cdr:y>0.10943</cdr:y>
    </cdr:to>
    <cdr:sp macro="" textlink="">
      <cdr:nvSpPr>
        <cdr:cNvPr id="7" name="pole tekstowe 6"/>
        <cdr:cNvSpPr txBox="1"/>
      </cdr:nvSpPr>
      <cdr:spPr>
        <a:xfrm xmlns:a="http://schemas.openxmlformats.org/drawingml/2006/main">
          <a:off x="716280" y="297180"/>
          <a:ext cx="396240" cy="198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900" b="1" dirty="0" smtClean="0"/>
            <a:t>652</a:t>
          </a:r>
          <a:endParaRPr lang="pl-PL" sz="9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0.01905</cdr:x>
      <cdr:y>0.01813</cdr:y>
    </cdr:from>
    <cdr:to>
      <cdr:x>0.99219</cdr:x>
      <cdr:y>0.18977</cdr:y>
    </cdr:to>
    <cdr:sp macro="" textlink="">
      <cdr:nvSpPr>
        <cdr:cNvPr id="2" name="pole tekstowe 1"/>
        <cdr:cNvSpPr txBox="1"/>
      </cdr:nvSpPr>
      <cdr:spPr>
        <a:xfrm xmlns:a="http://schemas.openxmlformats.org/drawingml/2006/main">
          <a:off x="180975" y="67722"/>
          <a:ext cx="5867399" cy="65518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rtl="0"/>
          <a:r>
            <a:rPr lang="pl-PL" sz="1500" b="1" i="0" baseline="0" dirty="0">
              <a:latin typeface="+mn-lt"/>
              <a:ea typeface="+mn-ea"/>
              <a:cs typeface="+mn-cs"/>
            </a:rPr>
            <a:t>Liczba projektów </a:t>
          </a:r>
          <a:r>
            <a:rPr lang="pl-PL" sz="1500" b="1" i="0" baseline="0" dirty="0" smtClean="0">
              <a:latin typeface="+mn-lt"/>
              <a:ea typeface="+mn-ea"/>
              <a:cs typeface="+mn-cs"/>
            </a:rPr>
            <a:t>PZ/PPZ </a:t>
          </a:r>
          <a:r>
            <a:rPr lang="pl-PL" sz="1500" b="1" i="0" baseline="0" dirty="0">
              <a:latin typeface="+mn-lt"/>
              <a:ea typeface="+mn-ea"/>
              <a:cs typeface="+mn-cs"/>
            </a:rPr>
            <a:t>wpływających do AOTM/</a:t>
          </a:r>
          <a:r>
            <a:rPr lang="pl-PL" sz="1500" b="1" i="0" baseline="0" dirty="0" err="1">
              <a:latin typeface="+mn-lt"/>
              <a:ea typeface="+mn-ea"/>
              <a:cs typeface="+mn-cs"/>
            </a:rPr>
            <a:t>AOTMiT</a:t>
          </a:r>
          <a:r>
            <a:rPr lang="pl-PL" sz="1500" b="1" i="0" baseline="0" dirty="0">
              <a:latin typeface="+mn-lt"/>
              <a:ea typeface="+mn-ea"/>
              <a:cs typeface="+mn-cs"/>
            </a:rPr>
            <a:t> i zaopiniowanych w latach </a:t>
          </a:r>
          <a:r>
            <a:rPr lang="pl-PL" sz="1500" b="1" i="0" baseline="0" dirty="0" smtClean="0">
              <a:latin typeface="+mn-lt"/>
              <a:ea typeface="+mn-ea"/>
              <a:cs typeface="+mn-cs"/>
            </a:rPr>
            <a:t>2009-2016</a:t>
          </a:r>
          <a:endParaRPr lang="pl-PL" sz="15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317875" cy="512763"/>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lvl1pPr defTabSz="947621" eaLnBrk="1" hangingPunct="1">
              <a:defRPr sz="1100">
                <a:latin typeface="Arial" pitchFamily="34" charset="0"/>
              </a:defRPr>
            </a:lvl1pPr>
          </a:lstStyle>
          <a:p>
            <a:pPr>
              <a:defRPr/>
            </a:pPr>
            <a:r>
              <a:rPr lang="pl-PL"/>
              <a:t>Praktyczne podejście podczas oceny programów polityki zdrowotnej</a:t>
            </a:r>
          </a:p>
        </p:txBody>
      </p:sp>
      <p:sp>
        <p:nvSpPr>
          <p:cNvPr id="68613"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p:spPr>
        <p:txBody>
          <a:bodyPr vert="horz" wrap="square" lIns="94749" tIns="47375" rIns="94749" bIns="47375" numCol="1" anchor="b" anchorCtr="0" compatLnSpc="1">
            <a:prstTxWarp prst="textNoShape">
              <a:avLst/>
            </a:prstTxWarp>
          </a:bodyPr>
          <a:lstStyle>
            <a:lvl1pPr algn="r" defTabSz="946150" eaLnBrk="1" hangingPunct="1">
              <a:defRPr sz="1100"/>
            </a:lvl1pPr>
          </a:lstStyle>
          <a:p>
            <a:pPr>
              <a:defRPr/>
            </a:pPr>
            <a:fld id="{E9DF3F1A-D8AE-42B6-8846-FCBF5A16011C}" type="slidenum">
              <a:rPr lang="pl-PL" altLang="pl-PL"/>
              <a:pPr>
                <a:defRPr/>
              </a:pPr>
              <a:t>‹#›</a:t>
            </a:fld>
            <a:endParaRPr lang="pl-PL" altLang="pl-PL"/>
          </a:p>
        </p:txBody>
      </p:sp>
      <p:sp>
        <p:nvSpPr>
          <p:cNvPr id="4" name="Symbol zastępczy daty 3"/>
          <p:cNvSpPr>
            <a:spLocks noGrp="1"/>
          </p:cNvSpPr>
          <p:nvPr>
            <p:ph type="dt" sz="quarter" idx="1"/>
          </p:nvPr>
        </p:nvSpPr>
        <p:spPr>
          <a:xfrm>
            <a:off x="4021138" y="0"/>
            <a:ext cx="3076575" cy="511175"/>
          </a:xfrm>
          <a:prstGeom prst="rect">
            <a:avLst/>
          </a:prstGeom>
        </p:spPr>
        <p:txBody>
          <a:bodyPr vert="horz" wrap="square" lIns="96436" tIns="48219" rIns="96436" bIns="48219" numCol="1" anchor="t" anchorCtr="0" compatLnSpc="1">
            <a:prstTxWarp prst="textNoShape">
              <a:avLst/>
            </a:prstTxWarp>
          </a:bodyPr>
          <a:lstStyle>
            <a:lvl1pPr algn="r" eaLnBrk="1" hangingPunct="1">
              <a:defRPr sz="1200">
                <a:latin typeface="Arial" pitchFamily="34" charset="0"/>
              </a:defRPr>
            </a:lvl1pPr>
          </a:lstStyle>
          <a:p>
            <a:pPr>
              <a:defRPr/>
            </a:pPr>
            <a:r>
              <a:rPr lang="pl-PL"/>
              <a:t>Warszawa, </a:t>
            </a:r>
            <a:r>
              <a:rPr lang="pl-PL" smtClean="0"/>
              <a:t>21.06.2016 </a:t>
            </a:r>
            <a:endParaRPr lang="pl-PL"/>
          </a:p>
        </p:txBody>
      </p:sp>
      <p:sp>
        <p:nvSpPr>
          <p:cNvPr id="5" name="Symbol zastępczy stopki 4"/>
          <p:cNvSpPr>
            <a:spLocks noGrp="1"/>
          </p:cNvSpPr>
          <p:nvPr>
            <p:ph type="ftr" sz="quarter" idx="2"/>
          </p:nvPr>
        </p:nvSpPr>
        <p:spPr>
          <a:xfrm>
            <a:off x="0" y="9721850"/>
            <a:ext cx="3076575" cy="511175"/>
          </a:xfrm>
          <a:prstGeom prst="rect">
            <a:avLst/>
          </a:prstGeom>
        </p:spPr>
        <p:txBody>
          <a:bodyPr vert="horz" wrap="square" lIns="96436" tIns="48219" rIns="96436" bIns="48219" numCol="1" anchor="b" anchorCtr="0" compatLnSpc="1">
            <a:prstTxWarp prst="textNoShape">
              <a:avLst/>
            </a:prstTxWarp>
          </a:bodyPr>
          <a:lstStyle>
            <a:lvl1pPr eaLnBrk="1" hangingPunct="1">
              <a:defRPr sz="1200">
                <a:latin typeface="Arial" pitchFamily="34" charset="0"/>
              </a:defRPr>
            </a:lvl1pPr>
          </a:lstStyle>
          <a:p>
            <a:pPr>
              <a:defRPr/>
            </a:pPr>
            <a:r>
              <a:rPr lang="pl-PL"/>
              <a:t>Sylwia Chylak, Łukasz Błoch</a:t>
            </a: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317875" cy="609600"/>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lvl1pPr defTabSz="947621" eaLnBrk="1" hangingPunct="1">
              <a:defRPr sz="1100">
                <a:latin typeface="Arial" pitchFamily="34" charset="0"/>
              </a:defRPr>
            </a:lvl1pPr>
          </a:lstStyle>
          <a:p>
            <a:pPr>
              <a:defRPr/>
            </a:pPr>
            <a:r>
              <a:rPr lang="pl-PL"/>
              <a:t>Praktyczne podejście podczas oceny programów polityki zdrowotnej</a:t>
            </a:r>
          </a:p>
        </p:txBody>
      </p:sp>
      <p:sp>
        <p:nvSpPr>
          <p:cNvPr id="8195" name="Rectangle 3"/>
          <p:cNvSpPr>
            <a:spLocks noGrp="1" noChangeArrowheads="1"/>
          </p:cNvSpPr>
          <p:nvPr>
            <p:ph type="dt" idx="1"/>
          </p:nvPr>
        </p:nvSpPr>
        <p:spPr bwMode="auto">
          <a:xfrm>
            <a:off x="4021138" y="0"/>
            <a:ext cx="3076575" cy="512763"/>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lvl1pPr algn="r" defTabSz="947621" eaLnBrk="1" hangingPunct="1">
              <a:defRPr sz="1100">
                <a:latin typeface="Arial" pitchFamily="34" charset="0"/>
              </a:defRPr>
            </a:lvl1pPr>
          </a:lstStyle>
          <a:p>
            <a:pPr>
              <a:defRPr/>
            </a:pPr>
            <a:r>
              <a:rPr lang="pl-PL"/>
              <a:t>Warszawa, 21.06.2016 </a:t>
            </a:r>
          </a:p>
        </p:txBody>
      </p:sp>
      <p:sp>
        <p:nvSpPr>
          <p:cNvPr id="79876" name="Rectangle 4"/>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p>
            <a:pPr lvl="0"/>
            <a:r>
              <a:rPr lang="pl-PL" noProof="0" dirty="0" smtClean="0"/>
              <a:t>Kliknij, aby edytować style wzorca tekstu</a:t>
            </a:r>
          </a:p>
          <a:p>
            <a:pPr lvl="1"/>
            <a:r>
              <a:rPr lang="pl-PL" noProof="0" dirty="0" smtClean="0"/>
              <a:t>Drugi poziom</a:t>
            </a:r>
          </a:p>
          <a:p>
            <a:pPr lvl="2"/>
            <a:r>
              <a:rPr lang="pl-PL" noProof="0" dirty="0" smtClean="0"/>
              <a:t>Trzeci poziom</a:t>
            </a:r>
          </a:p>
          <a:p>
            <a:pPr lvl="3"/>
            <a:r>
              <a:rPr lang="pl-PL" noProof="0" dirty="0" smtClean="0"/>
              <a:t>Czwarty poziom</a:t>
            </a:r>
          </a:p>
          <a:p>
            <a:pPr lvl="4"/>
            <a:r>
              <a:rPr lang="pl-PL" noProof="0" dirty="0" smtClean="0"/>
              <a:t>Piąty poziom</a:t>
            </a:r>
          </a:p>
        </p:txBody>
      </p:sp>
      <p:sp>
        <p:nvSpPr>
          <p:cNvPr id="819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p:spPr>
        <p:txBody>
          <a:bodyPr vert="horz" wrap="square" lIns="94749" tIns="47375" rIns="94749" bIns="47375" numCol="1" anchor="b" anchorCtr="0" compatLnSpc="1">
            <a:prstTxWarp prst="textNoShape">
              <a:avLst/>
            </a:prstTxWarp>
          </a:bodyPr>
          <a:lstStyle>
            <a:lvl1pPr defTabSz="947621" eaLnBrk="1" hangingPunct="1">
              <a:defRPr sz="1100">
                <a:latin typeface="Arial" charset="0"/>
              </a:defRPr>
            </a:lvl1pPr>
          </a:lstStyle>
          <a:p>
            <a:pPr>
              <a:defRPr/>
            </a:pPr>
            <a:r>
              <a:rPr lang="pl-PL"/>
              <a:t>Sylwia Chylak, Łukasz Błoch</a:t>
            </a:r>
          </a:p>
        </p:txBody>
      </p:sp>
      <p:sp>
        <p:nvSpPr>
          <p:cNvPr id="819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4749" tIns="47375" rIns="94749" bIns="47375" numCol="1" anchor="b" anchorCtr="0" compatLnSpc="1">
            <a:prstTxWarp prst="textNoShape">
              <a:avLst/>
            </a:prstTxWarp>
          </a:bodyPr>
          <a:lstStyle>
            <a:lvl1pPr algn="r" defTabSz="946150" eaLnBrk="1" hangingPunct="1">
              <a:defRPr sz="1100"/>
            </a:lvl1pPr>
          </a:lstStyle>
          <a:p>
            <a:pPr>
              <a:defRPr/>
            </a:pPr>
            <a:fld id="{BB040382-AAD0-41B3-9186-EBAB78159491}"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GB" altLang="pl-PL"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p:cNvSpPr>
            <a:spLocks noGrp="1" noRot="1" noChangeAspect="1" noTextEdit="1"/>
          </p:cNvSpPr>
          <p:nvPr>
            <p:ph type="sldImg"/>
          </p:nvPr>
        </p:nvSpPr>
        <p:spPr>
          <a:ln/>
        </p:spPr>
      </p:sp>
      <p:sp>
        <p:nvSpPr>
          <p:cNvPr id="90115"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a:ln/>
        </p:spPr>
      </p:sp>
      <p:sp>
        <p:nvSpPr>
          <p:cNvPr id="91139"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p:cNvSpPr>
            <a:spLocks noGrp="1" noRot="1" noChangeAspect="1" noTextEdit="1"/>
          </p:cNvSpPr>
          <p:nvPr>
            <p:ph type="sldImg"/>
          </p:nvPr>
        </p:nvSpPr>
        <p:spPr>
          <a:ln/>
        </p:spPr>
      </p:sp>
      <p:sp>
        <p:nvSpPr>
          <p:cNvPr id="92163" name="Symbol zastępczy notatek 2"/>
          <p:cNvSpPr>
            <a:spLocks noGrp="1"/>
          </p:cNvSpPr>
          <p:nvPr>
            <p:ph type="body" idx="1"/>
          </p:nvPr>
        </p:nvSpPr>
        <p:spPr>
          <a:noFill/>
          <a:ln/>
        </p:spPr>
        <p:txBody>
          <a:bodyPr/>
          <a:lstStyle/>
          <a:p>
            <a:endParaRPr lang="pl-PL" altLang="pl-PL" smtClean="0"/>
          </a:p>
        </p:txBody>
      </p:sp>
      <p:sp>
        <p:nvSpPr>
          <p:cNvPr id="92164" name="Symbol zastępczy nagłówka 3"/>
          <p:cNvSpPr>
            <a:spLocks noGrp="1"/>
          </p:cNvSpPr>
          <p:nvPr>
            <p:ph type="hdr" sz="quarter"/>
          </p:nvPr>
        </p:nvSpPr>
        <p:spPr>
          <a:noFill/>
        </p:spPr>
        <p:txBody>
          <a:bodyPr/>
          <a:lstStyle/>
          <a:p>
            <a:pPr defTabSz="946150"/>
            <a:endParaRPr lang="pl-PL" altLang="pl-PL" smtClean="0">
              <a:latin typeface="Arial" charset="0"/>
            </a:endParaRPr>
          </a:p>
        </p:txBody>
      </p:sp>
      <p:sp>
        <p:nvSpPr>
          <p:cNvPr id="92165" name="Symbol zastępczy stopki 4"/>
          <p:cNvSpPr>
            <a:spLocks noGrp="1"/>
          </p:cNvSpPr>
          <p:nvPr>
            <p:ph type="ftr" sz="quarter" idx="4"/>
          </p:nvPr>
        </p:nvSpPr>
        <p:spPr>
          <a:noFill/>
        </p:spPr>
        <p:txBody>
          <a:bodyPr/>
          <a:lstStyle/>
          <a:p>
            <a:pPr defTabSz="946150"/>
            <a:endParaRPr lang="pl-PL" altLang="pl-PL" smtClean="0"/>
          </a:p>
        </p:txBody>
      </p:sp>
      <p:sp>
        <p:nvSpPr>
          <p:cNvPr id="92166" name="Symbol zastępczy numeru slajdu 5"/>
          <p:cNvSpPr>
            <a:spLocks noGrp="1"/>
          </p:cNvSpPr>
          <p:nvPr>
            <p:ph type="sldNum" sz="quarter" idx="5"/>
          </p:nvPr>
        </p:nvSpPr>
        <p:spPr>
          <a:noFill/>
        </p:spPr>
        <p:txBody>
          <a:bodyPr/>
          <a:lstStyle/>
          <a:p>
            <a:fld id="{F8C4F4CE-EDC1-4F0F-88DD-649483690861}" type="slidenum">
              <a:rPr lang="pl-PL" altLang="pl-PL" smtClean="0"/>
              <a:pPr/>
              <a:t>26</a:t>
            </a:fld>
            <a:endParaRPr lang="pl-PL" alt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a:ln/>
        </p:spPr>
      </p:sp>
      <p:sp>
        <p:nvSpPr>
          <p:cNvPr id="93187" name="Symbol zastępczy notatek 2"/>
          <p:cNvSpPr>
            <a:spLocks noGrp="1"/>
          </p:cNvSpPr>
          <p:nvPr>
            <p:ph type="body" idx="1"/>
          </p:nvPr>
        </p:nvSpPr>
        <p:spPr>
          <a:noFill/>
          <a:ln/>
        </p:spPr>
        <p:txBody>
          <a:bodyPr/>
          <a:lstStyle/>
          <a:p>
            <a:r>
              <a:rPr lang="pl-PL" altLang="pl-PL" smtClean="0"/>
              <a:t>Sposobem radzenia sobie z zalewem informacji są także podsumowania badań pierwotnych dotyczących określonego zagadnienia, w postaci przeglądów systematycznych (tzw. badania wtórne), jak również aktualizowane na bieżąco wytyczne postępowania, w których uwzględniono wyniki dostępnych badań pierwotnych i wtórnych.</a:t>
            </a:r>
          </a:p>
          <a:p>
            <a:endParaRPr lang="pl-PL" altLang="pl-PL" smtClean="0"/>
          </a:p>
          <a:p>
            <a:r>
              <a:rPr lang="pl-PL" altLang="pl-PL" smtClean="0"/>
              <a:t>Jakościowy przegląd wszystkich badań dotyczących tego samego problemu klinicznego, z użyciem odpowiednich metod zmniejszających błędy systematyczne (z góry określony sposób wyszukiwania wszystkich badań dotyczących tego problemu, określone kryteria kwalifikacji i dyskwalifikacji odszukanych badań, ocena jakości [wiarygodności] zakwalifikowanych badań, ocena prowadzona równolegle przez 2 badaczy) nazywa się </a:t>
            </a:r>
            <a:r>
              <a:rPr lang="pl-PL" altLang="pl-PL" b="1" smtClean="0"/>
              <a:t>przeglądem systematycznym</a:t>
            </a:r>
            <a:r>
              <a:rPr lang="pl-PL" altLang="pl-PL" smtClean="0"/>
              <a:t> (</a:t>
            </a:r>
            <a:r>
              <a:rPr lang="pl-PL" altLang="pl-PL" i="1" smtClean="0"/>
              <a:t>systematic review</a:t>
            </a:r>
            <a:r>
              <a:rPr lang="pl-PL" altLang="pl-PL" smtClean="0"/>
              <a:t>). wyniki przeglądu systematycznego „stanowią odpowiedź na precyzyjnie sformułowane pytanie kliniczne, udzieloną w ustrukturyzowany, odtwarzalny sposób. W uzasadnionych przypadkach (ten sam precyzyjnie określony problem kliniczny; odpowiednia do pytania klinicznego, wiarygodna metodyka badań; podobna populacja; podobne interwencje; te same punkty końcowe) może on obejmować metaanalizę, </a:t>
            </a:r>
            <a:r>
              <a:rPr lang="pl-PL" altLang="pl-PL" b="1" smtClean="0"/>
              <a:t>czyli ilościową syntezę wyników wielu badań za pomocą odpowiednich metod statystycznych.</a:t>
            </a:r>
          </a:p>
        </p:txBody>
      </p:sp>
      <p:sp>
        <p:nvSpPr>
          <p:cNvPr id="93188" name="Symbol zastępczy nagłówka 3"/>
          <p:cNvSpPr>
            <a:spLocks noGrp="1"/>
          </p:cNvSpPr>
          <p:nvPr>
            <p:ph type="hdr" sz="quarter"/>
          </p:nvPr>
        </p:nvSpPr>
        <p:spPr>
          <a:noFill/>
        </p:spPr>
        <p:txBody>
          <a:bodyPr/>
          <a:lstStyle/>
          <a:p>
            <a:pPr defTabSz="946150"/>
            <a:r>
              <a:rPr lang="pl-PL" altLang="pl-PL" smtClean="0">
                <a:latin typeface="Arial" charset="0"/>
              </a:rPr>
              <a:t>Programy zdrowotne dot. szczepień przeciwko grypie w populacji po 65 roku życia</a:t>
            </a:r>
          </a:p>
        </p:txBody>
      </p:sp>
      <p:sp>
        <p:nvSpPr>
          <p:cNvPr id="93189" name="Symbol zastępczy daty 4"/>
          <p:cNvSpPr>
            <a:spLocks noGrp="1"/>
          </p:cNvSpPr>
          <p:nvPr>
            <p:ph type="dt" sz="quarter" idx="1"/>
          </p:nvPr>
        </p:nvSpPr>
        <p:spPr>
          <a:noFill/>
        </p:spPr>
        <p:txBody>
          <a:bodyPr/>
          <a:lstStyle/>
          <a:p>
            <a:pPr defTabSz="946150"/>
            <a:r>
              <a:rPr lang="pl-PL" altLang="pl-PL" smtClean="0">
                <a:latin typeface="Arial" charset="0"/>
              </a:rPr>
              <a:t>Warszawa, 10.03.2014 </a:t>
            </a:r>
          </a:p>
        </p:txBody>
      </p:sp>
      <p:sp>
        <p:nvSpPr>
          <p:cNvPr id="93190" name="Symbol zastępczy stopki 5"/>
          <p:cNvSpPr>
            <a:spLocks noGrp="1"/>
          </p:cNvSpPr>
          <p:nvPr>
            <p:ph type="ftr" sz="quarter" idx="4"/>
          </p:nvPr>
        </p:nvSpPr>
        <p:spPr>
          <a:noFill/>
        </p:spPr>
        <p:txBody>
          <a:bodyPr/>
          <a:lstStyle/>
          <a:p>
            <a:pPr defTabSz="946150"/>
            <a:r>
              <a:rPr lang="pl-PL" altLang="pl-PL" smtClean="0"/>
              <a:t>Patrycja Głowik</a:t>
            </a:r>
          </a:p>
        </p:txBody>
      </p:sp>
      <p:sp>
        <p:nvSpPr>
          <p:cNvPr id="93191" name="Symbol zastępczy numeru slajdu 6"/>
          <p:cNvSpPr>
            <a:spLocks noGrp="1"/>
          </p:cNvSpPr>
          <p:nvPr>
            <p:ph type="sldNum" sz="quarter" idx="5"/>
          </p:nvPr>
        </p:nvSpPr>
        <p:spPr>
          <a:noFill/>
        </p:spPr>
        <p:txBody>
          <a:bodyPr/>
          <a:lstStyle/>
          <a:p>
            <a:fld id="{BA3CAADC-157B-4394-9E6F-D78634D9089F}" type="slidenum">
              <a:rPr lang="pl-PL" altLang="pl-PL" smtClean="0"/>
              <a:pPr/>
              <a:t>46</a:t>
            </a:fld>
            <a:endParaRPr lang="pl-PL" alt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p:cNvSpPr>
            <a:spLocks noGrp="1" noRot="1" noChangeAspect="1" noTextEdit="1"/>
          </p:cNvSpPr>
          <p:nvPr>
            <p:ph type="sldImg"/>
          </p:nvPr>
        </p:nvSpPr>
        <p:spPr>
          <a:ln/>
        </p:spPr>
      </p:sp>
      <p:sp>
        <p:nvSpPr>
          <p:cNvPr id="94211" name="Symbol zastępczy notatek 2"/>
          <p:cNvSpPr>
            <a:spLocks noGrp="1"/>
          </p:cNvSpPr>
          <p:nvPr>
            <p:ph type="body" idx="1"/>
          </p:nvPr>
        </p:nvSpPr>
        <p:spPr>
          <a:noFill/>
          <a:ln/>
        </p:spPr>
        <p:txBody>
          <a:bodyPr/>
          <a:lstStyle/>
          <a:p>
            <a:pPr defTabSz="963613"/>
            <a:r>
              <a:rPr lang="pl-PL" altLang="pl-PL" smtClean="0"/>
              <a:t>Opracowanie strategii wyszukiwania odpowiedniej do zdefiniowanego problemu klinicznego. Zaleca się stosowanie strategii o możliwie najwyższej czułości. Jedynie przy większej liczbie trafień można zwiększać swoistość strategii. Efektem końcowym wyszukiwania powinno być zgromadzenie wszystkich dostępnych danych odnoszących się do analizowanego problemu klinicznego. </a:t>
            </a:r>
          </a:p>
        </p:txBody>
      </p:sp>
      <p:sp>
        <p:nvSpPr>
          <p:cNvPr id="94212" name="Symbol zastępczy nagłówka 3"/>
          <p:cNvSpPr>
            <a:spLocks noGrp="1"/>
          </p:cNvSpPr>
          <p:nvPr>
            <p:ph type="hdr" sz="quarter"/>
          </p:nvPr>
        </p:nvSpPr>
        <p:spPr>
          <a:noFill/>
        </p:spPr>
        <p:txBody>
          <a:bodyPr/>
          <a:lstStyle/>
          <a:p>
            <a:pPr defTabSz="946150"/>
            <a:r>
              <a:rPr lang="pl-PL" altLang="pl-PL" smtClean="0">
                <a:latin typeface="Arial" charset="0"/>
              </a:rPr>
              <a:t>Programy zdrowotne dot. szczepień przeciwko grypie w populacji po 65 roku życia</a:t>
            </a:r>
          </a:p>
        </p:txBody>
      </p:sp>
      <p:sp>
        <p:nvSpPr>
          <p:cNvPr id="94213" name="Symbol zastępczy daty 4"/>
          <p:cNvSpPr>
            <a:spLocks noGrp="1"/>
          </p:cNvSpPr>
          <p:nvPr>
            <p:ph type="dt" sz="quarter" idx="1"/>
          </p:nvPr>
        </p:nvSpPr>
        <p:spPr>
          <a:noFill/>
        </p:spPr>
        <p:txBody>
          <a:bodyPr/>
          <a:lstStyle/>
          <a:p>
            <a:pPr defTabSz="946150"/>
            <a:r>
              <a:rPr lang="pl-PL" altLang="pl-PL" smtClean="0">
                <a:latin typeface="Arial" charset="0"/>
              </a:rPr>
              <a:t>Warszawa, 10.03.2014 </a:t>
            </a:r>
          </a:p>
        </p:txBody>
      </p:sp>
      <p:sp>
        <p:nvSpPr>
          <p:cNvPr id="94214" name="Symbol zastępczy stopki 5"/>
          <p:cNvSpPr>
            <a:spLocks noGrp="1"/>
          </p:cNvSpPr>
          <p:nvPr>
            <p:ph type="ftr" sz="quarter" idx="4"/>
          </p:nvPr>
        </p:nvSpPr>
        <p:spPr>
          <a:noFill/>
        </p:spPr>
        <p:txBody>
          <a:bodyPr/>
          <a:lstStyle/>
          <a:p>
            <a:pPr defTabSz="946150"/>
            <a:r>
              <a:rPr lang="pl-PL" altLang="pl-PL" smtClean="0"/>
              <a:t>Patrycja Głowik</a:t>
            </a:r>
          </a:p>
        </p:txBody>
      </p:sp>
      <p:sp>
        <p:nvSpPr>
          <p:cNvPr id="94215" name="Symbol zastępczy numeru slajdu 6"/>
          <p:cNvSpPr>
            <a:spLocks noGrp="1"/>
          </p:cNvSpPr>
          <p:nvPr>
            <p:ph type="sldNum" sz="quarter" idx="5"/>
          </p:nvPr>
        </p:nvSpPr>
        <p:spPr>
          <a:noFill/>
        </p:spPr>
        <p:txBody>
          <a:bodyPr/>
          <a:lstStyle/>
          <a:p>
            <a:fld id="{444B91BC-C4A4-4514-BBFC-4335F534D0CA}" type="slidenum">
              <a:rPr lang="pl-PL" altLang="pl-PL" smtClean="0"/>
              <a:pPr/>
              <a:t>48</a:t>
            </a:fld>
            <a:endParaRPr lang="pl-PL" alt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obrazu slajdu 1"/>
          <p:cNvSpPr>
            <a:spLocks noGrp="1" noRot="1" noChangeAspect="1" noTextEdit="1"/>
          </p:cNvSpPr>
          <p:nvPr>
            <p:ph type="sldImg"/>
          </p:nvPr>
        </p:nvSpPr>
        <p:spPr>
          <a:ln/>
        </p:spPr>
      </p:sp>
      <p:sp>
        <p:nvSpPr>
          <p:cNvPr id="81923"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a:ln/>
        </p:spPr>
      </p:sp>
      <p:sp>
        <p:nvSpPr>
          <p:cNvPr id="82947"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obrazu slajdu 1"/>
          <p:cNvSpPr>
            <a:spLocks noGrp="1" noRot="1" noChangeAspect="1" noTextEdit="1"/>
          </p:cNvSpPr>
          <p:nvPr>
            <p:ph type="sldImg"/>
          </p:nvPr>
        </p:nvSpPr>
        <p:spPr>
          <a:ln/>
        </p:spPr>
      </p:sp>
      <p:sp>
        <p:nvSpPr>
          <p:cNvPr id="83971"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obrazu slajdu 1"/>
          <p:cNvSpPr>
            <a:spLocks noGrp="1" noRot="1" noChangeAspect="1" noTextEdit="1"/>
          </p:cNvSpPr>
          <p:nvPr>
            <p:ph type="sldImg"/>
          </p:nvPr>
        </p:nvSpPr>
        <p:spPr>
          <a:ln/>
        </p:spPr>
      </p:sp>
      <p:sp>
        <p:nvSpPr>
          <p:cNvPr id="84995" name="Symbol zastępczy notatek 2"/>
          <p:cNvSpPr>
            <a:spLocks noGrp="1"/>
          </p:cNvSpPr>
          <p:nvPr>
            <p:ph type="body" idx="1"/>
          </p:nvPr>
        </p:nvSpPr>
        <p:spPr>
          <a:noFill/>
          <a:ln/>
        </p:spPr>
        <p:txBody>
          <a:bodyPr/>
          <a:lstStyle/>
          <a:p>
            <a:r>
              <a:rPr lang="pl-PL" altLang="pl-PL" sz="1000" smtClean="0"/>
              <a:t>Priorytety zdrowotne:</a:t>
            </a:r>
          </a:p>
          <a:p>
            <a:r>
              <a:rPr lang="pl-PL" altLang="pl-PL" sz="1000" smtClean="0"/>
              <a:t>1) zmniejszenie zachorowalności i przedwczesnej umieralności z powodu:</a:t>
            </a:r>
          </a:p>
          <a:p>
            <a:r>
              <a:rPr lang="pl-PL" altLang="pl-PL" sz="1000" smtClean="0"/>
              <a:t>   a) chorób naczyniowo-sercowych, w tym zawałów serca i udarów mózgu</a:t>
            </a:r>
          </a:p>
          <a:p>
            <a:r>
              <a:rPr lang="pl-PL" altLang="pl-PL" sz="1000" smtClean="0"/>
              <a:t>   b) nowotworów złośliwych</a:t>
            </a:r>
          </a:p>
          <a:p>
            <a:r>
              <a:rPr lang="pl-PL" altLang="pl-PL" sz="1000" smtClean="0"/>
              <a:t>   c) przewlekłych chorób układu oddechowego</a:t>
            </a:r>
          </a:p>
          <a:p>
            <a:r>
              <a:rPr lang="pl-PL" altLang="pl-PL" sz="1000" smtClean="0"/>
              <a:t>2) ograniczenie skutków urazów powstałych w wyniku wypadków, w szczególności poprzez skuteczną rehabilitację osób poszkodowanych</a:t>
            </a:r>
          </a:p>
          <a:p>
            <a:r>
              <a:rPr lang="pl-PL" altLang="pl-PL" sz="1000" smtClean="0"/>
              <a:t>3) zapobieganie, leczenie i rehabilitacja zaburzeń psychicznych</a:t>
            </a:r>
          </a:p>
          <a:p>
            <a:r>
              <a:rPr lang="pl-PL" altLang="pl-PL" sz="1000" smtClean="0"/>
              <a:t>4) zmniejszenie przedwczesnej zachorowalności i ograniczenie negatywnych skutków przewlekłych schorzeń układu kostno-stawowego</a:t>
            </a:r>
          </a:p>
          <a:p>
            <a:r>
              <a:rPr lang="pl-PL" altLang="pl-PL" sz="1000" smtClean="0"/>
              <a:t>5) zwiększenie skuteczności zapobiegania chorobom zakaźnym i zakażeniom</a:t>
            </a:r>
          </a:p>
          <a:p>
            <a:r>
              <a:rPr lang="pl-PL" altLang="pl-PL" sz="1000" smtClean="0"/>
              <a:t>6) ograniczanie szkód zdrowotnych spowodowanych</a:t>
            </a:r>
          </a:p>
          <a:p>
            <a:r>
              <a:rPr lang="pl-PL" altLang="pl-PL" sz="1000" smtClean="0"/>
              <a:t>   a) spożywaniem alkoholu</a:t>
            </a:r>
          </a:p>
          <a:p>
            <a:r>
              <a:rPr lang="pl-PL" altLang="pl-PL" sz="1000" smtClean="0"/>
              <a:t>   b) używaniem substancji psychoaktywnych</a:t>
            </a:r>
          </a:p>
          <a:p>
            <a:r>
              <a:rPr lang="pl-PL" altLang="pl-PL" sz="1000" smtClean="0"/>
              <a:t>   c) paleniem tytoniu</a:t>
            </a:r>
          </a:p>
          <a:p>
            <a:r>
              <a:rPr lang="pl-PL" altLang="pl-PL" sz="1000" smtClean="0"/>
              <a:t>7) przeciwdziałanie występowaniu otyłości i cukrzycy</a:t>
            </a:r>
          </a:p>
          <a:p>
            <a:r>
              <a:rPr lang="pl-PL" altLang="pl-PL" sz="1000" smtClean="0"/>
              <a:t>8) ograniczanie skutków zdrowotnych spowodowanych czynnikami szkodliwymi w środowisku pracy i zamieszkania</a:t>
            </a:r>
          </a:p>
          <a:p>
            <a:r>
              <a:rPr lang="pl-PL" altLang="pl-PL" sz="1000" smtClean="0"/>
              <a:t>9) poprawa jakości i skuteczności opieki zdrowotnej nad matką, noworodkiem i dzieckiem do lat 3</a:t>
            </a:r>
          </a:p>
          <a:p>
            <a:r>
              <a:rPr lang="pl-PL" altLang="pl-PL" sz="1000" smtClean="0"/>
              <a:t>10) zapobieganie najczęstszym problemom zdrowotnym i zaburzeniom rozwoju fizycznego i psychospołecznego dzieci i młodzieży objętych obowiązkiem szkolnym i obowiązkiem nauki oraz kształcących się w szkołach ponadgimnazjalnych do ich ukończenia</a:t>
            </a:r>
          </a:p>
          <a:p>
            <a:r>
              <a:rPr lang="pl-PL" altLang="pl-PL" sz="1000" smtClean="0"/>
              <a:t>11) rozwój opieki długoterminowej, ze szczególnym uwzględnieniem kompensowania utraconej sprawności</a:t>
            </a:r>
          </a:p>
          <a:p>
            <a:r>
              <a:rPr lang="pl-PL" altLang="pl-PL" sz="1000" smtClean="0"/>
              <a:t>12) poprawa jakości i skuteczności opieki geriatrycznej nad pacjentem w wieku podeszłym</a:t>
            </a:r>
          </a:p>
          <a:p>
            <a:r>
              <a:rPr lang="pl-PL" altLang="pl-PL" sz="1000" smtClean="0"/>
              <a:t> </a:t>
            </a:r>
          </a:p>
          <a:p>
            <a:endParaRPr lang="pl-PL" altLang="pl-PL"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p:cNvSpPr>
            <a:spLocks noGrp="1" noRot="1" noChangeAspect="1" noTextEdit="1"/>
          </p:cNvSpPr>
          <p:nvPr>
            <p:ph type="sldImg"/>
          </p:nvPr>
        </p:nvSpPr>
        <p:spPr>
          <a:ln/>
        </p:spPr>
      </p:sp>
      <p:sp>
        <p:nvSpPr>
          <p:cNvPr id="86019"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pl-PL" altLang="pl-PL"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a:ln/>
        </p:spPr>
      </p:sp>
      <p:sp>
        <p:nvSpPr>
          <p:cNvPr id="88067"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obrazu slajdu 1"/>
          <p:cNvSpPr>
            <a:spLocks noGrp="1" noRot="1" noChangeAspect="1" noTextEdit="1"/>
          </p:cNvSpPr>
          <p:nvPr>
            <p:ph type="sldImg"/>
          </p:nvPr>
        </p:nvSpPr>
        <p:spPr>
          <a:ln/>
        </p:spPr>
      </p:sp>
      <p:sp>
        <p:nvSpPr>
          <p:cNvPr id="89091" name="Symbol zastępczy notatek 2"/>
          <p:cNvSpPr>
            <a:spLocks noGrp="1"/>
          </p:cNvSpPr>
          <p:nvPr>
            <p:ph type="body" idx="1"/>
          </p:nvPr>
        </p:nvSpPr>
        <p:spPr>
          <a:noFill/>
          <a:ln/>
        </p:spPr>
        <p:txBody>
          <a:bodyPr/>
          <a:lstStyle/>
          <a:p>
            <a:endParaRPr lang="pl-PL" altLang="pl-P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8"/>
          <p:cNvSpPr>
            <a:spLocks noChangeShapeType="1"/>
          </p:cNvSpPr>
          <p:nvPr/>
        </p:nvSpPr>
        <p:spPr bwMode="auto">
          <a:xfrm>
            <a:off x="539750" y="3573463"/>
            <a:ext cx="8064500" cy="0"/>
          </a:xfrm>
          <a:prstGeom prst="line">
            <a:avLst/>
          </a:prstGeom>
          <a:noFill/>
          <a:ln w="9525">
            <a:solidFill>
              <a:schemeClr val="tx1"/>
            </a:solidFill>
            <a:round/>
            <a:headEnd/>
            <a:tailEnd/>
          </a:ln>
        </p:spPr>
        <p:txBody>
          <a:bodyPr/>
          <a:lstStyle/>
          <a:p>
            <a:endParaRPr lang="pl-PL"/>
          </a:p>
        </p:txBody>
      </p:sp>
      <p:sp>
        <p:nvSpPr>
          <p:cNvPr id="5" name="Line 9"/>
          <p:cNvSpPr>
            <a:spLocks noChangeShapeType="1"/>
          </p:cNvSpPr>
          <p:nvPr/>
        </p:nvSpPr>
        <p:spPr bwMode="auto">
          <a:xfrm>
            <a:off x="7812088" y="620713"/>
            <a:ext cx="0" cy="5400675"/>
          </a:xfrm>
          <a:prstGeom prst="line">
            <a:avLst/>
          </a:prstGeom>
          <a:noFill/>
          <a:ln w="9525">
            <a:solidFill>
              <a:schemeClr val="tx1"/>
            </a:solidFill>
            <a:round/>
            <a:headEnd/>
            <a:tailEnd/>
          </a:ln>
        </p:spPr>
        <p:txBody>
          <a:bodyPr/>
          <a:lstStyle/>
          <a:p>
            <a:endParaRPr lang="pl-PL"/>
          </a:p>
        </p:txBody>
      </p:sp>
      <p:pic>
        <p:nvPicPr>
          <p:cNvPr id="6" name="Picture 8"/>
          <p:cNvPicPr>
            <a:picLocks noChangeAspect="1" noChangeArrowheads="1"/>
          </p:cNvPicPr>
          <p:nvPr userDrawn="1"/>
        </p:nvPicPr>
        <p:blipFill>
          <a:blip r:embed="rId2" cstate="print"/>
          <a:srcRect/>
          <a:stretch>
            <a:fillRect/>
          </a:stretch>
        </p:blipFill>
        <p:spPr bwMode="auto">
          <a:xfrm>
            <a:off x="7956550" y="2366963"/>
            <a:ext cx="952500" cy="954087"/>
          </a:xfrm>
          <a:prstGeom prst="rect">
            <a:avLst/>
          </a:prstGeom>
          <a:noFill/>
          <a:ln w="9525">
            <a:noFill/>
            <a:miter lim="800000"/>
            <a:headEnd/>
            <a:tailEnd/>
          </a:ln>
        </p:spPr>
      </p:pic>
      <p:sp>
        <p:nvSpPr>
          <p:cNvPr id="5122" name="Rectangle 2"/>
          <p:cNvSpPr>
            <a:spLocks noGrp="1" noChangeArrowheads="1"/>
          </p:cNvSpPr>
          <p:nvPr>
            <p:ph type="ctrTitle"/>
          </p:nvPr>
        </p:nvSpPr>
        <p:spPr>
          <a:xfrm>
            <a:off x="539750" y="836613"/>
            <a:ext cx="7232650" cy="2622550"/>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71600" y="4437063"/>
            <a:ext cx="6400800" cy="1201737"/>
          </a:xfrm>
        </p:spPr>
        <p:txBody>
          <a:bodyPr/>
          <a:lstStyle>
            <a:lvl1pPr marL="0" indent="0" algn="r">
              <a:buFontTx/>
              <a:buNone/>
              <a:defRPr sz="1600"/>
            </a:lvl1pPr>
          </a:lstStyle>
          <a:p>
            <a:r>
              <a:rPr lang="pl-PL" smtClean="0"/>
              <a:t>Kliknij, aby edytować styl wzorca podtytułu</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Line 8"/>
          <p:cNvSpPr>
            <a:spLocks noChangeShapeType="1"/>
          </p:cNvSpPr>
          <p:nvPr/>
        </p:nvSpPr>
        <p:spPr bwMode="auto">
          <a:xfrm>
            <a:off x="539750" y="3573463"/>
            <a:ext cx="8064500" cy="0"/>
          </a:xfrm>
          <a:prstGeom prst="line">
            <a:avLst/>
          </a:prstGeom>
          <a:noFill/>
          <a:ln w="9525">
            <a:solidFill>
              <a:schemeClr val="tx1"/>
            </a:solidFill>
            <a:round/>
            <a:headEnd/>
            <a:tailEnd/>
          </a:ln>
        </p:spPr>
        <p:txBody>
          <a:bodyPr/>
          <a:lstStyle/>
          <a:p>
            <a:endParaRPr lang="pl-PL"/>
          </a:p>
        </p:txBody>
      </p:sp>
      <p:sp>
        <p:nvSpPr>
          <p:cNvPr id="5" name="Line 9"/>
          <p:cNvSpPr>
            <a:spLocks noChangeShapeType="1"/>
          </p:cNvSpPr>
          <p:nvPr/>
        </p:nvSpPr>
        <p:spPr bwMode="auto">
          <a:xfrm>
            <a:off x="7812088" y="620713"/>
            <a:ext cx="0" cy="5400675"/>
          </a:xfrm>
          <a:prstGeom prst="line">
            <a:avLst/>
          </a:prstGeom>
          <a:noFill/>
          <a:ln w="9525">
            <a:solidFill>
              <a:schemeClr val="tx1"/>
            </a:solidFill>
            <a:round/>
            <a:headEnd/>
            <a:tailEnd/>
          </a:ln>
        </p:spPr>
        <p:txBody>
          <a:bodyPr/>
          <a:lstStyle/>
          <a:p>
            <a:endParaRPr lang="pl-PL"/>
          </a:p>
        </p:txBody>
      </p:sp>
      <p:pic>
        <p:nvPicPr>
          <p:cNvPr id="6" name="Picture 8"/>
          <p:cNvPicPr>
            <a:picLocks noChangeAspect="1" noChangeArrowheads="1"/>
          </p:cNvPicPr>
          <p:nvPr userDrawn="1"/>
        </p:nvPicPr>
        <p:blipFill>
          <a:blip r:embed="rId2" cstate="print"/>
          <a:srcRect/>
          <a:stretch>
            <a:fillRect/>
          </a:stretch>
        </p:blipFill>
        <p:spPr bwMode="auto">
          <a:xfrm>
            <a:off x="7956550" y="2413000"/>
            <a:ext cx="952500" cy="954088"/>
          </a:xfrm>
          <a:prstGeom prst="rect">
            <a:avLst/>
          </a:prstGeom>
          <a:noFill/>
          <a:ln w="9525">
            <a:noFill/>
            <a:miter lim="800000"/>
            <a:headEnd/>
            <a:tailEnd/>
          </a:ln>
        </p:spPr>
      </p:pic>
      <p:sp>
        <p:nvSpPr>
          <p:cNvPr id="5122" name="Rectangle 2"/>
          <p:cNvSpPr>
            <a:spLocks noGrp="1" noChangeArrowheads="1"/>
          </p:cNvSpPr>
          <p:nvPr>
            <p:ph type="ctrTitle"/>
          </p:nvPr>
        </p:nvSpPr>
        <p:spPr>
          <a:xfrm>
            <a:off x="539750" y="836613"/>
            <a:ext cx="7232650" cy="2622550"/>
          </a:xfrm>
        </p:spPr>
        <p:txBody>
          <a:bodyPr/>
          <a:lstStyle>
            <a:lvl1pPr>
              <a:defRPr lang="pl-PL" sz="2800" b="1" dirty="0">
                <a:solidFill>
                  <a:srgbClr val="177291"/>
                </a:solidFill>
                <a:latin typeface="+mj-lt"/>
                <a:ea typeface="+mj-ea"/>
                <a:cs typeface="+mj-cs"/>
              </a:defRPr>
            </a:lvl1pPr>
          </a:lstStyle>
          <a:p>
            <a:pPr lvl="0"/>
            <a:r>
              <a:rPr lang="pl-PL" dirty="0"/>
              <a:t>Kliknij, aby edytować styl wzorca tytułu</a:t>
            </a:r>
          </a:p>
        </p:txBody>
      </p:sp>
      <p:sp>
        <p:nvSpPr>
          <p:cNvPr id="5123" name="Rectangle 3"/>
          <p:cNvSpPr>
            <a:spLocks noGrp="1" noChangeArrowheads="1"/>
          </p:cNvSpPr>
          <p:nvPr>
            <p:ph type="subTitle" idx="1"/>
          </p:nvPr>
        </p:nvSpPr>
        <p:spPr>
          <a:xfrm>
            <a:off x="1371600" y="4437063"/>
            <a:ext cx="6400800" cy="1201737"/>
          </a:xfrm>
        </p:spPr>
        <p:txBody>
          <a:bodyPr/>
          <a:lstStyle>
            <a:lvl1pPr marL="0" indent="0" algn="r">
              <a:buFontTx/>
              <a:buNone/>
              <a:defRPr sz="1600"/>
            </a:lvl1pPr>
          </a:lstStyle>
          <a:p>
            <a:r>
              <a:rPr lang="pl-PL" smtClean="0"/>
              <a:t>Kliknij, aby edytować styl wzorca podtytułu</a:t>
            </a:r>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428625" y="6286500"/>
            <a:ext cx="8247063" cy="339725"/>
          </a:xfrm>
          <a:prstGeom prst="rect">
            <a:avLst/>
          </a:prstGeom>
          <a:ln>
            <a:miter lim="800000"/>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GB" altLang="pl-PL" sz="1000" smtClean="0">
                <a:solidFill>
                  <a:srgbClr val="000000"/>
                </a:solidFill>
                <a:cs typeface="Arial" charset="0"/>
              </a:rPr>
              <a:t>Warszawa, </a:t>
            </a:r>
            <a:r>
              <a:rPr lang="pl-PL" altLang="pl-PL" sz="1000" smtClean="0">
                <a:solidFill>
                  <a:srgbClr val="000000"/>
                </a:solidFill>
                <a:cs typeface="Arial" charset="0"/>
              </a:rPr>
              <a:t>dd.mm.rr							                </a:t>
            </a:r>
            <a:fld id="{C4FEF3A8-7DEB-47C2-980E-006903370969}" type="slidenum">
              <a:rPr lang="pl-PL" altLang="pl-PL" sz="1000" smtClean="0">
                <a:solidFill>
                  <a:srgbClr val="000000"/>
                </a:solidFill>
              </a:rPr>
              <a:pPr eaLnBrk="1" hangingPunct="1">
                <a:defRPr/>
              </a:pPr>
              <a:t>‹#›</a:t>
            </a:fld>
            <a:endParaRPr lang="en-GB" altLang="pl-PL" sz="1000" smtClean="0">
              <a:solidFill>
                <a:srgbClr val="000000"/>
              </a:solidFill>
            </a:endParaRPr>
          </a:p>
        </p:txBody>
      </p:sp>
      <p:pic>
        <p:nvPicPr>
          <p:cNvPr id="5" name="Picture 8"/>
          <p:cNvPicPr>
            <a:picLocks noChangeAspect="1" noChangeArrowheads="1"/>
          </p:cNvPicPr>
          <p:nvPr userDrawn="1"/>
        </p:nvPicPr>
        <p:blipFill>
          <a:blip r:embed="rId2" cstate="print"/>
          <a:srcRect/>
          <a:stretch>
            <a:fillRect/>
          </a:stretch>
        </p:blipFill>
        <p:spPr bwMode="auto">
          <a:xfrm>
            <a:off x="7885113" y="334963"/>
            <a:ext cx="952500" cy="955675"/>
          </a:xfrm>
          <a:prstGeom prst="rect">
            <a:avLst/>
          </a:prstGeom>
          <a:noFill/>
          <a:ln w="9525">
            <a:noFill/>
            <a:miter lim="800000"/>
            <a:headEnd/>
            <a:tailEnd/>
          </a:ln>
        </p:spPr>
      </p:pic>
      <p:sp>
        <p:nvSpPr>
          <p:cNvPr id="2" name="Tytuł 1"/>
          <p:cNvSpPr>
            <a:spLocks noGrp="1"/>
          </p:cNvSpPr>
          <p:nvPr>
            <p:ph type="title"/>
          </p:nvPr>
        </p:nvSpPr>
        <p:spPr/>
        <p:txBody>
          <a:bodyPr/>
          <a:lstStyle>
            <a:lvl1pPr>
              <a:defRPr lang="pl-PL" sz="2800" b="1" dirty="0">
                <a:solidFill>
                  <a:srgbClr val="177291"/>
                </a:solidFill>
                <a:latin typeface="+mj-lt"/>
                <a:ea typeface="+mj-ea"/>
                <a:cs typeface="+mj-cs"/>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28596" y="1643050"/>
            <a:ext cx="8229600" cy="4525963"/>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Line 8"/>
          <p:cNvSpPr>
            <a:spLocks noChangeShapeType="1"/>
          </p:cNvSpPr>
          <p:nvPr/>
        </p:nvSpPr>
        <p:spPr bwMode="auto">
          <a:xfrm>
            <a:off x="539750" y="3573463"/>
            <a:ext cx="8064500" cy="0"/>
          </a:xfrm>
          <a:prstGeom prst="line">
            <a:avLst/>
          </a:prstGeom>
          <a:noFill/>
          <a:ln w="9525">
            <a:solidFill>
              <a:schemeClr val="tx1"/>
            </a:solidFill>
            <a:round/>
            <a:headEnd/>
            <a:tailEnd/>
          </a:ln>
        </p:spPr>
        <p:txBody>
          <a:bodyPr/>
          <a:lstStyle/>
          <a:p>
            <a:endParaRPr lang="pl-PL"/>
          </a:p>
        </p:txBody>
      </p:sp>
      <p:sp>
        <p:nvSpPr>
          <p:cNvPr id="5" name="Line 9"/>
          <p:cNvSpPr>
            <a:spLocks noChangeShapeType="1"/>
          </p:cNvSpPr>
          <p:nvPr/>
        </p:nvSpPr>
        <p:spPr bwMode="auto">
          <a:xfrm>
            <a:off x="7812088" y="620713"/>
            <a:ext cx="0" cy="5400675"/>
          </a:xfrm>
          <a:prstGeom prst="line">
            <a:avLst/>
          </a:prstGeom>
          <a:noFill/>
          <a:ln w="9525">
            <a:solidFill>
              <a:schemeClr val="tx1"/>
            </a:solidFill>
            <a:round/>
            <a:headEnd/>
            <a:tailEnd/>
          </a:ln>
        </p:spPr>
        <p:txBody>
          <a:bodyPr/>
          <a:lstStyle/>
          <a:p>
            <a:endParaRPr lang="pl-PL"/>
          </a:p>
        </p:txBody>
      </p:sp>
      <p:pic>
        <p:nvPicPr>
          <p:cNvPr id="6" name="Picture 8"/>
          <p:cNvPicPr>
            <a:picLocks noChangeAspect="1" noChangeArrowheads="1"/>
          </p:cNvPicPr>
          <p:nvPr userDrawn="1"/>
        </p:nvPicPr>
        <p:blipFill>
          <a:blip r:embed="rId2" cstate="print"/>
          <a:srcRect/>
          <a:stretch>
            <a:fillRect/>
          </a:stretch>
        </p:blipFill>
        <p:spPr bwMode="auto">
          <a:xfrm>
            <a:off x="7956550" y="2492375"/>
            <a:ext cx="952500" cy="954088"/>
          </a:xfrm>
          <a:prstGeom prst="rect">
            <a:avLst/>
          </a:prstGeom>
          <a:noFill/>
          <a:ln w="9525">
            <a:noFill/>
            <a:miter lim="800000"/>
            <a:headEnd/>
            <a:tailEnd/>
          </a:ln>
        </p:spPr>
      </p:pic>
      <p:sp>
        <p:nvSpPr>
          <p:cNvPr id="5122" name="Rectangle 2"/>
          <p:cNvSpPr>
            <a:spLocks noGrp="1" noChangeArrowheads="1"/>
          </p:cNvSpPr>
          <p:nvPr>
            <p:ph type="ctrTitle"/>
          </p:nvPr>
        </p:nvSpPr>
        <p:spPr>
          <a:xfrm>
            <a:off x="539750" y="836613"/>
            <a:ext cx="7232650" cy="2622550"/>
          </a:xfrm>
        </p:spPr>
        <p:txBody>
          <a:bodyPr/>
          <a:lstStyle>
            <a:lvl1pPr>
              <a:defRPr lang="pl-PL" sz="2800" b="1" dirty="0">
                <a:solidFill>
                  <a:srgbClr val="177291"/>
                </a:solidFill>
                <a:latin typeface="+mj-lt"/>
                <a:ea typeface="+mj-ea"/>
                <a:cs typeface="+mj-cs"/>
              </a:defRPr>
            </a:lvl1pPr>
          </a:lstStyle>
          <a:p>
            <a:pPr lvl="0"/>
            <a:r>
              <a:rPr lang="pl-PL" dirty="0"/>
              <a:t>Kliknij, aby edytować styl wzorca tytułu</a:t>
            </a:r>
          </a:p>
        </p:txBody>
      </p:sp>
      <p:sp>
        <p:nvSpPr>
          <p:cNvPr id="5123" name="Rectangle 3"/>
          <p:cNvSpPr>
            <a:spLocks noGrp="1" noChangeArrowheads="1"/>
          </p:cNvSpPr>
          <p:nvPr>
            <p:ph type="subTitle" idx="1"/>
          </p:nvPr>
        </p:nvSpPr>
        <p:spPr>
          <a:xfrm>
            <a:off x="1371600" y="4437063"/>
            <a:ext cx="6400800" cy="1201737"/>
          </a:xfrm>
        </p:spPr>
        <p:txBody>
          <a:bodyPr/>
          <a:lstStyle>
            <a:lvl1pPr marL="0" indent="0" algn="r">
              <a:buFontTx/>
              <a:buNone/>
              <a:defRPr sz="1600"/>
            </a:lvl1pPr>
          </a:lstStyle>
          <a:p>
            <a:r>
              <a:rPr lang="pl-PL" smtClean="0"/>
              <a:t>Kliknij, aby edytować styl wzorca podtytułu</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428625" y="6286500"/>
            <a:ext cx="8247063" cy="339725"/>
          </a:xfrm>
          <a:prstGeom prst="rect">
            <a:avLst/>
          </a:prstGeom>
          <a:ln>
            <a:miter lim="800000"/>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GB" altLang="pl-PL" sz="1000" smtClean="0">
                <a:solidFill>
                  <a:srgbClr val="000000"/>
                </a:solidFill>
                <a:cs typeface="Arial" charset="0"/>
              </a:rPr>
              <a:t>Warszawa, </a:t>
            </a:r>
            <a:r>
              <a:rPr lang="pl-PL" altLang="pl-PL" sz="1000" smtClean="0">
                <a:solidFill>
                  <a:srgbClr val="000000"/>
                </a:solidFill>
                <a:cs typeface="Arial" charset="0"/>
              </a:rPr>
              <a:t>dd.mm.rr							                </a:t>
            </a:r>
            <a:fld id="{EA67BE64-41C5-4420-AB2C-5FA69C0A560D}" type="slidenum">
              <a:rPr lang="pl-PL" altLang="pl-PL" sz="1000" smtClean="0">
                <a:solidFill>
                  <a:srgbClr val="000000"/>
                </a:solidFill>
              </a:rPr>
              <a:pPr eaLnBrk="1" hangingPunct="1">
                <a:defRPr/>
              </a:pPr>
              <a:t>‹#›</a:t>
            </a:fld>
            <a:endParaRPr lang="en-GB" altLang="pl-PL" sz="1000" smtClean="0">
              <a:solidFill>
                <a:srgbClr val="000000"/>
              </a:solidFill>
            </a:endParaRPr>
          </a:p>
        </p:txBody>
      </p:sp>
      <p:pic>
        <p:nvPicPr>
          <p:cNvPr id="5" name="Picture 8"/>
          <p:cNvPicPr>
            <a:picLocks noChangeAspect="1" noChangeArrowheads="1"/>
          </p:cNvPicPr>
          <p:nvPr userDrawn="1"/>
        </p:nvPicPr>
        <p:blipFill>
          <a:blip r:embed="rId2" cstate="print"/>
          <a:srcRect/>
          <a:stretch>
            <a:fillRect/>
          </a:stretch>
        </p:blipFill>
        <p:spPr bwMode="auto">
          <a:xfrm>
            <a:off x="7812088" y="334963"/>
            <a:ext cx="952500" cy="955675"/>
          </a:xfrm>
          <a:prstGeom prst="rect">
            <a:avLst/>
          </a:prstGeom>
          <a:noFill/>
          <a:ln w="9525">
            <a:noFill/>
            <a:miter lim="800000"/>
            <a:headEnd/>
            <a:tailEnd/>
          </a:ln>
        </p:spPr>
      </p:pic>
      <p:sp>
        <p:nvSpPr>
          <p:cNvPr id="2" name="Tytuł 1"/>
          <p:cNvSpPr>
            <a:spLocks noGrp="1"/>
          </p:cNvSpPr>
          <p:nvPr>
            <p:ph type="title"/>
          </p:nvPr>
        </p:nvSpPr>
        <p:spPr/>
        <p:txBody>
          <a:bodyPr/>
          <a:lstStyle>
            <a:lvl1pPr>
              <a:defRPr lang="pl-PL" sz="2800" b="1" dirty="0">
                <a:solidFill>
                  <a:srgbClr val="177291"/>
                </a:solidFill>
                <a:latin typeface="+mj-lt"/>
                <a:ea typeface="+mj-ea"/>
                <a:cs typeface="+mj-cs"/>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28596" y="1643050"/>
            <a:ext cx="8229600" cy="4525963"/>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Line 8"/>
          <p:cNvSpPr>
            <a:spLocks noChangeShapeType="1"/>
          </p:cNvSpPr>
          <p:nvPr/>
        </p:nvSpPr>
        <p:spPr bwMode="auto">
          <a:xfrm>
            <a:off x="539750" y="3573463"/>
            <a:ext cx="8064500" cy="0"/>
          </a:xfrm>
          <a:prstGeom prst="line">
            <a:avLst/>
          </a:prstGeom>
          <a:noFill/>
          <a:ln w="9525">
            <a:solidFill>
              <a:schemeClr val="tx1"/>
            </a:solidFill>
            <a:round/>
            <a:headEnd/>
            <a:tailEnd/>
          </a:ln>
        </p:spPr>
        <p:txBody>
          <a:bodyPr/>
          <a:lstStyle/>
          <a:p>
            <a:endParaRPr lang="pl-PL"/>
          </a:p>
        </p:txBody>
      </p:sp>
      <p:sp>
        <p:nvSpPr>
          <p:cNvPr id="5" name="Line 9"/>
          <p:cNvSpPr>
            <a:spLocks noChangeShapeType="1"/>
          </p:cNvSpPr>
          <p:nvPr/>
        </p:nvSpPr>
        <p:spPr bwMode="auto">
          <a:xfrm>
            <a:off x="7812088" y="620713"/>
            <a:ext cx="0" cy="5400675"/>
          </a:xfrm>
          <a:prstGeom prst="line">
            <a:avLst/>
          </a:prstGeom>
          <a:noFill/>
          <a:ln w="9525">
            <a:solidFill>
              <a:schemeClr val="tx1"/>
            </a:solidFill>
            <a:round/>
            <a:headEnd/>
            <a:tailEnd/>
          </a:ln>
        </p:spPr>
        <p:txBody>
          <a:bodyPr/>
          <a:lstStyle/>
          <a:p>
            <a:endParaRPr lang="pl-PL"/>
          </a:p>
        </p:txBody>
      </p:sp>
      <p:pic>
        <p:nvPicPr>
          <p:cNvPr id="6" name="Picture 8"/>
          <p:cNvPicPr>
            <a:picLocks noChangeAspect="1" noChangeArrowheads="1"/>
          </p:cNvPicPr>
          <p:nvPr userDrawn="1"/>
        </p:nvPicPr>
        <p:blipFill>
          <a:blip r:embed="rId2" cstate="print"/>
          <a:srcRect/>
          <a:stretch>
            <a:fillRect/>
          </a:stretch>
        </p:blipFill>
        <p:spPr bwMode="auto">
          <a:xfrm>
            <a:off x="7956550" y="2366963"/>
            <a:ext cx="952500" cy="954087"/>
          </a:xfrm>
          <a:prstGeom prst="rect">
            <a:avLst/>
          </a:prstGeom>
          <a:noFill/>
          <a:ln w="9525">
            <a:noFill/>
            <a:miter lim="800000"/>
            <a:headEnd/>
            <a:tailEnd/>
          </a:ln>
        </p:spPr>
      </p:pic>
      <p:sp>
        <p:nvSpPr>
          <p:cNvPr id="5122" name="Rectangle 2"/>
          <p:cNvSpPr>
            <a:spLocks noGrp="1" noChangeArrowheads="1"/>
          </p:cNvSpPr>
          <p:nvPr>
            <p:ph type="ctrTitle"/>
          </p:nvPr>
        </p:nvSpPr>
        <p:spPr>
          <a:xfrm>
            <a:off x="539750" y="836613"/>
            <a:ext cx="7232650" cy="2622550"/>
          </a:xfrm>
        </p:spPr>
        <p:txBody>
          <a:bodyPr/>
          <a:lstStyle>
            <a:lvl1pPr>
              <a:defRPr lang="pl-PL" sz="2800" b="1" dirty="0">
                <a:solidFill>
                  <a:srgbClr val="177291"/>
                </a:solidFill>
                <a:latin typeface="+mj-lt"/>
                <a:ea typeface="+mj-ea"/>
                <a:cs typeface="+mj-cs"/>
              </a:defRPr>
            </a:lvl1pPr>
          </a:lstStyle>
          <a:p>
            <a:pPr lvl="0"/>
            <a:r>
              <a:rPr lang="pl-PL" dirty="0"/>
              <a:t>Kliknij, aby edytować styl wzorca tytułu</a:t>
            </a:r>
          </a:p>
        </p:txBody>
      </p:sp>
      <p:sp>
        <p:nvSpPr>
          <p:cNvPr id="5123" name="Rectangle 3"/>
          <p:cNvSpPr>
            <a:spLocks noGrp="1" noChangeArrowheads="1"/>
          </p:cNvSpPr>
          <p:nvPr>
            <p:ph type="subTitle" idx="1"/>
          </p:nvPr>
        </p:nvSpPr>
        <p:spPr>
          <a:xfrm>
            <a:off x="1371600" y="4437063"/>
            <a:ext cx="6400800" cy="1201737"/>
          </a:xfrm>
        </p:spPr>
        <p:txBody>
          <a:bodyPr/>
          <a:lstStyle>
            <a:lvl1pPr marL="0" indent="0" algn="r">
              <a:buFontTx/>
              <a:buNone/>
              <a:defRPr sz="1600"/>
            </a:lvl1pPr>
          </a:lstStyle>
          <a:p>
            <a:r>
              <a:rPr lang="pl-PL" smtClean="0"/>
              <a:t>Kliknij, aby edytować styl wzorca podtytułu</a:t>
            </a:r>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428625" y="6286500"/>
            <a:ext cx="8247063" cy="339725"/>
          </a:xfrm>
          <a:prstGeom prst="rect">
            <a:avLst/>
          </a:prstGeom>
          <a:ln>
            <a:miter lim="800000"/>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GB" altLang="pl-PL" sz="1000" smtClean="0">
                <a:solidFill>
                  <a:srgbClr val="000000"/>
                </a:solidFill>
                <a:cs typeface="Arial" charset="0"/>
              </a:rPr>
              <a:t>Warszawa, </a:t>
            </a:r>
            <a:r>
              <a:rPr lang="pl-PL" altLang="pl-PL" sz="1000" smtClean="0">
                <a:solidFill>
                  <a:srgbClr val="000000"/>
                </a:solidFill>
                <a:cs typeface="Arial" charset="0"/>
              </a:rPr>
              <a:t>dd.mm.rr							                </a:t>
            </a:r>
            <a:fld id="{5432B40D-A4C1-44C3-962C-51CF11B0524E}" type="slidenum">
              <a:rPr lang="pl-PL" altLang="pl-PL" sz="1000" smtClean="0">
                <a:solidFill>
                  <a:srgbClr val="000000"/>
                </a:solidFill>
              </a:rPr>
              <a:pPr eaLnBrk="1" hangingPunct="1">
                <a:defRPr/>
              </a:pPr>
              <a:t>‹#›</a:t>
            </a:fld>
            <a:endParaRPr lang="en-GB" altLang="pl-PL" sz="1000" smtClean="0">
              <a:solidFill>
                <a:srgbClr val="000000"/>
              </a:solidFill>
            </a:endParaRPr>
          </a:p>
        </p:txBody>
      </p:sp>
      <p:pic>
        <p:nvPicPr>
          <p:cNvPr id="5" name="Picture 8"/>
          <p:cNvPicPr>
            <a:picLocks noChangeAspect="1" noChangeArrowheads="1"/>
          </p:cNvPicPr>
          <p:nvPr userDrawn="1"/>
        </p:nvPicPr>
        <p:blipFill>
          <a:blip r:embed="rId2" cstate="print"/>
          <a:srcRect/>
          <a:stretch>
            <a:fillRect/>
          </a:stretch>
        </p:blipFill>
        <p:spPr bwMode="auto">
          <a:xfrm>
            <a:off x="7812088" y="334963"/>
            <a:ext cx="952500" cy="955675"/>
          </a:xfrm>
          <a:prstGeom prst="rect">
            <a:avLst/>
          </a:prstGeom>
          <a:noFill/>
          <a:ln w="9525">
            <a:noFill/>
            <a:miter lim="800000"/>
            <a:headEnd/>
            <a:tailEnd/>
          </a:ln>
        </p:spPr>
      </p:pic>
      <p:sp>
        <p:nvSpPr>
          <p:cNvPr id="2" name="Tytuł 1"/>
          <p:cNvSpPr>
            <a:spLocks noGrp="1"/>
          </p:cNvSpPr>
          <p:nvPr>
            <p:ph type="title"/>
          </p:nvPr>
        </p:nvSpPr>
        <p:spPr/>
        <p:txBody>
          <a:bodyPr/>
          <a:lstStyle>
            <a:lvl1pPr>
              <a:defRPr lang="pl-PL" sz="2800" b="1" dirty="0">
                <a:solidFill>
                  <a:srgbClr val="177291"/>
                </a:solidFill>
                <a:latin typeface="+mj-lt"/>
                <a:ea typeface="+mj-ea"/>
                <a:cs typeface="+mj-cs"/>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28596" y="1643050"/>
            <a:ext cx="8229600" cy="4525963"/>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38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891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9" name="Rectangle 5"/>
          <p:cNvSpPr>
            <a:spLocks noGrp="1" noChangeArrowheads="1"/>
          </p:cNvSpPr>
          <p:nvPr>
            <p:ph type="ftr" sz="quarter" idx="3"/>
          </p:nvPr>
        </p:nvSpPr>
        <p:spPr bwMode="auto">
          <a:xfrm>
            <a:off x="8027988" y="6357938"/>
            <a:ext cx="719137"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Arial" charset="0"/>
              </a:defRPr>
            </a:lvl1pPr>
          </a:lstStyle>
          <a:p>
            <a:pPr>
              <a:defRPr/>
            </a:pPr>
            <a:endParaRPr lang="en-GB"/>
          </a:p>
        </p:txBody>
      </p:sp>
      <p:sp>
        <p:nvSpPr>
          <p:cNvPr id="1030" name="Rectangle 5"/>
          <p:cNvSpPr txBox="1">
            <a:spLocks noChangeArrowheads="1"/>
          </p:cNvSpPr>
          <p:nvPr userDrawn="1"/>
        </p:nvSpPr>
        <p:spPr bwMode="auto">
          <a:xfrm>
            <a:off x="323850" y="6381750"/>
            <a:ext cx="4103688" cy="266700"/>
          </a:xfrm>
          <a:prstGeom prst="rect">
            <a:avLst/>
          </a:prstGeom>
          <a:noFill/>
          <a:ln>
            <a:noFill/>
          </a:ln>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r>
              <a:rPr lang="pl-PL" sz="1200" dirty="0" smtClean="0"/>
              <a:t>.</a:t>
            </a:r>
            <a:endParaRPr lang="en-GB" sz="1200" dirty="0" smtClean="0"/>
          </a:p>
        </p:txBody>
      </p:sp>
      <p:pic>
        <p:nvPicPr>
          <p:cNvPr id="2" name="Picture 8"/>
          <p:cNvPicPr>
            <a:picLocks noChangeAspect="1" noChangeArrowheads="1"/>
          </p:cNvPicPr>
          <p:nvPr userDrawn="1"/>
        </p:nvPicPr>
        <p:blipFill>
          <a:blip r:embed="rId7" cstate="print"/>
          <a:srcRect/>
          <a:stretch>
            <a:fillRect/>
          </a:stretch>
        </p:blipFill>
        <p:spPr bwMode="auto">
          <a:xfrm>
            <a:off x="7885113" y="360363"/>
            <a:ext cx="952500" cy="954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56" r:id="rId1"/>
    <p:sldLayoutId id="2147484854" r:id="rId2"/>
    <p:sldLayoutId id="2147484857" r:id="rId3"/>
    <p:sldLayoutId id="2147484858" r:id="rId4"/>
    <p:sldLayoutId id="2147484855" r:id="rId5"/>
  </p:sldLayoutIdLst>
  <p:timing>
    <p:tnLst>
      <p:par>
        <p:cTn id="1" dur="indefinite" restart="never" nodeType="tmRoot"/>
      </p:par>
    </p:tnLst>
  </p:timing>
  <p:hf sldNum="0" hdr="0" ftr="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defRPr>
      </a:lvl2pPr>
      <a:lvl3pPr algn="l" rtl="0" eaLnBrk="0" fontAlgn="base" hangingPunct="0">
        <a:spcBef>
          <a:spcPct val="0"/>
        </a:spcBef>
        <a:spcAft>
          <a:spcPct val="0"/>
        </a:spcAft>
        <a:defRPr sz="2800" b="1">
          <a:solidFill>
            <a:schemeClr val="accent2"/>
          </a:solidFill>
          <a:latin typeface="Arial" charset="0"/>
        </a:defRPr>
      </a:lvl3pPr>
      <a:lvl4pPr algn="l" rtl="0" eaLnBrk="0" fontAlgn="base" hangingPunct="0">
        <a:spcBef>
          <a:spcPct val="0"/>
        </a:spcBef>
        <a:spcAft>
          <a:spcPct val="0"/>
        </a:spcAft>
        <a:defRPr sz="2800" b="1">
          <a:solidFill>
            <a:schemeClr val="accent2"/>
          </a:solidFill>
          <a:latin typeface="Arial" charset="0"/>
        </a:defRPr>
      </a:lvl4pPr>
      <a:lvl5pPr algn="l" rtl="0" eaLnBrk="0" fontAlgn="base" hangingPunct="0">
        <a:spcBef>
          <a:spcPct val="0"/>
        </a:spcBef>
        <a:spcAft>
          <a:spcPct val="0"/>
        </a:spcAft>
        <a:defRPr sz="2800" b="1">
          <a:solidFill>
            <a:schemeClr val="accent2"/>
          </a:solidFill>
          <a:latin typeface="Arial" charset="0"/>
        </a:defRPr>
      </a:lvl5pPr>
      <a:lvl6pPr marL="457200" algn="l" rtl="0" fontAlgn="base">
        <a:spcBef>
          <a:spcPct val="0"/>
        </a:spcBef>
        <a:spcAft>
          <a:spcPct val="0"/>
        </a:spcAft>
        <a:defRPr sz="2800" b="1">
          <a:solidFill>
            <a:schemeClr val="accent2"/>
          </a:solidFill>
          <a:latin typeface="Arial" charset="0"/>
        </a:defRPr>
      </a:lvl6pPr>
      <a:lvl7pPr marL="914400" algn="l" rtl="0" fontAlgn="base">
        <a:spcBef>
          <a:spcPct val="0"/>
        </a:spcBef>
        <a:spcAft>
          <a:spcPct val="0"/>
        </a:spcAft>
        <a:defRPr sz="2800" b="1">
          <a:solidFill>
            <a:schemeClr val="accent2"/>
          </a:solidFill>
          <a:latin typeface="Arial" charset="0"/>
        </a:defRPr>
      </a:lvl7pPr>
      <a:lvl8pPr marL="1371600" algn="l" rtl="0" fontAlgn="base">
        <a:spcBef>
          <a:spcPct val="0"/>
        </a:spcBef>
        <a:spcAft>
          <a:spcPct val="0"/>
        </a:spcAft>
        <a:defRPr sz="2800" b="1">
          <a:solidFill>
            <a:schemeClr val="accent2"/>
          </a:solidFill>
          <a:latin typeface="Arial" charset="0"/>
        </a:defRPr>
      </a:lvl8pPr>
      <a:lvl9pPr marL="1828800" algn="l"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7138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5" name="Rectangle 5"/>
          <p:cNvSpPr txBox="1">
            <a:spLocks noChangeArrowheads="1"/>
          </p:cNvSpPr>
          <p:nvPr userDrawn="1"/>
        </p:nvSpPr>
        <p:spPr bwMode="auto">
          <a:xfrm>
            <a:off x="323850" y="6381750"/>
            <a:ext cx="4103688" cy="266700"/>
          </a:xfrm>
          <a:prstGeom prst="rect">
            <a:avLst/>
          </a:prstGeom>
          <a:noFill/>
          <a:ln>
            <a:noFill/>
          </a:ln>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r>
              <a:rPr lang="pl-PL" sz="1200" dirty="0" smtClean="0"/>
              <a:t>.</a:t>
            </a:r>
            <a:endParaRPr lang="en-GB" sz="1200" dirty="0" smtClean="0"/>
          </a:p>
        </p:txBody>
      </p:sp>
    </p:spTree>
  </p:cSld>
  <p:clrMap bg1="lt1" tx1="dk1" bg2="lt2" tx2="dk2" accent1="accent1" accent2="accent2" accent3="accent3" accent4="accent4" accent5="accent5" accent6="accent6" hlink="hlink" folHlink="folHlink"/>
  <p:sldLayoutIdLst>
    <p:sldLayoutId id="2147484859" r:id="rId1"/>
    <p:sldLayoutId id="2147484860" r:id="rId2"/>
  </p:sldLayoutIdLst>
  <p:timing>
    <p:tnLst>
      <p:par>
        <p:cTn id="1" dur="indefinite" restart="never" nodeType="tmRoot"/>
      </p:par>
    </p:tnLst>
  </p:timing>
  <p:hf sldNum="0" hdr="0" ftr="0"/>
  <p:txStyles>
    <p:titleStyle>
      <a:lvl1pPr algn="l" rtl="0" eaLnBrk="0" fontAlgn="base" hangingPunct="0">
        <a:spcBef>
          <a:spcPct val="0"/>
        </a:spcBef>
        <a:spcAft>
          <a:spcPct val="0"/>
        </a:spcAft>
        <a:defRPr lang="pl-PL" sz="2800" b="1" dirty="0">
          <a:solidFill>
            <a:srgbClr val="177291"/>
          </a:solidFill>
          <a:latin typeface="Arial" charset="0"/>
          <a:ea typeface="+mj-ea"/>
          <a:cs typeface="+mj-cs"/>
        </a:defRPr>
      </a:lvl1pPr>
      <a:lvl2pPr algn="l" rtl="0" eaLnBrk="0" fontAlgn="base" hangingPunct="0">
        <a:spcBef>
          <a:spcPct val="0"/>
        </a:spcBef>
        <a:spcAft>
          <a:spcPct val="0"/>
        </a:spcAft>
        <a:defRPr sz="2800" b="1">
          <a:solidFill>
            <a:srgbClr val="177291"/>
          </a:solidFill>
          <a:latin typeface="Arial" charset="0"/>
        </a:defRPr>
      </a:lvl2pPr>
      <a:lvl3pPr algn="l" rtl="0" eaLnBrk="0" fontAlgn="base" hangingPunct="0">
        <a:spcBef>
          <a:spcPct val="0"/>
        </a:spcBef>
        <a:spcAft>
          <a:spcPct val="0"/>
        </a:spcAft>
        <a:defRPr sz="2800" b="1">
          <a:solidFill>
            <a:srgbClr val="177291"/>
          </a:solidFill>
          <a:latin typeface="Arial" charset="0"/>
        </a:defRPr>
      </a:lvl3pPr>
      <a:lvl4pPr algn="l" rtl="0" eaLnBrk="0" fontAlgn="base" hangingPunct="0">
        <a:spcBef>
          <a:spcPct val="0"/>
        </a:spcBef>
        <a:spcAft>
          <a:spcPct val="0"/>
        </a:spcAft>
        <a:defRPr sz="2800" b="1">
          <a:solidFill>
            <a:srgbClr val="177291"/>
          </a:solidFill>
          <a:latin typeface="Arial" charset="0"/>
        </a:defRPr>
      </a:lvl4pPr>
      <a:lvl5pPr algn="l" rtl="0" eaLnBrk="0" fontAlgn="base" hangingPunct="0">
        <a:spcBef>
          <a:spcPct val="0"/>
        </a:spcBef>
        <a:spcAft>
          <a:spcPct val="0"/>
        </a:spcAft>
        <a:defRPr sz="2800" b="1">
          <a:solidFill>
            <a:srgbClr val="177291"/>
          </a:solidFill>
          <a:latin typeface="Arial" charset="0"/>
        </a:defRPr>
      </a:lvl5pPr>
      <a:lvl6pPr marL="457200" algn="l" rtl="0" fontAlgn="base">
        <a:spcBef>
          <a:spcPct val="0"/>
        </a:spcBef>
        <a:spcAft>
          <a:spcPct val="0"/>
        </a:spcAft>
        <a:defRPr sz="2800" b="1">
          <a:solidFill>
            <a:schemeClr val="hlink"/>
          </a:solidFill>
          <a:latin typeface="Arial" charset="0"/>
        </a:defRPr>
      </a:lvl6pPr>
      <a:lvl7pPr marL="914400" algn="l" rtl="0" fontAlgn="base">
        <a:spcBef>
          <a:spcPct val="0"/>
        </a:spcBef>
        <a:spcAft>
          <a:spcPct val="0"/>
        </a:spcAft>
        <a:defRPr sz="2800" b="1">
          <a:solidFill>
            <a:schemeClr val="hlink"/>
          </a:solidFill>
          <a:latin typeface="Arial" charset="0"/>
        </a:defRPr>
      </a:lvl7pPr>
      <a:lvl8pPr marL="1371600" algn="l" rtl="0" fontAlgn="base">
        <a:spcBef>
          <a:spcPct val="0"/>
        </a:spcBef>
        <a:spcAft>
          <a:spcPct val="0"/>
        </a:spcAft>
        <a:defRPr sz="2800" b="1">
          <a:solidFill>
            <a:schemeClr val="hlink"/>
          </a:solidFill>
          <a:latin typeface="Arial" charset="0"/>
        </a:defRPr>
      </a:lvl8pPr>
      <a:lvl9pPr marL="1828800" algn="l" rtl="0" fontAlgn="base">
        <a:spcBef>
          <a:spcPct val="0"/>
        </a:spcBef>
        <a:spcAft>
          <a:spcPct val="0"/>
        </a:spcAft>
        <a:defRPr sz="2800" b="1">
          <a:solidFill>
            <a:schemeClr val="hlink"/>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7138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7" name="Rectangle 5"/>
          <p:cNvSpPr>
            <a:spLocks noGrp="1" noChangeArrowheads="1"/>
          </p:cNvSpPr>
          <p:nvPr>
            <p:ph type="ftr" sz="quarter" idx="3"/>
          </p:nvPr>
        </p:nvSpPr>
        <p:spPr bwMode="auto">
          <a:xfrm>
            <a:off x="428625" y="6381750"/>
            <a:ext cx="8247063" cy="3397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solidFill>
                  <a:srgbClr val="000000"/>
                </a:solidFill>
                <a:latin typeface="Arial" charset="0"/>
                <a:cs typeface="Arial" charset="0"/>
              </a:defRPr>
            </a:lvl1pPr>
          </a:lstStyle>
          <a:p>
            <a:pPr>
              <a:defRPr/>
            </a:pPr>
            <a:r>
              <a:rPr lang="en-GB"/>
              <a:t>Warszawa, </a:t>
            </a:r>
            <a:r>
              <a:rPr lang="pl-PL" err="1"/>
              <a:t>dd.mm.rr</a:t>
            </a:r>
            <a:endParaRPr lang="en-GB"/>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Lst>
  <p:hf sldNum="0" hdr="0" ftr="0"/>
  <p:txStyles>
    <p:titleStyle>
      <a:lvl1pPr algn="l" rtl="0" eaLnBrk="0" fontAlgn="base" hangingPunct="0">
        <a:spcBef>
          <a:spcPct val="0"/>
        </a:spcBef>
        <a:spcAft>
          <a:spcPct val="0"/>
        </a:spcAft>
        <a:defRPr lang="pl-PL" sz="2800" b="1" dirty="0">
          <a:solidFill>
            <a:srgbClr val="177291"/>
          </a:solidFill>
          <a:latin typeface="Arial" charset="0"/>
          <a:ea typeface="+mj-ea"/>
          <a:cs typeface="+mj-cs"/>
        </a:defRPr>
      </a:lvl1pPr>
      <a:lvl2pPr algn="l" rtl="0" eaLnBrk="0" fontAlgn="base" hangingPunct="0">
        <a:spcBef>
          <a:spcPct val="0"/>
        </a:spcBef>
        <a:spcAft>
          <a:spcPct val="0"/>
        </a:spcAft>
        <a:defRPr sz="2800" b="1">
          <a:solidFill>
            <a:srgbClr val="177291"/>
          </a:solidFill>
          <a:latin typeface="Arial" charset="0"/>
        </a:defRPr>
      </a:lvl2pPr>
      <a:lvl3pPr algn="l" rtl="0" eaLnBrk="0" fontAlgn="base" hangingPunct="0">
        <a:spcBef>
          <a:spcPct val="0"/>
        </a:spcBef>
        <a:spcAft>
          <a:spcPct val="0"/>
        </a:spcAft>
        <a:defRPr sz="2800" b="1">
          <a:solidFill>
            <a:srgbClr val="177291"/>
          </a:solidFill>
          <a:latin typeface="Arial" charset="0"/>
        </a:defRPr>
      </a:lvl3pPr>
      <a:lvl4pPr algn="l" rtl="0" eaLnBrk="0" fontAlgn="base" hangingPunct="0">
        <a:spcBef>
          <a:spcPct val="0"/>
        </a:spcBef>
        <a:spcAft>
          <a:spcPct val="0"/>
        </a:spcAft>
        <a:defRPr sz="2800" b="1">
          <a:solidFill>
            <a:srgbClr val="177291"/>
          </a:solidFill>
          <a:latin typeface="Arial" charset="0"/>
        </a:defRPr>
      </a:lvl4pPr>
      <a:lvl5pPr algn="l" rtl="0" eaLnBrk="0" fontAlgn="base" hangingPunct="0">
        <a:spcBef>
          <a:spcPct val="0"/>
        </a:spcBef>
        <a:spcAft>
          <a:spcPct val="0"/>
        </a:spcAft>
        <a:defRPr sz="2800" b="1">
          <a:solidFill>
            <a:srgbClr val="177291"/>
          </a:solidFill>
          <a:latin typeface="Arial" charset="0"/>
        </a:defRPr>
      </a:lvl5pPr>
      <a:lvl6pPr marL="457200" algn="l" rtl="0" fontAlgn="base">
        <a:spcBef>
          <a:spcPct val="0"/>
        </a:spcBef>
        <a:spcAft>
          <a:spcPct val="0"/>
        </a:spcAft>
        <a:defRPr sz="2800" b="1">
          <a:solidFill>
            <a:schemeClr val="hlink"/>
          </a:solidFill>
          <a:latin typeface="Arial" charset="0"/>
        </a:defRPr>
      </a:lvl6pPr>
      <a:lvl7pPr marL="914400" algn="l" rtl="0" fontAlgn="base">
        <a:spcBef>
          <a:spcPct val="0"/>
        </a:spcBef>
        <a:spcAft>
          <a:spcPct val="0"/>
        </a:spcAft>
        <a:defRPr sz="2800" b="1">
          <a:solidFill>
            <a:schemeClr val="hlink"/>
          </a:solidFill>
          <a:latin typeface="Arial" charset="0"/>
        </a:defRPr>
      </a:lvl7pPr>
      <a:lvl8pPr marL="1371600" algn="l" rtl="0" fontAlgn="base">
        <a:spcBef>
          <a:spcPct val="0"/>
        </a:spcBef>
        <a:spcAft>
          <a:spcPct val="0"/>
        </a:spcAft>
        <a:defRPr sz="2800" b="1">
          <a:solidFill>
            <a:schemeClr val="hlink"/>
          </a:solidFill>
          <a:latin typeface="Arial" charset="0"/>
        </a:defRPr>
      </a:lvl8pPr>
      <a:lvl9pPr marL="1828800" algn="l" rtl="0" fontAlgn="base">
        <a:spcBef>
          <a:spcPct val="0"/>
        </a:spcBef>
        <a:spcAft>
          <a:spcPct val="0"/>
        </a:spcAft>
        <a:defRPr sz="2800" b="1">
          <a:solidFill>
            <a:schemeClr val="hlink"/>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7138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7" name="Rectangle 5"/>
          <p:cNvSpPr>
            <a:spLocks noGrp="1" noChangeArrowheads="1"/>
          </p:cNvSpPr>
          <p:nvPr>
            <p:ph type="ftr" sz="quarter" idx="3"/>
          </p:nvPr>
        </p:nvSpPr>
        <p:spPr bwMode="auto">
          <a:xfrm>
            <a:off x="428625" y="6381750"/>
            <a:ext cx="8247063" cy="3397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solidFill>
                  <a:srgbClr val="000000"/>
                </a:solidFill>
                <a:latin typeface="Arial" charset="0"/>
                <a:cs typeface="Arial" charset="0"/>
              </a:defRPr>
            </a:lvl1pPr>
          </a:lstStyle>
          <a:p>
            <a:pPr>
              <a:defRPr/>
            </a:pPr>
            <a:r>
              <a:rPr lang="en-GB"/>
              <a:t>Warszawa, </a:t>
            </a:r>
            <a:r>
              <a:rPr lang="pl-PL" err="1"/>
              <a:t>dd</a:t>
            </a:r>
            <a:r>
              <a:rPr lang="en-GB"/>
              <a:t>.</a:t>
            </a:r>
            <a:r>
              <a:rPr lang="pl-PL"/>
              <a:t>mm</a:t>
            </a:r>
            <a:r>
              <a:rPr lang="en-GB"/>
              <a:t>.</a:t>
            </a:r>
            <a:r>
              <a:rPr lang="pl-PL" err="1"/>
              <a:t>rr</a:t>
            </a:r>
            <a:endParaRPr lang="en-GB"/>
          </a:p>
        </p:txBody>
      </p:sp>
    </p:spTree>
  </p:cSld>
  <p:clrMap bg1="lt1" tx1="dk1" bg2="lt2" tx2="dk2" accent1="accent1" accent2="accent2" accent3="accent3" accent4="accent4" accent5="accent5" accent6="accent6" hlink="hlink" folHlink="folHlink"/>
  <p:sldLayoutIdLst>
    <p:sldLayoutId id="2147484863" r:id="rId1"/>
    <p:sldLayoutId id="2147484864" r:id="rId2"/>
  </p:sldLayoutIdLst>
  <p:timing>
    <p:tnLst>
      <p:par>
        <p:cTn id="1" dur="indefinite" restart="never" nodeType="tmRoot"/>
      </p:par>
    </p:tnLst>
  </p:timing>
  <p:hf sldNum="0" hdr="0" ftr="0"/>
  <p:txStyles>
    <p:titleStyle>
      <a:lvl1pPr algn="l" rtl="0" eaLnBrk="0" fontAlgn="base" hangingPunct="0">
        <a:spcBef>
          <a:spcPct val="0"/>
        </a:spcBef>
        <a:spcAft>
          <a:spcPct val="0"/>
        </a:spcAft>
        <a:defRPr lang="pl-PL" sz="2800" b="1" dirty="0">
          <a:solidFill>
            <a:srgbClr val="177291"/>
          </a:solidFill>
          <a:latin typeface="Arial" charset="0"/>
          <a:ea typeface="+mj-ea"/>
          <a:cs typeface="+mj-cs"/>
        </a:defRPr>
      </a:lvl1pPr>
      <a:lvl2pPr algn="l" rtl="0" eaLnBrk="0" fontAlgn="base" hangingPunct="0">
        <a:spcBef>
          <a:spcPct val="0"/>
        </a:spcBef>
        <a:spcAft>
          <a:spcPct val="0"/>
        </a:spcAft>
        <a:defRPr sz="2800" b="1">
          <a:solidFill>
            <a:srgbClr val="177291"/>
          </a:solidFill>
          <a:latin typeface="Arial" charset="0"/>
        </a:defRPr>
      </a:lvl2pPr>
      <a:lvl3pPr algn="l" rtl="0" eaLnBrk="0" fontAlgn="base" hangingPunct="0">
        <a:spcBef>
          <a:spcPct val="0"/>
        </a:spcBef>
        <a:spcAft>
          <a:spcPct val="0"/>
        </a:spcAft>
        <a:defRPr sz="2800" b="1">
          <a:solidFill>
            <a:srgbClr val="177291"/>
          </a:solidFill>
          <a:latin typeface="Arial" charset="0"/>
        </a:defRPr>
      </a:lvl3pPr>
      <a:lvl4pPr algn="l" rtl="0" eaLnBrk="0" fontAlgn="base" hangingPunct="0">
        <a:spcBef>
          <a:spcPct val="0"/>
        </a:spcBef>
        <a:spcAft>
          <a:spcPct val="0"/>
        </a:spcAft>
        <a:defRPr sz="2800" b="1">
          <a:solidFill>
            <a:srgbClr val="177291"/>
          </a:solidFill>
          <a:latin typeface="Arial" charset="0"/>
        </a:defRPr>
      </a:lvl4pPr>
      <a:lvl5pPr algn="l" rtl="0" eaLnBrk="0" fontAlgn="base" hangingPunct="0">
        <a:spcBef>
          <a:spcPct val="0"/>
        </a:spcBef>
        <a:spcAft>
          <a:spcPct val="0"/>
        </a:spcAft>
        <a:defRPr sz="2800" b="1">
          <a:solidFill>
            <a:srgbClr val="177291"/>
          </a:solidFill>
          <a:latin typeface="Arial" charset="0"/>
        </a:defRPr>
      </a:lvl5pPr>
      <a:lvl6pPr marL="457200" algn="l" rtl="0" fontAlgn="base">
        <a:spcBef>
          <a:spcPct val="0"/>
        </a:spcBef>
        <a:spcAft>
          <a:spcPct val="0"/>
        </a:spcAft>
        <a:defRPr sz="2800" b="1">
          <a:solidFill>
            <a:schemeClr val="hlink"/>
          </a:solidFill>
          <a:latin typeface="Arial" charset="0"/>
        </a:defRPr>
      </a:lvl6pPr>
      <a:lvl7pPr marL="914400" algn="l" rtl="0" fontAlgn="base">
        <a:spcBef>
          <a:spcPct val="0"/>
        </a:spcBef>
        <a:spcAft>
          <a:spcPct val="0"/>
        </a:spcAft>
        <a:defRPr sz="2800" b="1">
          <a:solidFill>
            <a:schemeClr val="hlink"/>
          </a:solidFill>
          <a:latin typeface="Arial" charset="0"/>
        </a:defRPr>
      </a:lvl7pPr>
      <a:lvl8pPr marL="1371600" algn="l" rtl="0" fontAlgn="base">
        <a:spcBef>
          <a:spcPct val="0"/>
        </a:spcBef>
        <a:spcAft>
          <a:spcPct val="0"/>
        </a:spcAft>
        <a:defRPr sz="2800" b="1">
          <a:solidFill>
            <a:schemeClr val="hlink"/>
          </a:solidFill>
          <a:latin typeface="Arial" charset="0"/>
        </a:defRPr>
      </a:lvl8pPr>
      <a:lvl9pPr marL="1828800" algn="l" rtl="0" fontAlgn="base">
        <a:spcBef>
          <a:spcPct val="0"/>
        </a:spcBef>
        <a:spcAft>
          <a:spcPct val="0"/>
        </a:spcAft>
        <a:defRPr sz="2800" b="1">
          <a:solidFill>
            <a:schemeClr val="hlink"/>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aotm.gov.pl/www/assets/files/wytyczne_hta/2010/Zarzadzenie_Nr_1_04012010.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poland.cochrane.org/pl/jak-interpretowa%C4%87-przegl%C4%85dy-systematyczne"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cdc.gov/" TargetMode="External"/><Relationship Id="rId3" Type="http://schemas.openxmlformats.org/officeDocument/2006/relationships/hyperlink" Target="https://www.nice.org.uk/" TargetMode="External"/><Relationship Id="rId7" Type="http://schemas.openxmlformats.org/officeDocument/2006/relationships/hyperlink" Target="http://english.prescrire.org/en/Summary.aspx" TargetMode="External"/><Relationship Id="rId12" Type="http://schemas.openxmlformats.org/officeDocument/2006/relationships/hyperlink" Target="http://www.nhs.uk/pages/home.aspx" TargetMode="External"/><Relationship Id="rId2" Type="http://schemas.openxmlformats.org/officeDocument/2006/relationships/hyperlink" Target="http://www.uspreventiveservicestaskforce.org/" TargetMode="External"/><Relationship Id="rId1" Type="http://schemas.openxmlformats.org/officeDocument/2006/relationships/slideLayout" Target="../slideLayouts/slideLayout2.xml"/><Relationship Id="rId6" Type="http://schemas.openxmlformats.org/officeDocument/2006/relationships/hyperlink" Target="http://who.int/en/" TargetMode="External"/><Relationship Id="rId11" Type="http://schemas.openxmlformats.org/officeDocument/2006/relationships/hyperlink" Target="http://www.nihr.ac.uk/policy-and-standards/" TargetMode="External"/><Relationship Id="rId5" Type="http://schemas.openxmlformats.org/officeDocument/2006/relationships/hyperlink" Target="https://www.guidelinecentral.com/" TargetMode="External"/><Relationship Id="rId10" Type="http://schemas.openxmlformats.org/officeDocument/2006/relationships/hyperlink" Target="https://www.nhmrc.gov.au/" TargetMode="External"/><Relationship Id="rId4" Type="http://schemas.openxmlformats.org/officeDocument/2006/relationships/hyperlink" Target="http://www.g-i-n.net/" TargetMode="External"/><Relationship Id="rId9" Type="http://schemas.openxmlformats.org/officeDocument/2006/relationships/hyperlink" Target="http://www.health.govt.nz/"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cadth.ca/" TargetMode="External"/><Relationship Id="rId3" Type="http://schemas.openxmlformats.org/officeDocument/2006/relationships/hyperlink" Target="http://ovidsp.tx.ovid.com/sp-3.20.0b/ovidweb.cgi" TargetMode="External"/><Relationship Id="rId7" Type="http://schemas.openxmlformats.org/officeDocument/2006/relationships/hyperlink" Target="https://www.iqwig.de/" TargetMode="External"/><Relationship Id="rId2" Type="http://schemas.openxmlformats.org/officeDocument/2006/relationships/hyperlink" Target="http://www.ncbi.nlm.nih.gov/PubMed/" TargetMode="External"/><Relationship Id="rId1" Type="http://schemas.openxmlformats.org/officeDocument/2006/relationships/slideLayout" Target="../slideLayouts/slideLayout2.xml"/><Relationship Id="rId6" Type="http://schemas.openxmlformats.org/officeDocument/2006/relationships/hyperlink" Target="http://www.has-sante.fr/" TargetMode="External"/><Relationship Id="rId5" Type="http://schemas.openxmlformats.org/officeDocument/2006/relationships/hyperlink" Target="http://www.nice.org.uk/" TargetMode="External"/><Relationship Id="rId4" Type="http://schemas.openxmlformats.org/officeDocument/2006/relationships/hyperlink" Target="http://www.thecochranelibrary.com/view/0/index.html" TargetMode="External"/><Relationship Id="rId9" Type="http://schemas.openxmlformats.org/officeDocument/2006/relationships/hyperlink" Target="http://www.who.int/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cbi.nlm.nih.gov/pubmed"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l.bloch@aotm.gov.pl" TargetMode="External"/><Relationship Id="rId2" Type="http://schemas.openxmlformats.org/officeDocument/2006/relationships/hyperlink" Target="mailto:m.sawicki@aotm.gov.p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ctrTitle"/>
          </p:nvPr>
        </p:nvSpPr>
        <p:spPr>
          <a:xfrm>
            <a:off x="323850" y="692150"/>
            <a:ext cx="7451725" cy="2808288"/>
          </a:xfrm>
        </p:spPr>
        <p:txBody>
          <a:bodyPr/>
          <a:lstStyle/>
          <a:p>
            <a:pPr algn="r"/>
            <a:r>
              <a:rPr lang="pl-PL" altLang="pl-PL" smtClean="0">
                <a:solidFill>
                  <a:srgbClr val="177291"/>
                </a:solidFill>
              </a:rPr>
              <a:t>Programy polityki zdrowotnej </a:t>
            </a:r>
            <a:br>
              <a:rPr lang="pl-PL" altLang="pl-PL" smtClean="0">
                <a:solidFill>
                  <a:srgbClr val="177291"/>
                </a:solidFill>
              </a:rPr>
            </a:br>
            <a:r>
              <a:rPr lang="pl-PL" altLang="pl-PL" smtClean="0">
                <a:solidFill>
                  <a:srgbClr val="177291"/>
                </a:solidFill>
              </a:rPr>
              <a:t>z perspektywy AOTMiT – </a:t>
            </a:r>
            <a:br>
              <a:rPr lang="pl-PL" altLang="pl-PL" smtClean="0">
                <a:solidFill>
                  <a:srgbClr val="177291"/>
                </a:solidFill>
              </a:rPr>
            </a:br>
            <a:r>
              <a:rPr lang="pl-PL" altLang="pl-PL" smtClean="0">
                <a:solidFill>
                  <a:srgbClr val="177291"/>
                </a:solidFill>
              </a:rPr>
              <a:t>aspekty prawne, proces opiniowania</a:t>
            </a:r>
            <a:endParaRPr lang="en-US" altLang="pl-PL" smtClean="0">
              <a:solidFill>
                <a:srgbClr val="177291"/>
              </a:solidFill>
            </a:endParaRPr>
          </a:p>
        </p:txBody>
      </p:sp>
      <p:sp>
        <p:nvSpPr>
          <p:cNvPr id="14339" name="Rectangle 10"/>
          <p:cNvSpPr>
            <a:spLocks noGrp="1" noChangeArrowheads="1"/>
          </p:cNvSpPr>
          <p:nvPr>
            <p:ph type="subTitle" idx="1"/>
          </p:nvPr>
        </p:nvSpPr>
        <p:spPr>
          <a:xfrm>
            <a:off x="250825" y="3789363"/>
            <a:ext cx="7535863" cy="2592387"/>
          </a:xfrm>
        </p:spPr>
        <p:txBody>
          <a:bodyPr/>
          <a:lstStyle/>
          <a:p>
            <a:pPr eaLnBrk="1" hangingPunct="1">
              <a:lnSpc>
                <a:spcPct val="80000"/>
              </a:lnSpc>
              <a:spcBef>
                <a:spcPts val="600"/>
              </a:spcBef>
            </a:pPr>
            <a:r>
              <a:rPr lang="pl-PL" altLang="pl-PL" sz="2400" b="1" smtClean="0"/>
              <a:t>Łukasz Błoch</a:t>
            </a:r>
          </a:p>
          <a:p>
            <a:pPr eaLnBrk="1" hangingPunct="1">
              <a:lnSpc>
                <a:spcPct val="80000"/>
              </a:lnSpc>
              <a:spcBef>
                <a:spcPts val="600"/>
              </a:spcBef>
            </a:pPr>
            <a:r>
              <a:rPr lang="pl-PL" altLang="pl-PL" sz="2000" smtClean="0"/>
              <a:t>Starszy specjalista, WOT</a:t>
            </a:r>
          </a:p>
          <a:p>
            <a:pPr eaLnBrk="1" hangingPunct="1">
              <a:lnSpc>
                <a:spcPct val="80000"/>
              </a:lnSpc>
            </a:pPr>
            <a:r>
              <a:rPr lang="pl-PL" altLang="pl-PL" sz="2000" smtClean="0"/>
              <a:t>Agencja Oceny Technologii Medycznych i Taryfikacji</a:t>
            </a:r>
          </a:p>
          <a:p>
            <a:pPr>
              <a:lnSpc>
                <a:spcPct val="80000"/>
              </a:lnSpc>
            </a:pPr>
            <a:endParaRPr lang="pl-PL" altLang="pl-PL" sz="2000" smtClean="0"/>
          </a:p>
          <a:p>
            <a:pPr>
              <a:lnSpc>
                <a:spcPct val="80000"/>
              </a:lnSpc>
            </a:pPr>
            <a:r>
              <a:rPr lang="pl-PL" altLang="pl-PL" sz="2000" smtClean="0"/>
              <a:t>Spotkanie informacyjno-szkoleniowe dla przedstawicieli woj. pomorskiego w zakresie projektowania, przygotowywania oraz wdrażania PPZ</a:t>
            </a:r>
          </a:p>
          <a:p>
            <a:pPr>
              <a:lnSpc>
                <a:spcPct val="80000"/>
              </a:lnSpc>
            </a:pPr>
            <a:r>
              <a:rPr lang="pl-PL" altLang="pl-PL" sz="2000" smtClean="0"/>
              <a:t>Gdańsk, 08.09.2016 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468313" y="274638"/>
            <a:ext cx="7272337" cy="922337"/>
          </a:xfrm>
        </p:spPr>
        <p:txBody>
          <a:bodyPr/>
          <a:lstStyle/>
          <a:p>
            <a:r>
              <a:rPr lang="pl-PL" altLang="pl-PL" smtClean="0">
                <a:solidFill>
                  <a:srgbClr val="177291"/>
                </a:solidFill>
              </a:rPr>
              <a:t>Aktualny stan prac nad oceną programów samorządowych i ministerialnych</a:t>
            </a:r>
          </a:p>
        </p:txBody>
      </p:sp>
      <p:sp>
        <p:nvSpPr>
          <p:cNvPr id="23555" name="Symbol zastępczy zawartości 2"/>
          <p:cNvSpPr>
            <a:spLocks noGrp="1"/>
          </p:cNvSpPr>
          <p:nvPr>
            <p:ph idx="1"/>
          </p:nvPr>
        </p:nvSpPr>
        <p:spPr>
          <a:xfrm>
            <a:off x="6264275" y="2205038"/>
            <a:ext cx="2879725" cy="3744912"/>
          </a:xfrm>
        </p:spPr>
        <p:txBody>
          <a:bodyPr/>
          <a:lstStyle/>
          <a:p>
            <a:pPr marL="0" indent="0">
              <a:buFontTx/>
              <a:buNone/>
            </a:pPr>
            <a:r>
              <a:rPr lang="pl-PL" altLang="pl-PL" smtClean="0"/>
              <a:t>Do 17.06.2016 r. do Agencji wpłynęło </a:t>
            </a:r>
            <a:r>
              <a:rPr lang="pl-PL" altLang="pl-PL" b="1" u="sng" smtClean="0"/>
              <a:t>1798</a:t>
            </a:r>
            <a:r>
              <a:rPr lang="pl-PL" altLang="pl-PL" smtClean="0"/>
              <a:t> wniosków </a:t>
            </a:r>
            <a:br>
              <a:rPr lang="pl-PL" altLang="pl-PL" smtClean="0"/>
            </a:br>
            <a:r>
              <a:rPr lang="pl-PL" altLang="pl-PL" smtClean="0"/>
              <a:t>o zaopiniowanie PPZ: </a:t>
            </a:r>
            <a:r>
              <a:rPr lang="pl-PL" altLang="pl-PL" u="sng" smtClean="0"/>
              <a:t>1374 z jst</a:t>
            </a:r>
            <a:r>
              <a:rPr lang="pl-PL" altLang="pl-PL" smtClean="0"/>
              <a:t> </a:t>
            </a:r>
            <a:br>
              <a:rPr lang="pl-PL" altLang="pl-PL" smtClean="0"/>
            </a:br>
            <a:r>
              <a:rPr lang="pl-PL" altLang="pl-PL" b="1" u="sng" smtClean="0"/>
              <a:t>+ 30 od Ministra Zdrowia </a:t>
            </a:r>
            <a:r>
              <a:rPr lang="pl-PL" altLang="pl-PL" smtClean="0"/>
              <a:t/>
            </a:r>
            <a:br>
              <a:rPr lang="pl-PL" altLang="pl-PL" smtClean="0"/>
            </a:br>
            <a:r>
              <a:rPr lang="pl-PL" altLang="pl-PL" smtClean="0"/>
              <a:t>+ 3 od Ministra Obrony Narodowej.</a:t>
            </a:r>
          </a:p>
        </p:txBody>
      </p:sp>
      <p:pic>
        <p:nvPicPr>
          <p:cNvPr id="23556" name="Obraz 1"/>
          <p:cNvPicPr>
            <a:picLocks noChangeAspect="1"/>
          </p:cNvPicPr>
          <p:nvPr/>
        </p:nvPicPr>
        <p:blipFill>
          <a:blip r:embed="rId3" cstate="print"/>
          <a:srcRect/>
          <a:stretch>
            <a:fillRect/>
          </a:stretch>
        </p:blipFill>
        <p:spPr bwMode="auto">
          <a:xfrm>
            <a:off x="179388" y="1628775"/>
            <a:ext cx="61468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468313" y="274638"/>
            <a:ext cx="7272337" cy="922337"/>
          </a:xfrm>
        </p:spPr>
        <p:txBody>
          <a:bodyPr/>
          <a:lstStyle/>
          <a:p>
            <a:pPr algn="ctr"/>
            <a:r>
              <a:rPr lang="pl-PL" altLang="pl-PL" smtClean="0">
                <a:solidFill>
                  <a:srgbClr val="177291"/>
                </a:solidFill>
              </a:rPr>
              <a:t>Aktualny stan prac nad oceną PPZ</a:t>
            </a:r>
          </a:p>
        </p:txBody>
      </p:sp>
      <p:sp>
        <p:nvSpPr>
          <p:cNvPr id="24579" name="Symbol zastępczy zawartości 2"/>
          <p:cNvSpPr>
            <a:spLocks noGrp="1"/>
          </p:cNvSpPr>
          <p:nvPr>
            <p:ph idx="1"/>
          </p:nvPr>
        </p:nvSpPr>
        <p:spPr>
          <a:xfrm>
            <a:off x="395288" y="1125538"/>
            <a:ext cx="8424862" cy="5256212"/>
          </a:xfrm>
        </p:spPr>
        <p:txBody>
          <a:bodyPr/>
          <a:lstStyle/>
          <a:p>
            <a:pPr algn="just">
              <a:buFontTx/>
              <a:buNone/>
            </a:pPr>
            <a:r>
              <a:rPr lang="pl-PL" altLang="pl-PL" sz="1800" b="1" smtClean="0"/>
              <a:t>Tematyka programów jest bardzo zróżnicowana:</a:t>
            </a:r>
          </a:p>
          <a:p>
            <a:pPr algn="just">
              <a:buFontTx/>
              <a:buNone/>
            </a:pPr>
            <a:endParaRPr lang="pl-PL" altLang="pl-PL" sz="1800" smtClean="0"/>
          </a:p>
        </p:txBody>
      </p:sp>
      <p:graphicFrame>
        <p:nvGraphicFramePr>
          <p:cNvPr id="4" name="Wykres 3"/>
          <p:cNvGraphicFramePr>
            <a:graphicFrameLocks/>
          </p:cNvGraphicFramePr>
          <p:nvPr/>
        </p:nvGraphicFramePr>
        <p:xfrm>
          <a:off x="107504" y="1628800"/>
          <a:ext cx="9036496"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250825" y="260350"/>
            <a:ext cx="7561263" cy="922338"/>
          </a:xfrm>
        </p:spPr>
        <p:txBody>
          <a:bodyPr/>
          <a:lstStyle/>
          <a:p>
            <a:pPr algn="ctr"/>
            <a:r>
              <a:rPr lang="pl-PL" altLang="pl-PL" smtClean="0">
                <a:solidFill>
                  <a:srgbClr val="177291"/>
                </a:solidFill>
              </a:rPr>
              <a:t>Stan wykonania zadania AOTMiT z zakresu opiniowania projektów PZ/PPZ</a:t>
            </a:r>
          </a:p>
        </p:txBody>
      </p:sp>
      <p:graphicFrame>
        <p:nvGraphicFramePr>
          <p:cNvPr id="4" name="Wykres 3"/>
          <p:cNvGraphicFramePr>
            <a:graphicFrameLocks/>
          </p:cNvGraphicFramePr>
          <p:nvPr/>
        </p:nvGraphicFramePr>
        <p:xfrm>
          <a:off x="-6410" y="1412776"/>
          <a:ext cx="9144000"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p:txBody>
          <a:bodyPr/>
          <a:lstStyle/>
          <a:p>
            <a:pPr algn="ctr"/>
            <a:r>
              <a:rPr lang="pl-PL" altLang="pl-PL" smtClean="0">
                <a:solidFill>
                  <a:srgbClr val="177291"/>
                </a:solidFill>
              </a:rPr>
              <a:t>Opinie AOTMiT 2010 - 2016</a:t>
            </a:r>
          </a:p>
        </p:txBody>
      </p:sp>
      <p:graphicFrame>
        <p:nvGraphicFramePr>
          <p:cNvPr id="4" name="Symbol zastępczy zawartości 3"/>
          <p:cNvGraphicFramePr>
            <a:graphicFrameLocks noGrp="1"/>
          </p:cNvGraphicFramePr>
          <p:nvPr>
            <p:ph idx="1"/>
          </p:nvPr>
        </p:nvGraphicFramePr>
        <p:xfrm>
          <a:off x="0" y="1484784"/>
          <a:ext cx="9143999" cy="5373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a:xfrm>
            <a:off x="250825" y="274638"/>
            <a:ext cx="7634288" cy="922337"/>
          </a:xfrm>
        </p:spPr>
        <p:txBody>
          <a:bodyPr/>
          <a:lstStyle/>
          <a:p>
            <a:pPr algn="ctr"/>
            <a:r>
              <a:rPr lang="pl-PL" altLang="pl-PL" smtClean="0">
                <a:solidFill>
                  <a:srgbClr val="177291"/>
                </a:solidFill>
              </a:rPr>
              <a:t>Jakie informacje można odnaleźć na stronie internetowej AOTMiT www.aotmit.gov.pl</a:t>
            </a:r>
          </a:p>
        </p:txBody>
      </p:sp>
      <p:sp>
        <p:nvSpPr>
          <p:cNvPr id="27651" name="Symbol zastępczy zawartości 2"/>
          <p:cNvSpPr>
            <a:spLocks noGrp="1"/>
          </p:cNvSpPr>
          <p:nvPr>
            <p:ph idx="1"/>
          </p:nvPr>
        </p:nvSpPr>
        <p:spPr>
          <a:xfrm>
            <a:off x="428625" y="1628775"/>
            <a:ext cx="8229600" cy="5040313"/>
          </a:xfrm>
        </p:spPr>
        <p:txBody>
          <a:bodyPr/>
          <a:lstStyle/>
          <a:p>
            <a:pPr algn="just"/>
            <a:r>
              <a:rPr lang="pl-PL" altLang="pl-PL" sz="2000" smtClean="0"/>
              <a:t>Wytyczne AOTMiT w zakresie przygotowywania efektywnych samorządowych programów polityki zdrowotnej w zakładce </a:t>
            </a:r>
            <a:r>
              <a:rPr lang="pl-PL" altLang="pl-PL" sz="2000" u="sng" smtClean="0"/>
              <a:t>Samorządowe programy polityki zdrowotnej</a:t>
            </a:r>
            <a:r>
              <a:rPr lang="pl-PL" altLang="pl-PL" sz="2000" smtClean="0"/>
              <a:t>:</a:t>
            </a:r>
          </a:p>
          <a:p>
            <a:pPr lvl="1" algn="just"/>
            <a:r>
              <a:rPr lang="pl-PL" altLang="pl-PL" smtClean="0"/>
              <a:t>Najczęstsze pytania (interpretacje prawne DP Min. Zdrowia)</a:t>
            </a:r>
          </a:p>
          <a:p>
            <a:pPr lvl="1" algn="just"/>
            <a:r>
              <a:rPr lang="pl-PL" altLang="pl-PL" smtClean="0"/>
              <a:t>Zalecenia dotyczące pożądanych cech PPZ (oparte na metodologii przyjętej na świecie)</a:t>
            </a:r>
          </a:p>
          <a:p>
            <a:pPr lvl="1" algn="just"/>
            <a:r>
              <a:rPr lang="pl-PL" altLang="pl-PL" smtClean="0"/>
              <a:t>Opinie wydane przez Prezesa AOTMiT</a:t>
            </a:r>
          </a:p>
          <a:p>
            <a:pPr lvl="1" algn="just"/>
            <a:r>
              <a:rPr lang="pl-PL" altLang="pl-PL" smtClean="0"/>
              <a:t>Zalecany Schemat PPZ – przedstawia podstawowe informacje przydatne przy projektowaniu programu polityki zdrowotnej – należy wykorzystać jego punkty główne, natomiast rozwinięcie w podpunkty jest wskazane, adekwatnie do potrzeb programu</a:t>
            </a:r>
          </a:p>
          <a:p>
            <a:pPr lvl="1" algn="just"/>
            <a:r>
              <a:rPr lang="pl-PL" altLang="pl-PL" smtClean="0"/>
              <a:t>Opracowanie: „Praktyczne wskazówki dotyczące planowania, wdrażania oraz realizacji PPZ”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r>
              <a:rPr lang="pl-PL" smtClean="0">
                <a:solidFill>
                  <a:srgbClr val="177291"/>
                </a:solidFill>
              </a:rPr>
              <a:t>Strona AOTMiT</a:t>
            </a:r>
          </a:p>
        </p:txBody>
      </p:sp>
      <p:sp>
        <p:nvSpPr>
          <p:cNvPr id="28675" name="Symbol zastępczy zawartości 2"/>
          <p:cNvSpPr>
            <a:spLocks noGrp="1"/>
          </p:cNvSpPr>
          <p:nvPr>
            <p:ph idx="1"/>
          </p:nvPr>
        </p:nvSpPr>
        <p:spPr/>
        <p:txBody>
          <a:bodyPr/>
          <a:lstStyle/>
          <a:p>
            <a:endParaRPr lang="pl-PL" smtClean="0"/>
          </a:p>
        </p:txBody>
      </p:sp>
      <p:pic>
        <p:nvPicPr>
          <p:cNvPr id="28676" name="Picture 2" descr="I:\Inne\Szkolenie_dla_samorzadow_POMORSKIE_08.09.2016\1.png"/>
          <p:cNvPicPr>
            <a:picLocks noChangeAspect="1" noChangeArrowheads="1"/>
          </p:cNvPicPr>
          <p:nvPr/>
        </p:nvPicPr>
        <p:blipFill>
          <a:blip r:embed="rId2" cstate="print"/>
          <a:srcRect/>
          <a:stretch>
            <a:fillRect/>
          </a:stretch>
        </p:blipFill>
        <p:spPr bwMode="auto">
          <a:xfrm>
            <a:off x="0" y="1268413"/>
            <a:ext cx="90932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p:txBody>
          <a:bodyPr/>
          <a:lstStyle/>
          <a:p>
            <a:r>
              <a:rPr lang="pl-PL" smtClean="0">
                <a:solidFill>
                  <a:srgbClr val="177291"/>
                </a:solidFill>
              </a:rPr>
              <a:t>Strona AOTMiT (2)</a:t>
            </a:r>
          </a:p>
        </p:txBody>
      </p:sp>
      <p:sp>
        <p:nvSpPr>
          <p:cNvPr id="29699" name="Symbol zastępczy zawartości 2"/>
          <p:cNvSpPr>
            <a:spLocks noGrp="1"/>
          </p:cNvSpPr>
          <p:nvPr>
            <p:ph idx="1"/>
          </p:nvPr>
        </p:nvSpPr>
        <p:spPr/>
        <p:txBody>
          <a:bodyPr/>
          <a:lstStyle/>
          <a:p>
            <a:endParaRPr lang="pl-PL" smtClean="0"/>
          </a:p>
        </p:txBody>
      </p:sp>
      <p:pic>
        <p:nvPicPr>
          <p:cNvPr id="29700" name="Picture 2" descr="I:\Inne\Szkolenie_dla_samorzadow_POMORSKIE_08.09.2016\2.png"/>
          <p:cNvPicPr>
            <a:picLocks noChangeAspect="1" noChangeArrowheads="1"/>
          </p:cNvPicPr>
          <p:nvPr/>
        </p:nvPicPr>
        <p:blipFill>
          <a:blip r:embed="rId2" cstate="print"/>
          <a:srcRect/>
          <a:stretch>
            <a:fillRect/>
          </a:stretch>
        </p:blipFill>
        <p:spPr bwMode="auto">
          <a:xfrm>
            <a:off x="179388" y="1268413"/>
            <a:ext cx="87852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a:xfrm>
            <a:off x="468313" y="188913"/>
            <a:ext cx="7138987" cy="1143000"/>
          </a:xfrm>
        </p:spPr>
        <p:txBody>
          <a:bodyPr/>
          <a:lstStyle/>
          <a:p>
            <a:r>
              <a:rPr lang="pl-PL" smtClean="0">
                <a:solidFill>
                  <a:srgbClr val="177291"/>
                </a:solidFill>
              </a:rPr>
              <a:t>Strona AOTMiT (3)</a:t>
            </a:r>
          </a:p>
        </p:txBody>
      </p:sp>
      <p:sp>
        <p:nvSpPr>
          <p:cNvPr id="30723" name="Symbol zastępczy zawartości 2"/>
          <p:cNvSpPr>
            <a:spLocks noGrp="1"/>
          </p:cNvSpPr>
          <p:nvPr>
            <p:ph idx="1"/>
          </p:nvPr>
        </p:nvSpPr>
        <p:spPr/>
        <p:txBody>
          <a:bodyPr/>
          <a:lstStyle/>
          <a:p>
            <a:endParaRPr lang="pl-PL" smtClean="0"/>
          </a:p>
        </p:txBody>
      </p:sp>
      <p:pic>
        <p:nvPicPr>
          <p:cNvPr id="30724" name="Picture 2" descr="I:\Inne\Szkolenie_dla_samorzadow_POMORSKIE_08.09.2016\3.png"/>
          <p:cNvPicPr>
            <a:picLocks noChangeAspect="1" noChangeArrowheads="1"/>
          </p:cNvPicPr>
          <p:nvPr/>
        </p:nvPicPr>
        <p:blipFill>
          <a:blip r:embed="rId2" cstate="print"/>
          <a:srcRect/>
          <a:stretch>
            <a:fillRect/>
          </a:stretch>
        </p:blipFill>
        <p:spPr bwMode="auto">
          <a:xfrm>
            <a:off x="20638" y="1341438"/>
            <a:ext cx="9015412"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8313" y="2133600"/>
            <a:ext cx="8229600" cy="4525963"/>
          </a:xfrm>
        </p:spPr>
        <p:txBody>
          <a:bodyPr/>
          <a:lstStyle/>
          <a:p>
            <a:pPr marL="0" indent="0" algn="ctr">
              <a:buFontTx/>
              <a:buNone/>
              <a:defRPr/>
            </a:pPr>
            <a:r>
              <a:rPr lang="pl-PL" sz="2800" b="1" dirty="0">
                <a:solidFill>
                  <a:srgbClr val="177291"/>
                </a:solidFill>
                <a:latin typeface="+mj-lt"/>
                <a:ea typeface="+mj-ea"/>
                <a:cs typeface="+mj-cs"/>
              </a:rPr>
              <a:t>Planowanie oraz projektowanie programu polityki zdrowotnej</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Tytuł 2"/>
          <p:cNvSpPr>
            <a:spLocks noGrp="1"/>
          </p:cNvSpPr>
          <p:nvPr>
            <p:ph type="title"/>
          </p:nvPr>
        </p:nvSpPr>
        <p:spPr/>
        <p:txBody>
          <a:bodyPr/>
          <a:lstStyle/>
          <a:p>
            <a:r>
              <a:rPr lang="pl-PL" altLang="pl-PL" smtClean="0">
                <a:solidFill>
                  <a:srgbClr val="177291"/>
                </a:solidFill>
              </a:rPr>
              <a:t>Planowanie programu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lstStyle/>
          <a:p>
            <a:r>
              <a:rPr lang="pl-PL" altLang="pl-PL" smtClean="0">
                <a:solidFill>
                  <a:srgbClr val="177291"/>
                </a:solidFill>
              </a:rPr>
              <a:t>Plan szkolenia</a:t>
            </a:r>
          </a:p>
        </p:txBody>
      </p:sp>
      <p:sp>
        <p:nvSpPr>
          <p:cNvPr id="3" name="Symbol zastępczy zawartości 2"/>
          <p:cNvSpPr>
            <a:spLocks noGrp="1"/>
          </p:cNvSpPr>
          <p:nvPr>
            <p:ph idx="1"/>
          </p:nvPr>
        </p:nvSpPr>
        <p:spPr>
          <a:xfrm>
            <a:off x="457200" y="1268413"/>
            <a:ext cx="8229600" cy="1425575"/>
          </a:xfrm>
        </p:spPr>
        <p:txBody>
          <a:bodyPr/>
          <a:lstStyle/>
          <a:p>
            <a:pPr marL="0" indent="0" algn="just">
              <a:buFontTx/>
              <a:buNone/>
              <a:defRPr/>
            </a:pPr>
            <a:r>
              <a:rPr lang="pl-PL" dirty="0" smtClean="0"/>
              <a:t>Prośba Marszałka Województwa Pomorskiego o przeprowadzenie spotkania informacyjno-szkoleniowego w celu przedstawienia najważniejszych elementów programów profilaktycznych, zasad oceny przez </a:t>
            </a:r>
            <a:r>
              <a:rPr lang="pl-PL" dirty="0" err="1" smtClean="0"/>
              <a:t>AOTMiT</a:t>
            </a:r>
            <a:r>
              <a:rPr lang="pl-PL" dirty="0" smtClean="0"/>
              <a:t> oraz wskazówek odnośnie prawidłowego przygotowania programów:</a:t>
            </a:r>
          </a:p>
          <a:p>
            <a:pPr marL="0" indent="0">
              <a:buFontTx/>
              <a:buNone/>
              <a:defRPr/>
            </a:pPr>
            <a:r>
              <a:rPr lang="pl-PL" dirty="0" smtClean="0"/>
              <a:t> </a:t>
            </a:r>
          </a:p>
          <a:p>
            <a:pPr marL="0" indent="0">
              <a:buFontTx/>
              <a:buNone/>
              <a:defRPr/>
            </a:pPr>
            <a:r>
              <a:rPr lang="pl-PL" dirty="0"/>
              <a:t>1) PPZ od strony formalno-prawnej…</a:t>
            </a:r>
          </a:p>
          <a:p>
            <a:pPr marL="0" indent="0">
              <a:buFontTx/>
              <a:buNone/>
              <a:defRPr/>
            </a:pPr>
            <a:r>
              <a:rPr lang="pl-PL" dirty="0" smtClean="0"/>
              <a:t>2) narzędzie…</a:t>
            </a:r>
          </a:p>
          <a:p>
            <a:pPr marL="0" indent="0">
              <a:buFontTx/>
              <a:buNone/>
              <a:defRPr/>
            </a:pPr>
            <a:r>
              <a:rPr lang="pl-PL" dirty="0" smtClean="0"/>
              <a:t>3) materiał…</a:t>
            </a:r>
          </a:p>
          <a:p>
            <a:pPr>
              <a:defRPr/>
            </a:pPr>
            <a:endParaRPr lang="pl-PL" dirty="0"/>
          </a:p>
        </p:txBody>
      </p:sp>
      <p:pic>
        <p:nvPicPr>
          <p:cNvPr id="15364" name="Picture 10" descr="http://i1131.photobucket.com/albums/m551/Vergos4/sukces.png"/>
          <p:cNvPicPr>
            <a:picLocks noChangeAspect="1" noChangeArrowheads="1"/>
          </p:cNvPicPr>
          <p:nvPr/>
        </p:nvPicPr>
        <p:blipFill>
          <a:blip r:embed="rId2" cstate="print"/>
          <a:srcRect/>
          <a:stretch>
            <a:fillRect/>
          </a:stretch>
        </p:blipFill>
        <p:spPr bwMode="auto">
          <a:xfrm>
            <a:off x="7380288" y="4933950"/>
            <a:ext cx="192405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zawartości 1"/>
          <p:cNvSpPr>
            <a:spLocks noGrp="1"/>
          </p:cNvSpPr>
          <p:nvPr>
            <p:ph idx="1"/>
          </p:nvPr>
        </p:nvSpPr>
        <p:spPr>
          <a:xfrm>
            <a:off x="179388" y="1916113"/>
            <a:ext cx="8229600" cy="3457575"/>
          </a:xfrm>
        </p:spPr>
        <p:txBody>
          <a:bodyPr/>
          <a:lstStyle/>
          <a:p>
            <a:pPr algn="just">
              <a:buFont typeface="Wingdings" pitchFamily="2" charset="2"/>
              <a:buChar char="§"/>
            </a:pPr>
            <a:r>
              <a:rPr lang="pl-PL" altLang="pl-PL" smtClean="0"/>
              <a:t>W trakcie planowania  PPZ należy określić jakie działania w danym problemie zdrowotnym mogą zostać wdrożone przy posiadanych zasobach finansowych, materialnych i ludzkich. </a:t>
            </a:r>
          </a:p>
          <a:p>
            <a:pPr algn="just">
              <a:buFont typeface="Wingdings" pitchFamily="2" charset="2"/>
              <a:buChar char="§"/>
            </a:pPr>
            <a:r>
              <a:rPr lang="pl-PL" altLang="pl-PL" smtClean="0"/>
              <a:t>Warto przeprowadzić dokładną analizę możliwości danej jednostki - aby wdrożone działania z zakresu ochrony zdrowia cechowały się jak najwyższą jakością i efektywnością. </a:t>
            </a:r>
          </a:p>
        </p:txBody>
      </p:sp>
      <p:sp>
        <p:nvSpPr>
          <p:cNvPr id="47107" name="Tytuł 2"/>
          <p:cNvSpPr>
            <a:spLocks noGrp="1"/>
          </p:cNvSpPr>
          <p:nvPr>
            <p:ph type="title"/>
          </p:nvPr>
        </p:nvSpPr>
        <p:spPr>
          <a:xfrm>
            <a:off x="179388" y="404813"/>
            <a:ext cx="7138987" cy="1143000"/>
          </a:xfrm>
        </p:spPr>
        <p:txBody>
          <a:bodyPr/>
          <a:lstStyle/>
          <a:p>
            <a:pPr>
              <a:defRPr/>
            </a:pPr>
            <a:r>
              <a:rPr lang="pl-PL" altLang="pl-PL" kern="1200" dirty="0">
                <a:solidFill>
                  <a:srgbClr val="177291"/>
                </a:solidFill>
              </a:rPr>
              <a:t>Planowanie </a:t>
            </a:r>
            <a:r>
              <a:rPr lang="pl-PL" altLang="pl-PL" kern="1200" dirty="0" smtClean="0">
                <a:solidFill>
                  <a:srgbClr val="177291"/>
                </a:solidFill>
              </a:rPr>
              <a:t>programu (2)</a:t>
            </a:r>
            <a:endParaRPr lang="pl-PL" altLang="pl-PL" kern="1200" dirty="0">
              <a:solidFill>
                <a:srgbClr val="17729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ytuł 2"/>
          <p:cNvSpPr>
            <a:spLocks noGrp="1"/>
          </p:cNvSpPr>
          <p:nvPr>
            <p:ph type="title"/>
          </p:nvPr>
        </p:nvSpPr>
        <p:spPr/>
        <p:txBody>
          <a:bodyPr/>
          <a:lstStyle/>
          <a:p>
            <a:pPr>
              <a:defRPr/>
            </a:pPr>
            <a:r>
              <a:rPr lang="pl-PL" altLang="pl-PL" kern="1200" dirty="0">
                <a:solidFill>
                  <a:srgbClr val="177291"/>
                </a:solidFill>
              </a:rPr>
              <a:t>Planowanie </a:t>
            </a:r>
            <a:r>
              <a:rPr lang="pl-PL" altLang="pl-PL" kern="1200" dirty="0" smtClean="0">
                <a:solidFill>
                  <a:srgbClr val="177291"/>
                </a:solidFill>
              </a:rPr>
              <a:t>programu (3)</a:t>
            </a:r>
            <a:endParaRPr lang="pl-PL" altLang="pl-PL" kern="1200" dirty="0">
              <a:solidFill>
                <a:srgbClr val="177291"/>
              </a:solidFill>
            </a:endParaRPr>
          </a:p>
        </p:txBody>
      </p:sp>
      <p:sp>
        <p:nvSpPr>
          <p:cNvPr id="4" name="Schemat blokowy: proces 3"/>
          <p:cNvSpPr/>
          <p:nvPr/>
        </p:nvSpPr>
        <p:spPr>
          <a:xfrm>
            <a:off x="323850" y="1341438"/>
            <a:ext cx="8496300" cy="5327650"/>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1800" dirty="0">
                <a:solidFill>
                  <a:schemeClr val="tx1"/>
                </a:solidFill>
              </a:rPr>
              <a:t>Gminę X zamieszkuje 20 000 kobiet. W budżecie gminy znajduje się 3 000 zł na cele zdrowotne. Priorytetem jest wczesne wykrywanie raka szyjki macicy, jednak zidentyfikowano problem w zgłaszalności do badań. </a:t>
            </a:r>
          </a:p>
          <a:p>
            <a:pPr algn="just">
              <a:defRPr/>
            </a:pPr>
            <a:endParaRPr lang="pl-PL" sz="1800" dirty="0">
              <a:solidFill>
                <a:schemeClr val="tx1"/>
              </a:solidFill>
            </a:endParaRPr>
          </a:p>
          <a:p>
            <a:pPr algn="just">
              <a:defRPr/>
            </a:pPr>
            <a:r>
              <a:rPr lang="pl-PL" sz="1800" dirty="0">
                <a:solidFill>
                  <a:schemeClr val="tx1"/>
                </a:solidFill>
              </a:rPr>
              <a:t>Gmina planuje przeznaczenie tych środków na badania, które wykonywane będą w punkcie łatwo dostępnym dla mieszkanek w dogodnych godzinach. </a:t>
            </a:r>
          </a:p>
          <a:p>
            <a:pPr algn="just">
              <a:defRPr/>
            </a:pPr>
            <a:endParaRPr lang="pl-PL" sz="1800" dirty="0">
              <a:solidFill>
                <a:schemeClr val="tx1"/>
              </a:solidFill>
            </a:endParaRPr>
          </a:p>
          <a:p>
            <a:pPr algn="just">
              <a:defRPr/>
            </a:pPr>
            <a:r>
              <a:rPr lang="pl-PL" sz="1800" u="sng" dirty="0">
                <a:solidFill>
                  <a:schemeClr val="tx1"/>
                </a:solidFill>
              </a:rPr>
              <a:t>Czy zasadne jest przeprowadzenie badań cytologicznych (koszt ok. 20zł) u  150 kobiet (mniej niż 1% populacji docelowej)? </a:t>
            </a:r>
          </a:p>
          <a:p>
            <a:pPr algn="just">
              <a:defRPr/>
            </a:pPr>
            <a:endParaRPr lang="pl-PL" sz="1800" dirty="0">
              <a:solidFill>
                <a:schemeClr val="tx1"/>
              </a:solidFill>
            </a:endParaRPr>
          </a:p>
          <a:p>
            <a:pPr algn="just">
              <a:defRPr/>
            </a:pPr>
            <a:r>
              <a:rPr lang="pl-PL" sz="1800" dirty="0">
                <a:solidFill>
                  <a:schemeClr val="tx1"/>
                </a:solidFill>
              </a:rPr>
              <a:t>Alternatywą jest przeznaczenie dostępnych środków na informowanie społeczeństwa o dostępnych świadczeniach, pomoc w zapisach w najbliższych placówkach medycznych, wysyłanie indywidualnych zaproszeń do badań ze wskazaniem dostępnych placówek,  edukację zdrowotną kobiet oraz  promowanie </a:t>
            </a:r>
            <a:r>
              <a:rPr lang="pl-PL" sz="1800" dirty="0" err="1">
                <a:solidFill>
                  <a:schemeClr val="tx1"/>
                </a:solidFill>
              </a:rPr>
              <a:t>zachowań</a:t>
            </a:r>
            <a:r>
              <a:rPr lang="pl-PL" sz="1800" dirty="0">
                <a:solidFill>
                  <a:schemeClr val="tx1"/>
                </a:solidFill>
              </a:rPr>
              <a:t> </a:t>
            </a:r>
            <a:r>
              <a:rPr lang="pl-PL" sz="1800" dirty="0">
                <a:solidFill>
                  <a:schemeClr val="tx1"/>
                </a:solidFill>
              </a:rPr>
              <a:t>prozdrowotnych. </a:t>
            </a:r>
            <a:endParaRPr lang="pl-PL" sz="1800" dirty="0">
              <a:solidFill>
                <a:schemeClr val="tx1"/>
              </a:solidFill>
            </a:endParaRPr>
          </a:p>
          <a:p>
            <a:pPr algn="just">
              <a:defRPr/>
            </a:pPr>
            <a:endParaRPr lang="pl-PL" sz="1800" dirty="0">
              <a:solidFill>
                <a:schemeClr val="tx1"/>
              </a:solidFill>
            </a:endParaRPr>
          </a:p>
          <a:p>
            <a:pPr algn="just">
              <a:defRPr/>
            </a:pPr>
            <a:r>
              <a:rPr lang="pl-PL" sz="1800" dirty="0">
                <a:solidFill>
                  <a:schemeClr val="tx1"/>
                </a:solidFill>
              </a:rPr>
              <a:t>Działania takie pozwolą zarówno na uniknięcie finansowania świadczeń już dostępnych, oraz mogą objąć całą populację docelową.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Effect transition="in" filter="fade">
                                      <p:cBhvr>
                                        <p:cTn id="1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12875"/>
            <a:ext cx="8291513" cy="4968875"/>
          </a:xfrm>
        </p:spPr>
        <p:txBody>
          <a:bodyPr/>
          <a:lstStyle/>
          <a:p>
            <a:pPr>
              <a:defRPr/>
            </a:pPr>
            <a:r>
              <a:rPr lang="pl-PL" dirty="0" smtClean="0"/>
              <a:t>Określenie problemu zdrowotnego (krótki </a:t>
            </a:r>
            <a:r>
              <a:rPr lang="pl-PL" dirty="0"/>
              <a:t>i zwięzły </a:t>
            </a:r>
            <a:r>
              <a:rPr lang="pl-PL" dirty="0" smtClean="0"/>
              <a:t>opis danych jednostek chorobowych).</a:t>
            </a:r>
          </a:p>
          <a:p>
            <a:pPr>
              <a:defRPr/>
            </a:pPr>
            <a:r>
              <a:rPr lang="pl-PL" dirty="0" smtClean="0"/>
              <a:t>Przedstawienie danych epidemiologicznych, które uzasadniają potrzebę wdrożenia PPZ. </a:t>
            </a:r>
          </a:p>
          <a:p>
            <a:pPr marL="0" indent="0">
              <a:buFontTx/>
              <a:buNone/>
              <a:defRPr/>
            </a:pPr>
            <a:endParaRPr lang="pl-PL" dirty="0"/>
          </a:p>
        </p:txBody>
      </p:sp>
      <p:sp>
        <p:nvSpPr>
          <p:cNvPr id="49155" name="Tytuł 2"/>
          <p:cNvSpPr>
            <a:spLocks noGrp="1"/>
          </p:cNvSpPr>
          <p:nvPr>
            <p:ph type="title"/>
          </p:nvPr>
        </p:nvSpPr>
        <p:spPr/>
        <p:txBody>
          <a:bodyPr/>
          <a:lstStyle/>
          <a:p>
            <a:pPr>
              <a:defRPr/>
            </a:pPr>
            <a:r>
              <a:rPr lang="pl-PL" altLang="pl-PL" kern="1200" dirty="0">
                <a:solidFill>
                  <a:srgbClr val="177291"/>
                </a:solidFill>
              </a:rPr>
              <a:t>Problem zdrowotny i epidemiologia</a:t>
            </a:r>
          </a:p>
        </p:txBody>
      </p:sp>
      <p:sp>
        <p:nvSpPr>
          <p:cNvPr id="4" name="Prostokąt 3"/>
          <p:cNvSpPr/>
          <p:nvPr/>
        </p:nvSpPr>
        <p:spPr>
          <a:xfrm>
            <a:off x="468313" y="2997200"/>
            <a:ext cx="8280400" cy="33845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1800" dirty="0">
                <a:solidFill>
                  <a:schemeClr val="tx1"/>
                </a:solidFill>
              </a:rPr>
              <a:t>Gmina X planuje przeprowadzenie PPZ mającego na celu zapobieganie rakowi jelita grubego. </a:t>
            </a:r>
          </a:p>
          <a:p>
            <a:pPr algn="just">
              <a:defRPr/>
            </a:pPr>
            <a:endParaRPr lang="pl-PL" sz="1800" dirty="0">
              <a:solidFill>
                <a:schemeClr val="tx1"/>
              </a:solidFill>
            </a:endParaRPr>
          </a:p>
          <a:p>
            <a:pPr algn="just">
              <a:defRPr/>
            </a:pPr>
            <a:r>
              <a:rPr lang="pl-PL" sz="1800" dirty="0">
                <a:solidFill>
                  <a:schemeClr val="tx1"/>
                </a:solidFill>
              </a:rPr>
              <a:t>W tym przypadku niezbędne jest wskazanie szczegółowych informacji dotyczących realizowania na danym obszarze programu populacyjnego dot. przesiewu w kierunku RJG, finansowanego przez NFZ. Jeżeli program taki </a:t>
            </a:r>
            <a:r>
              <a:rPr lang="pl-PL" sz="1800" u="sng" dirty="0">
                <a:solidFill>
                  <a:schemeClr val="tx1"/>
                </a:solidFill>
              </a:rPr>
              <a:t>nie był realizowany</a:t>
            </a:r>
            <a:r>
              <a:rPr lang="pl-PL" sz="1800" dirty="0">
                <a:solidFill>
                  <a:schemeClr val="tx1"/>
                </a:solidFill>
              </a:rPr>
              <a:t>, to należy wskazać jakie są powody takiej sytuacji i czy jest możliwość wdrożenia innych rozwiązań, które sprawią, że program populacyjny obejmie swoim zasięgiem dany obszar. W ramach planowanego PPZ możliwe jest wspieranie działań finansowanych już ze środków publicznych.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36563" y="1268413"/>
            <a:ext cx="8229600" cy="5256212"/>
          </a:xfrm>
        </p:spPr>
        <p:txBody>
          <a:bodyPr/>
          <a:lstStyle/>
          <a:p>
            <a:pPr marL="0" indent="0">
              <a:buFontTx/>
              <a:buNone/>
              <a:defRPr/>
            </a:pPr>
            <a:r>
              <a:rPr lang="pl-PL" sz="2200" u="sng" dirty="0"/>
              <a:t>Cel</a:t>
            </a:r>
            <a:r>
              <a:rPr lang="pl-PL" sz="2200" dirty="0"/>
              <a:t> jest to oczekiwany, docelowy stan. Inaczej mówiąc, jest to dążenie do </a:t>
            </a:r>
            <a:r>
              <a:rPr lang="pl-PL" sz="2200" dirty="0" smtClean="0"/>
              <a:t>uzyskania </a:t>
            </a:r>
            <a:r>
              <a:rPr lang="pl-PL" sz="2200" dirty="0"/>
              <a:t>konkretnie zdefiniowanej zmiany. </a:t>
            </a:r>
            <a:endParaRPr lang="pl-PL" sz="2200" dirty="0" smtClean="0"/>
          </a:p>
          <a:p>
            <a:pPr marL="0" indent="0">
              <a:buFontTx/>
              <a:buNone/>
              <a:defRPr/>
            </a:pPr>
            <a:endParaRPr lang="pl-PL" sz="2200" dirty="0" smtClean="0"/>
          </a:p>
          <a:p>
            <a:pPr marL="0" indent="0">
              <a:buFontTx/>
              <a:buNone/>
              <a:defRPr/>
            </a:pPr>
            <a:endParaRPr lang="pl-PL" sz="2200" dirty="0"/>
          </a:p>
          <a:p>
            <a:pPr marL="0" indent="0">
              <a:buFontTx/>
              <a:buNone/>
              <a:defRPr/>
            </a:pPr>
            <a:endParaRPr lang="pl-PL" sz="2200" dirty="0" smtClean="0"/>
          </a:p>
          <a:p>
            <a:pPr algn="just">
              <a:defRPr/>
            </a:pPr>
            <a:endParaRPr lang="pl-PL" sz="2200" dirty="0" smtClean="0"/>
          </a:p>
          <a:p>
            <a:pPr algn="just">
              <a:defRPr/>
            </a:pPr>
            <a:r>
              <a:rPr lang="pl-PL" sz="2200" dirty="0" smtClean="0"/>
              <a:t>Osiągnięcie postawionego celu stanowi potwierdzenie </a:t>
            </a:r>
            <a:r>
              <a:rPr lang="pl-PL" sz="2200" dirty="0"/>
              <a:t>skuteczności zaplanowanych i podejmowanych działań</a:t>
            </a:r>
            <a:r>
              <a:rPr lang="pl-PL" sz="2200" dirty="0" smtClean="0"/>
              <a:t>.</a:t>
            </a:r>
          </a:p>
          <a:p>
            <a:pPr algn="just">
              <a:defRPr/>
            </a:pPr>
            <a:r>
              <a:rPr lang="pl-PL" sz="2200" dirty="0" smtClean="0"/>
              <a:t>W </a:t>
            </a:r>
            <a:r>
              <a:rPr lang="pl-PL" sz="2200" dirty="0"/>
              <a:t>trakcie definiowania celów niezbędne jest określenie konkretnych wartości, które będzie można zmierzyć po zakończeniu </a:t>
            </a:r>
            <a:r>
              <a:rPr lang="pl-PL" sz="2200" dirty="0" smtClean="0"/>
              <a:t>programu.</a:t>
            </a:r>
          </a:p>
          <a:p>
            <a:pPr algn="just">
              <a:defRPr/>
            </a:pPr>
            <a:r>
              <a:rPr lang="pl-PL" sz="2200" dirty="0"/>
              <a:t>Cele szczegółowe </a:t>
            </a:r>
            <a:r>
              <a:rPr lang="pl-PL" sz="2200" dirty="0" smtClean="0"/>
              <a:t>powinny </a:t>
            </a:r>
            <a:r>
              <a:rPr lang="pl-PL" sz="2200" dirty="0"/>
              <a:t>stanowić uzupełnienie celu głównego. Powinny charakteryzować się dużą </a:t>
            </a:r>
            <a:r>
              <a:rPr lang="pl-PL" sz="2200" dirty="0" smtClean="0"/>
              <a:t>szczegółowością, a ich osiągnięcie </a:t>
            </a:r>
            <a:r>
              <a:rPr lang="pl-PL" sz="2200" dirty="0"/>
              <a:t>jest elementem warunkującym osiągnięcie celu nadrzędnego. </a:t>
            </a:r>
          </a:p>
        </p:txBody>
      </p:sp>
      <p:sp>
        <p:nvSpPr>
          <p:cNvPr id="50179" name="Tytuł 4"/>
          <p:cNvSpPr>
            <a:spLocks noGrp="1"/>
          </p:cNvSpPr>
          <p:nvPr>
            <p:ph type="title"/>
          </p:nvPr>
        </p:nvSpPr>
        <p:spPr/>
        <p:txBody>
          <a:bodyPr/>
          <a:lstStyle/>
          <a:p>
            <a:pPr>
              <a:defRPr/>
            </a:pPr>
            <a:r>
              <a:rPr lang="pl-PL" altLang="pl-PL" kern="1200" dirty="0">
                <a:solidFill>
                  <a:srgbClr val="177291"/>
                </a:solidFill>
              </a:rPr>
              <a:t>Cele i mierniki efektywności</a:t>
            </a:r>
          </a:p>
        </p:txBody>
      </p:sp>
      <p:sp>
        <p:nvSpPr>
          <p:cNvPr id="3" name="Prostokąt 2"/>
          <p:cNvSpPr/>
          <p:nvPr/>
        </p:nvSpPr>
        <p:spPr>
          <a:xfrm>
            <a:off x="611560" y="2420888"/>
            <a:ext cx="3168352" cy="923330"/>
          </a:xfrm>
          <a:prstGeom prst="rect">
            <a:avLst/>
          </a:prstGeom>
          <a:noFill/>
        </p:spPr>
        <p:txBody>
          <a:bodyPr>
            <a:spAutoFit/>
          </a:bodyPr>
          <a:lstStyle/>
          <a:p>
            <a:pPr algn="ctr">
              <a:defRPr/>
            </a:pPr>
            <a:r>
              <a:rPr lang="pl-PL"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anose="020B0604020202020204" pitchFamily="34" charset="0"/>
              </a:rPr>
              <a:t>SMART</a:t>
            </a:r>
          </a:p>
        </p:txBody>
      </p:sp>
      <p:sp>
        <p:nvSpPr>
          <p:cNvPr id="36869" name="pole tekstowe 3"/>
          <p:cNvSpPr txBox="1">
            <a:spLocks noChangeArrowheads="1"/>
          </p:cNvSpPr>
          <p:nvPr/>
        </p:nvSpPr>
        <p:spPr bwMode="auto">
          <a:xfrm>
            <a:off x="3711575" y="2216150"/>
            <a:ext cx="4213225" cy="1400175"/>
          </a:xfrm>
          <a:prstGeom prst="rect">
            <a:avLst/>
          </a:prstGeom>
          <a:noFill/>
          <a:ln w="9525">
            <a:noFill/>
            <a:miter lim="800000"/>
            <a:headEnd/>
            <a:tailEnd/>
          </a:ln>
        </p:spPr>
        <p:txBody>
          <a:bodyPr>
            <a:spAutoFit/>
          </a:bodyPr>
          <a:lstStyle/>
          <a:p>
            <a:pPr algn="just"/>
            <a:r>
              <a:rPr lang="pl-PL" altLang="pl-PL" sz="1700" u="sng"/>
              <a:t>Specific</a:t>
            </a:r>
            <a:r>
              <a:rPr lang="pl-PL" altLang="pl-PL" sz="1700"/>
              <a:t> – sprecyzowany, konkretny. </a:t>
            </a:r>
            <a:r>
              <a:rPr lang="pl-PL" altLang="pl-PL" sz="1700" u="sng"/>
              <a:t>Measurable</a:t>
            </a:r>
            <a:r>
              <a:rPr lang="pl-PL" altLang="pl-PL" sz="1700"/>
              <a:t> – mierzalny. </a:t>
            </a:r>
          </a:p>
          <a:p>
            <a:pPr algn="just"/>
            <a:r>
              <a:rPr lang="pl-PL" altLang="pl-PL" sz="1700" u="sng"/>
              <a:t>Achiavable</a:t>
            </a:r>
            <a:r>
              <a:rPr lang="pl-PL" altLang="pl-PL" sz="1700"/>
              <a:t> – osiągalny. </a:t>
            </a:r>
          </a:p>
          <a:p>
            <a:pPr algn="just"/>
            <a:r>
              <a:rPr lang="pl-PL" altLang="pl-PL" sz="1700" u="sng"/>
              <a:t>Relevant</a:t>
            </a:r>
            <a:r>
              <a:rPr lang="pl-PL" altLang="pl-PL" sz="1700"/>
              <a:t> – istotny, ważny. </a:t>
            </a:r>
          </a:p>
          <a:p>
            <a:pPr algn="just"/>
            <a:r>
              <a:rPr lang="pl-PL" altLang="pl-PL" sz="1700" u="sng"/>
              <a:t>Time-bound</a:t>
            </a:r>
            <a:r>
              <a:rPr lang="pl-PL" altLang="pl-PL" sz="1700"/>
              <a:t> - zaplanowany w czasie.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2"/>
          <p:cNvSpPr>
            <a:spLocks noGrp="1"/>
          </p:cNvSpPr>
          <p:nvPr>
            <p:ph type="title"/>
          </p:nvPr>
        </p:nvSpPr>
        <p:spPr/>
        <p:txBody>
          <a:bodyPr/>
          <a:lstStyle/>
          <a:p>
            <a:pPr>
              <a:defRPr/>
            </a:pPr>
            <a:r>
              <a:rPr lang="pl-PL" altLang="pl-PL" kern="1200" dirty="0">
                <a:solidFill>
                  <a:srgbClr val="177291"/>
                </a:solidFill>
              </a:rPr>
              <a:t>Cele i mierniki </a:t>
            </a:r>
            <a:r>
              <a:rPr lang="pl-PL" altLang="pl-PL" kern="1200" dirty="0" smtClean="0">
                <a:solidFill>
                  <a:srgbClr val="177291"/>
                </a:solidFill>
              </a:rPr>
              <a:t>efektywności (2)</a:t>
            </a:r>
            <a:endParaRPr lang="pl-PL" altLang="pl-PL" kern="1200" dirty="0">
              <a:solidFill>
                <a:srgbClr val="177291"/>
              </a:solidFill>
            </a:endParaRPr>
          </a:p>
        </p:txBody>
      </p:sp>
      <p:pic>
        <p:nvPicPr>
          <p:cNvPr id="37891" name="Picture 2"/>
          <p:cNvPicPr>
            <a:picLocks noGrp="1" noChangeAspect="1" noChangeArrowheads="1"/>
          </p:cNvPicPr>
          <p:nvPr>
            <p:ph idx="1"/>
          </p:nvPr>
        </p:nvPicPr>
        <p:blipFill>
          <a:blip r:embed="rId2" cstate="print"/>
          <a:srcRect/>
          <a:stretch>
            <a:fillRect/>
          </a:stretch>
        </p:blipFill>
        <p:spPr>
          <a:xfrm>
            <a:off x="309563" y="1484313"/>
            <a:ext cx="8229600" cy="1362075"/>
          </a:xfrm>
          <a:noFill/>
        </p:spPr>
      </p:pic>
      <p:pic>
        <p:nvPicPr>
          <p:cNvPr id="37892" name="Picture 3"/>
          <p:cNvPicPr>
            <a:picLocks noChangeAspect="1" noChangeArrowheads="1"/>
          </p:cNvPicPr>
          <p:nvPr/>
        </p:nvPicPr>
        <p:blipFill>
          <a:blip r:embed="rId3" cstate="print"/>
          <a:srcRect/>
          <a:stretch>
            <a:fillRect/>
          </a:stretch>
        </p:blipFill>
        <p:spPr bwMode="auto">
          <a:xfrm>
            <a:off x="595313" y="3213100"/>
            <a:ext cx="7913687" cy="2414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zawartości 1"/>
          <p:cNvSpPr>
            <a:spLocks noGrp="1"/>
          </p:cNvSpPr>
          <p:nvPr>
            <p:ph idx="1"/>
          </p:nvPr>
        </p:nvSpPr>
        <p:spPr/>
        <p:txBody>
          <a:bodyPr/>
          <a:lstStyle/>
          <a:p>
            <a:endParaRPr lang="pl-PL" altLang="pl-PL" smtClean="0"/>
          </a:p>
        </p:txBody>
      </p:sp>
      <p:sp>
        <p:nvSpPr>
          <p:cNvPr id="52227" name="Tytuł 2"/>
          <p:cNvSpPr>
            <a:spLocks noGrp="1"/>
          </p:cNvSpPr>
          <p:nvPr>
            <p:ph type="title"/>
          </p:nvPr>
        </p:nvSpPr>
        <p:spPr/>
        <p:txBody>
          <a:bodyPr/>
          <a:lstStyle/>
          <a:p>
            <a:pPr>
              <a:defRPr/>
            </a:pPr>
            <a:r>
              <a:rPr lang="pl-PL" altLang="pl-PL" kern="1200" dirty="0">
                <a:solidFill>
                  <a:srgbClr val="177291"/>
                </a:solidFill>
              </a:rPr>
              <a:t>Cele i mierniki </a:t>
            </a:r>
            <a:r>
              <a:rPr lang="pl-PL" altLang="pl-PL" kern="1200" dirty="0" smtClean="0">
                <a:solidFill>
                  <a:srgbClr val="177291"/>
                </a:solidFill>
              </a:rPr>
              <a:t>efektywności (3)</a:t>
            </a:r>
            <a:endParaRPr lang="pl-PL" altLang="pl-PL" kern="1200" dirty="0">
              <a:solidFill>
                <a:srgbClr val="177291"/>
              </a:solidFill>
            </a:endParaRPr>
          </a:p>
        </p:txBody>
      </p:sp>
      <p:sp>
        <p:nvSpPr>
          <p:cNvPr id="4" name="Prostokąt 3"/>
          <p:cNvSpPr/>
          <p:nvPr/>
        </p:nvSpPr>
        <p:spPr>
          <a:xfrm>
            <a:off x="323850" y="1557338"/>
            <a:ext cx="8629650" cy="50673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1600" dirty="0">
                <a:solidFill>
                  <a:schemeClr val="tx1"/>
                </a:solidFill>
              </a:rPr>
              <a:t>PPZ z zakresu zdrowego odżywiania</a:t>
            </a:r>
          </a:p>
          <a:p>
            <a:pPr algn="just">
              <a:defRPr/>
            </a:pPr>
            <a:endParaRPr lang="pl-PL" sz="1600" dirty="0">
              <a:solidFill>
                <a:schemeClr val="tx1"/>
              </a:solidFill>
            </a:endParaRPr>
          </a:p>
          <a:p>
            <a:pPr algn="just">
              <a:defRPr/>
            </a:pPr>
            <a:r>
              <a:rPr lang="pl-PL" sz="1600" u="sng" dirty="0">
                <a:solidFill>
                  <a:schemeClr val="tx1"/>
                </a:solidFill>
              </a:rPr>
              <a:t>Cel główny</a:t>
            </a:r>
            <a:r>
              <a:rPr lang="pl-PL" sz="1600" dirty="0">
                <a:solidFill>
                  <a:schemeClr val="tx1"/>
                </a:solidFill>
              </a:rPr>
              <a:t>:  w okresie jednego roku obniżenie wskaźnika BMI do prawidłowej wartości u 50% osób biorących udział w programie;</a:t>
            </a:r>
          </a:p>
          <a:p>
            <a:pPr algn="just">
              <a:defRPr/>
            </a:pPr>
            <a:r>
              <a:rPr lang="pl-PL" sz="1600" u="sng" dirty="0">
                <a:solidFill>
                  <a:schemeClr val="tx1"/>
                </a:solidFill>
              </a:rPr>
              <a:t>Cele szczegółowe:</a:t>
            </a:r>
          </a:p>
          <a:p>
            <a:pPr marL="285750" indent="-285750" algn="just">
              <a:buFont typeface="Arial" panose="020B0604020202020204" pitchFamily="34" charset="0"/>
              <a:buChar char="•"/>
              <a:defRPr/>
            </a:pPr>
            <a:r>
              <a:rPr lang="pl-PL" sz="1600" dirty="0">
                <a:solidFill>
                  <a:schemeClr val="tx1"/>
                </a:solidFill>
              </a:rPr>
              <a:t>w okresie jednego roku zwiększenie o 50% liczby osób biorących udział w programie, które mają świadomość w jakich produktach żywnościowych występują nasycone kwasy tłuszczowe;</a:t>
            </a:r>
          </a:p>
          <a:p>
            <a:pPr marL="285750" indent="-285750" algn="just">
              <a:buFont typeface="Arial" panose="020B0604020202020204" pitchFamily="34" charset="0"/>
              <a:buChar char="•"/>
              <a:defRPr/>
            </a:pPr>
            <a:r>
              <a:rPr lang="pl-PL" sz="1600" dirty="0">
                <a:solidFill>
                  <a:schemeClr val="tx1"/>
                </a:solidFill>
              </a:rPr>
              <a:t>w okresie jednego roku zwiększenie o 50% liczby osób biorących udział w programie, które mają świadomość które produkty odznaczają się wysoką zawartością białka;</a:t>
            </a:r>
          </a:p>
          <a:p>
            <a:pPr marL="285750" indent="-285750" algn="just">
              <a:buFont typeface="Arial" panose="020B0604020202020204" pitchFamily="34" charset="0"/>
              <a:buChar char="•"/>
              <a:defRPr/>
            </a:pPr>
            <a:r>
              <a:rPr lang="pl-PL" sz="1600" dirty="0">
                <a:solidFill>
                  <a:schemeClr val="tx1"/>
                </a:solidFill>
              </a:rPr>
              <a:t>w okresie jednego roku zwiększenie o 50% liczby osób biorących udział w programie, które potrafią prawidłowo skonstruować jadłospis</a:t>
            </a:r>
            <a:r>
              <a:rPr lang="pl-PL" sz="1600" u="sng" dirty="0">
                <a:solidFill>
                  <a:schemeClr val="tx1"/>
                </a:solidFill>
              </a:rPr>
              <a:t>.</a:t>
            </a:r>
          </a:p>
          <a:p>
            <a:pPr algn="just">
              <a:defRPr/>
            </a:pPr>
            <a:r>
              <a:rPr lang="pl-PL" sz="1600" u="sng" dirty="0">
                <a:solidFill>
                  <a:schemeClr val="tx1"/>
                </a:solidFill>
              </a:rPr>
              <a:t>Mierniki efektywności:</a:t>
            </a:r>
          </a:p>
          <a:p>
            <a:pPr marL="285750" indent="-285750" algn="just">
              <a:buFont typeface="Arial" panose="020B0604020202020204" pitchFamily="34" charset="0"/>
              <a:buChar char="•"/>
              <a:defRPr/>
            </a:pPr>
            <a:r>
              <a:rPr lang="pl-PL" sz="1600" dirty="0">
                <a:solidFill>
                  <a:schemeClr val="tx1"/>
                </a:solidFill>
              </a:rPr>
              <a:t>okresowe wielkości wskaźnika BMI w okresie jednego roku u osób biorących udział w programie;</a:t>
            </a:r>
          </a:p>
          <a:p>
            <a:pPr marL="285750" indent="-285750" algn="just">
              <a:buFont typeface="Arial" panose="020B0604020202020204" pitchFamily="34" charset="0"/>
              <a:buChar char="•"/>
              <a:defRPr/>
            </a:pPr>
            <a:r>
              <a:rPr lang="pl-PL" sz="1600" dirty="0">
                <a:solidFill>
                  <a:schemeClr val="tx1"/>
                </a:solidFill>
              </a:rPr>
              <a:t>poziom wiedzy z zakresu występowania nasyconych kwasów tłuszczowych w produktach spożywczych zbadany przed oraz po wprowadzeniu programu (np. na podstawie ankiety);</a:t>
            </a:r>
          </a:p>
          <a:p>
            <a:pPr marL="285750" indent="-285750" algn="just">
              <a:buFont typeface="Arial" panose="020B0604020202020204" pitchFamily="34" charset="0"/>
              <a:buChar char="•"/>
              <a:defRPr/>
            </a:pPr>
            <a:r>
              <a:rPr lang="pl-PL" sz="1600" dirty="0">
                <a:solidFill>
                  <a:schemeClr val="tx1"/>
                </a:solidFill>
              </a:rPr>
              <a:t>poziom wiedzy z zakresu występowania białka w produktach spożywczych zbadany przed oraz po wprowadzeniu programu (ankieta);</a:t>
            </a:r>
          </a:p>
          <a:p>
            <a:pPr marL="285750" indent="-285750" algn="just">
              <a:buFont typeface="Arial" panose="020B0604020202020204" pitchFamily="34" charset="0"/>
              <a:buChar char="•"/>
              <a:defRPr/>
            </a:pPr>
            <a:r>
              <a:rPr lang="pl-PL" sz="1600" dirty="0">
                <a:solidFill>
                  <a:schemeClr val="tx1"/>
                </a:solidFill>
              </a:rPr>
              <a:t>analiza jadłospisów przed oraz po wprowadzeniu programu (pomiar jakościowy).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ytuł 2"/>
          <p:cNvSpPr>
            <a:spLocks noGrp="1"/>
          </p:cNvSpPr>
          <p:nvPr>
            <p:ph type="title"/>
          </p:nvPr>
        </p:nvSpPr>
        <p:spPr/>
        <p:txBody>
          <a:bodyPr/>
          <a:lstStyle/>
          <a:p>
            <a:pPr>
              <a:defRPr/>
            </a:pPr>
            <a:r>
              <a:rPr lang="pl-PL" altLang="pl-PL" kern="1200" dirty="0">
                <a:solidFill>
                  <a:srgbClr val="177291"/>
                </a:solidFill>
              </a:rPr>
              <a:t>Opis populacji</a:t>
            </a:r>
          </a:p>
        </p:txBody>
      </p:sp>
      <p:sp>
        <p:nvSpPr>
          <p:cNvPr id="5" name="Symbol zastępczy zawartości 4"/>
          <p:cNvSpPr>
            <a:spLocks noGrp="1"/>
          </p:cNvSpPr>
          <p:nvPr>
            <p:ph idx="1"/>
          </p:nvPr>
        </p:nvSpPr>
        <p:spPr>
          <a:xfrm>
            <a:off x="468313" y="1052513"/>
            <a:ext cx="3887787" cy="4713287"/>
          </a:xfrm>
        </p:spPr>
        <p:txBody>
          <a:bodyPr/>
          <a:lstStyle/>
          <a:p>
            <a:pPr algn="just">
              <a:buFont typeface="Wingdings" panose="05000000000000000000" pitchFamily="2" charset="2"/>
              <a:buChar char="Ø"/>
              <a:defRPr/>
            </a:pPr>
            <a:r>
              <a:rPr lang="pl-PL" sz="1600" dirty="0" smtClean="0"/>
              <a:t>Charakterystyka populacji docelowej zawierająca szczegółowe informacje na temat potencjalnego uczestnika programu (m.in. wiek, płeć, przynależność do grupy ryzyka)</a:t>
            </a:r>
          </a:p>
          <a:p>
            <a:pPr algn="just">
              <a:buFont typeface="Wingdings" panose="05000000000000000000" pitchFamily="2" charset="2"/>
              <a:buChar char="Ø"/>
              <a:defRPr/>
            </a:pPr>
            <a:r>
              <a:rPr lang="pl-PL" sz="1600" dirty="0"/>
              <a:t>Kryteria kwalifikacji do </a:t>
            </a:r>
            <a:r>
              <a:rPr lang="pl-PL" sz="1600" dirty="0" smtClean="0"/>
              <a:t>programu stanowiące narzędzie umożliwiające określenie populacji docelowej </a:t>
            </a:r>
          </a:p>
          <a:p>
            <a:pPr algn="just">
              <a:buFont typeface="Wingdings" panose="05000000000000000000" pitchFamily="2" charset="2"/>
              <a:buChar char="Ø"/>
              <a:defRPr/>
            </a:pPr>
            <a:r>
              <a:rPr lang="pl-PL" sz="1600" dirty="0" smtClean="0"/>
              <a:t>Wielkość populacji docelowej a liczba uczestników zaproszona do programu</a:t>
            </a:r>
          </a:p>
          <a:p>
            <a:pPr algn="just">
              <a:buFont typeface="Wingdings" panose="05000000000000000000" pitchFamily="2" charset="2"/>
              <a:buChar char="Ø"/>
              <a:defRPr/>
            </a:pPr>
            <a:r>
              <a:rPr lang="pl-PL" sz="1600" dirty="0" smtClean="0"/>
              <a:t>Wielkość populacji a efekt zdrowotny (im większy odsetek uczestników tym większy efekt populacyjny)</a:t>
            </a:r>
          </a:p>
          <a:p>
            <a:pPr algn="just">
              <a:buFont typeface="Wingdings" panose="05000000000000000000" pitchFamily="2" charset="2"/>
              <a:buChar char="Ø"/>
              <a:defRPr/>
            </a:pPr>
            <a:r>
              <a:rPr lang="pl-PL" sz="1600" dirty="0" smtClean="0"/>
              <a:t>Zgodność z zaplanowanymi interwencjami (rekomendowane interwencje w populacji)</a:t>
            </a:r>
          </a:p>
          <a:p>
            <a:pPr>
              <a:buFont typeface="Wingdings" panose="05000000000000000000" pitchFamily="2" charset="2"/>
              <a:buChar char="Ø"/>
              <a:defRPr/>
            </a:pPr>
            <a:endParaRPr lang="pl-PL" dirty="0" smtClean="0"/>
          </a:p>
          <a:p>
            <a:pPr>
              <a:buFont typeface="Wingdings" panose="05000000000000000000" pitchFamily="2" charset="2"/>
              <a:buChar char="Ø"/>
              <a:defRPr/>
            </a:pPr>
            <a:endParaRPr lang="pl-PL" dirty="0" smtClean="0"/>
          </a:p>
          <a:p>
            <a:pPr marL="0" indent="0">
              <a:buFontTx/>
              <a:buNone/>
              <a:defRPr/>
            </a:pPr>
            <a:endParaRPr lang="pl-PL" dirty="0"/>
          </a:p>
        </p:txBody>
      </p:sp>
      <p:graphicFrame>
        <p:nvGraphicFramePr>
          <p:cNvPr id="10" name="Diagram 9"/>
          <p:cNvGraphicFramePr/>
          <p:nvPr/>
        </p:nvGraphicFramePr>
        <p:xfrm>
          <a:off x="3923928" y="1484784"/>
          <a:ext cx="57606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zawartości 1"/>
          <p:cNvSpPr>
            <a:spLocks noGrp="1"/>
          </p:cNvSpPr>
          <p:nvPr>
            <p:ph idx="1"/>
          </p:nvPr>
        </p:nvSpPr>
        <p:spPr/>
        <p:txBody>
          <a:bodyPr/>
          <a:lstStyle/>
          <a:p>
            <a:pPr algn="just"/>
            <a:r>
              <a:rPr lang="pl-PL" altLang="pl-PL" sz="1800" smtClean="0"/>
              <a:t>Przy określaniu populacji docelowej należy pamiętać, aby odpowiadała ona charakterowi zaplanowanych interwencji (inaczej wygląda dobór populacji do programów zakładających np. szczepienia, inaczej zaś do badań przesiewowych). W tym celu zaleca się oparcie doboru uczestników o dostępne dowody naukowe. </a:t>
            </a:r>
          </a:p>
          <a:p>
            <a:pPr algn="just"/>
            <a:r>
              <a:rPr lang="pl-PL" altLang="pl-PL" sz="1800" smtClean="0"/>
              <a:t>Kwalifikacja do programu może mieć różną formę. Zaleca się jej przeprowadzenie w oparciu o ujednolicone ankiety/kwestionariusze. Może mieć ona również charakter kwalifikacyjnej wizyty lekarskiej, w trakcie której lekarz decyduje o uczestnictwie w programie. </a:t>
            </a:r>
          </a:p>
          <a:p>
            <a:pPr algn="just"/>
            <a:r>
              <a:rPr lang="pl-PL" altLang="pl-PL" sz="1800" smtClean="0"/>
              <a:t>Możliwe jest także określenie kryteriów wykluczenia z programu, czyli czynników decydujących o braku możliwości uczestnictwa danej osoby w programie. Na przykład przeciwwskazania lekarskie do wykonania szczepienia - wiek poniżej określonego pułapu. </a:t>
            </a:r>
          </a:p>
          <a:p>
            <a:endParaRPr lang="pl-PL" altLang="pl-PL" smtClean="0"/>
          </a:p>
          <a:p>
            <a:endParaRPr lang="pl-PL" altLang="pl-PL" smtClean="0"/>
          </a:p>
        </p:txBody>
      </p:sp>
      <p:sp>
        <p:nvSpPr>
          <p:cNvPr id="55299" name="Tytuł 2"/>
          <p:cNvSpPr>
            <a:spLocks noGrp="1"/>
          </p:cNvSpPr>
          <p:nvPr>
            <p:ph type="title"/>
          </p:nvPr>
        </p:nvSpPr>
        <p:spPr/>
        <p:txBody>
          <a:bodyPr/>
          <a:lstStyle/>
          <a:p>
            <a:pPr>
              <a:defRPr/>
            </a:pPr>
            <a:r>
              <a:rPr lang="pl-PL" altLang="pl-PL" kern="1200" dirty="0">
                <a:solidFill>
                  <a:srgbClr val="177291"/>
                </a:solidFill>
              </a:rPr>
              <a:t>Opis </a:t>
            </a:r>
            <a:r>
              <a:rPr lang="pl-PL" altLang="pl-PL" kern="1200" dirty="0" smtClean="0">
                <a:solidFill>
                  <a:srgbClr val="177291"/>
                </a:solidFill>
              </a:rPr>
              <a:t>populacji (2)</a:t>
            </a:r>
            <a:endParaRPr lang="pl-PL" altLang="pl-PL" kern="1200" dirty="0">
              <a:solidFill>
                <a:srgbClr val="17729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3" name="Tytuł 2"/>
          <p:cNvSpPr>
            <a:spLocks noGrp="1"/>
          </p:cNvSpPr>
          <p:nvPr>
            <p:ph type="title"/>
          </p:nvPr>
        </p:nvSpPr>
        <p:spPr>
          <a:xfrm>
            <a:off x="454025" y="333375"/>
            <a:ext cx="7138988" cy="1143000"/>
          </a:xfrm>
        </p:spPr>
        <p:txBody>
          <a:bodyPr/>
          <a:lstStyle/>
          <a:p>
            <a:pPr>
              <a:defRPr/>
            </a:pPr>
            <a:r>
              <a:rPr lang="pl-PL" altLang="pl-PL" kern="1200" dirty="0">
                <a:solidFill>
                  <a:srgbClr val="177291"/>
                </a:solidFill>
              </a:rPr>
              <a:t>Opis </a:t>
            </a:r>
            <a:r>
              <a:rPr lang="pl-PL" altLang="pl-PL" kern="1200" dirty="0" smtClean="0">
                <a:solidFill>
                  <a:srgbClr val="177291"/>
                </a:solidFill>
              </a:rPr>
              <a:t>populacji (3)</a:t>
            </a:r>
            <a:endParaRPr lang="pl-PL" altLang="pl-PL" kern="1200" dirty="0">
              <a:solidFill>
                <a:srgbClr val="177291"/>
              </a:solidFill>
            </a:endParaRPr>
          </a:p>
        </p:txBody>
      </p:sp>
      <p:sp>
        <p:nvSpPr>
          <p:cNvPr id="41987" name="Symbol zastępczy zawartości 1"/>
          <p:cNvSpPr>
            <a:spLocks noGrp="1"/>
          </p:cNvSpPr>
          <p:nvPr>
            <p:ph idx="1"/>
          </p:nvPr>
        </p:nvSpPr>
        <p:spPr/>
        <p:txBody>
          <a:bodyPr/>
          <a:lstStyle/>
          <a:p>
            <a:pPr algn="just"/>
            <a:r>
              <a:rPr lang="pl-PL" altLang="pl-PL" smtClean="0"/>
              <a:t>W momencie wyboru danej grupy docelowej ważne jest określenie sposobów dotarcia do niej. Należy odpowiednio dobrać sposoby zapraszania do programu oraz działania informacyjne, które dostosowane będą do specyfiki danej grupy i pozwolą na uzyskanie jak największej zgłaszalności do programu. </a:t>
            </a:r>
          </a:p>
        </p:txBody>
      </p:sp>
      <p:sp>
        <p:nvSpPr>
          <p:cNvPr id="4" name="Prostokąt 3"/>
          <p:cNvSpPr/>
          <p:nvPr/>
        </p:nvSpPr>
        <p:spPr>
          <a:xfrm>
            <a:off x="454025" y="4076700"/>
            <a:ext cx="8207375" cy="26638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1800" dirty="0">
                <a:solidFill>
                  <a:schemeClr val="tx1"/>
                </a:solidFill>
              </a:rPr>
              <a:t>Inaczej prowadzone będą działania skierowane do dzieci (rodziców/opiekunów prawnych), a  inaczej w przypadku osób starszych. W pierwszym przypadku dobrym rozwiązaniem jest rozpropagowanie informacji na terenie szkoły lub w jej pobliżu, na portalach społecznościowych. W przypadku osób starszych źródłem dotarcia do potencjalnych uczestników programów mogą być zakłady pracy lub też instytucje kościelne np. ogłaszanie akcji informacyjnych podczas ogłoszeń parafialnych lub środki masowego przekazu wykorzystywane przez nich najczęściej (lokalna prasa).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idx="4294967295"/>
          </p:nvPr>
        </p:nvSpPr>
        <p:spPr>
          <a:xfrm>
            <a:off x="488950" y="115888"/>
            <a:ext cx="7345363" cy="1143000"/>
          </a:xfrm>
        </p:spPr>
        <p:txBody>
          <a:bodyPr/>
          <a:lstStyle/>
          <a:p>
            <a:pPr>
              <a:defRPr/>
            </a:pPr>
            <a:r>
              <a:rPr lang="pl-PL" altLang="pl-PL" dirty="0" smtClean="0">
                <a:solidFill>
                  <a:schemeClr val="accent6"/>
                </a:solidFill>
              </a:rPr>
              <a:t>Opis interwencji (4)</a:t>
            </a:r>
          </a:p>
        </p:txBody>
      </p:sp>
      <p:sp>
        <p:nvSpPr>
          <p:cNvPr id="43011" name="Symbol zastępczy numeru slajdu 3"/>
          <p:cNvSpPr txBox="1">
            <a:spLocks noGrp="1"/>
          </p:cNvSpPr>
          <p:nvPr/>
        </p:nvSpPr>
        <p:spPr bwMode="auto">
          <a:xfrm>
            <a:off x="8774113" y="6634163"/>
            <a:ext cx="369887" cy="223837"/>
          </a:xfrm>
          <a:prstGeom prst="rect">
            <a:avLst/>
          </a:prstGeom>
          <a:noFill/>
          <a:ln w="9525">
            <a:noFill/>
            <a:miter lim="800000"/>
            <a:headEnd/>
            <a:tailEnd/>
          </a:ln>
        </p:spPr>
        <p:txBody>
          <a:bodyPr/>
          <a:lstStyle/>
          <a:p>
            <a:pPr algn="r" eaLnBrk="1" hangingPunct="1"/>
            <a:endParaRPr lang="pl-PL" altLang="pl-PL" sz="1000"/>
          </a:p>
        </p:txBody>
      </p:sp>
      <p:sp>
        <p:nvSpPr>
          <p:cNvPr id="8" name="Schemat blokowy: proces 7"/>
          <p:cNvSpPr/>
          <p:nvPr/>
        </p:nvSpPr>
        <p:spPr>
          <a:xfrm>
            <a:off x="504825" y="1382713"/>
            <a:ext cx="8166100" cy="1873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rgbClr val="FF0000"/>
                </a:solidFill>
              </a:rPr>
              <a:t>Interwencje muszą być działaniami o udowodnionej skuteczności i bezpieczeństwie lub stanowić aktualną praktykę lekarską</a:t>
            </a:r>
            <a:r>
              <a:rPr lang="pl-PL" sz="2000" dirty="0">
                <a:solidFill>
                  <a:schemeClr val="tx1"/>
                </a:solidFill>
              </a:rPr>
              <a:t>. </a:t>
            </a:r>
          </a:p>
          <a:p>
            <a:pPr algn="ctr">
              <a:defRPr/>
            </a:pPr>
            <a:r>
              <a:rPr lang="pl-PL" sz="2000" b="1" dirty="0">
                <a:solidFill>
                  <a:srgbClr val="FF0000"/>
                </a:solidFill>
              </a:rPr>
              <a:t>Zaleca się przedstawienie dowodów naukowych i/lub rekomendacji, wytycznych, opinii ekspertów, wskazujących na zasadność prowadzenia danych działań w określonej populacji</a:t>
            </a:r>
            <a:r>
              <a:rPr lang="pl-PL" b="1" dirty="0">
                <a:solidFill>
                  <a:srgbClr val="FF0000"/>
                </a:solidFill>
              </a:rPr>
              <a:t>. </a:t>
            </a:r>
          </a:p>
        </p:txBody>
      </p:sp>
      <p:sp>
        <p:nvSpPr>
          <p:cNvPr id="43013" name="pole tekstowe 8"/>
          <p:cNvSpPr txBox="1">
            <a:spLocks noChangeArrowheads="1"/>
          </p:cNvSpPr>
          <p:nvPr/>
        </p:nvSpPr>
        <p:spPr bwMode="auto">
          <a:xfrm>
            <a:off x="504825" y="3429000"/>
            <a:ext cx="8166100" cy="2554288"/>
          </a:xfrm>
          <a:prstGeom prst="rect">
            <a:avLst/>
          </a:prstGeom>
          <a:noFill/>
          <a:ln w="9525">
            <a:noFill/>
            <a:miter lim="800000"/>
            <a:headEnd/>
            <a:tailEnd/>
          </a:ln>
        </p:spPr>
        <p:txBody>
          <a:bodyPr>
            <a:spAutoFit/>
          </a:bodyPr>
          <a:lstStyle/>
          <a:p>
            <a:pPr marL="342900" indent="-342900" algn="just">
              <a:buFont typeface="Wingdings" pitchFamily="2" charset="2"/>
              <a:buChar char="v"/>
            </a:pPr>
            <a:r>
              <a:rPr lang="pl-PL" altLang="pl-PL" sz="2000"/>
              <a:t>Zaplanowane działania muszą odpowiadać celom programu. </a:t>
            </a:r>
          </a:p>
          <a:p>
            <a:pPr marL="342900" indent="-342900" algn="just">
              <a:buFont typeface="Wingdings" pitchFamily="2" charset="2"/>
              <a:buChar char="v"/>
            </a:pPr>
            <a:r>
              <a:rPr lang="pl-PL" altLang="pl-PL" sz="2000"/>
              <a:t>Interwencje muszą być dostosowane do potrzeb populacji docelowej. </a:t>
            </a:r>
          </a:p>
          <a:p>
            <a:pPr marL="342900" indent="-342900" algn="just">
              <a:buFont typeface="Wingdings" pitchFamily="2" charset="2"/>
              <a:buChar char="v"/>
            </a:pPr>
            <a:r>
              <a:rPr lang="pl-PL" altLang="pl-PL" sz="2000"/>
              <a:t>Zaplanowane działania powinny stanowić uzupełnienie już istniejących świadczeń zdrowotnych (wartość dodana do aktualnych świadczeń). </a:t>
            </a:r>
          </a:p>
          <a:p>
            <a:pPr marL="342900" indent="-342900" algn="just">
              <a:buFont typeface="Wingdings" pitchFamily="2" charset="2"/>
              <a:buChar char="v"/>
            </a:pPr>
            <a:r>
              <a:rPr lang="pl-PL" altLang="pl-PL" sz="2000"/>
              <a:t>Zaleca się wspieranie działań już istniejących, aby poprawić ich efektywność i jakość.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r>
              <a:rPr lang="pl-PL" altLang="pl-PL" smtClean="0">
                <a:solidFill>
                  <a:srgbClr val="177291"/>
                </a:solidFill>
              </a:rPr>
              <a:t>Aspekty prawne</a:t>
            </a:r>
          </a:p>
        </p:txBody>
      </p:sp>
      <p:sp>
        <p:nvSpPr>
          <p:cNvPr id="3" name="Symbol zastępczy zawartości 2"/>
          <p:cNvSpPr>
            <a:spLocks noGrp="1"/>
          </p:cNvSpPr>
          <p:nvPr>
            <p:ph idx="1"/>
          </p:nvPr>
        </p:nvSpPr>
        <p:spPr>
          <a:xfrm>
            <a:off x="428625" y="1643063"/>
            <a:ext cx="8229600" cy="4525962"/>
          </a:xfrm>
        </p:spPr>
        <p:txBody>
          <a:bodyPr/>
          <a:lstStyle/>
          <a:p>
            <a:pPr marL="0" indent="0">
              <a:buFontTx/>
              <a:buNone/>
              <a:defRPr/>
            </a:pPr>
            <a:r>
              <a:rPr lang="pl-PL" altLang="pl-PL" sz="2000" dirty="0" smtClean="0"/>
              <a:t>Ustawa z dnia 27 sierpnia 2004 r. o świadczeniach opieki zdrowotnej finansowanych ze środków publicznych (Dz. U. z 2015 r., poz. 581, z </a:t>
            </a:r>
            <a:r>
              <a:rPr lang="pl-PL" altLang="pl-PL" sz="2000" dirty="0" err="1" smtClean="0"/>
              <a:t>późn</a:t>
            </a:r>
            <a:r>
              <a:rPr lang="pl-PL" altLang="pl-PL" sz="2000" dirty="0" smtClean="0"/>
              <a:t>. zm.) – art. 5:</a:t>
            </a:r>
          </a:p>
          <a:p>
            <a:pPr marL="0" indent="0">
              <a:buFontTx/>
              <a:buNone/>
              <a:defRPr/>
            </a:pPr>
            <a:endParaRPr lang="pl-PL" sz="2000" b="1" u="sng" dirty="0" smtClean="0"/>
          </a:p>
          <a:p>
            <a:pPr algn="just">
              <a:defRPr/>
            </a:pPr>
            <a:r>
              <a:rPr lang="pl-PL" sz="2000" u="sng" dirty="0" smtClean="0"/>
              <a:t>Ust. 29a. </a:t>
            </a:r>
            <a:r>
              <a:rPr lang="pl-PL" sz="2000" b="1" u="sng" dirty="0" smtClean="0"/>
              <a:t>Program </a:t>
            </a:r>
            <a:r>
              <a:rPr lang="pl-PL" sz="2000" b="1" u="sng" dirty="0"/>
              <a:t>P</a:t>
            </a:r>
            <a:r>
              <a:rPr lang="pl-PL" sz="2000" b="1" u="sng" dirty="0" smtClean="0"/>
              <a:t>olityki Zdrowotnej</a:t>
            </a:r>
            <a:r>
              <a:rPr lang="pl-PL" sz="2000" b="1" dirty="0" smtClean="0"/>
              <a:t> </a:t>
            </a:r>
            <a:r>
              <a:rPr lang="pl-PL" sz="2000" dirty="0" smtClean="0"/>
              <a:t>– zespół zaplanowanych i zamierzonych działań z zakresu opieki zdrowotnej </a:t>
            </a:r>
            <a:r>
              <a:rPr lang="pl-PL" sz="2000" u="sng" dirty="0" smtClean="0"/>
              <a:t>ocenianych jako skuteczne, bezpieczne</a:t>
            </a:r>
            <a:r>
              <a:rPr lang="pl-PL" sz="2000" dirty="0" smtClean="0"/>
              <a:t> i uzasadnione, umożliwiających osiągnięcie w określonym terminie założonych celów, polegających na wykrywaniu i zrealizowaniu określonych potrzeb zdrowotnych oraz poprawy stanu zdrowia określonej grupy świadczeniobiorców, opracowany, wdrażany, realizowany i finansowany przez ministra albo jednostkę samorządu terytorialnego;</a:t>
            </a:r>
          </a:p>
          <a:p>
            <a:pPr algn="just">
              <a:defRPr/>
            </a:pPr>
            <a:endParaRPr lang="pl-PL" sz="2000" dirty="0"/>
          </a:p>
          <a:p>
            <a:pPr marL="0" indent="0" algn="just">
              <a:buFontTx/>
              <a:buNone/>
              <a:defRPr/>
            </a:pPr>
            <a:r>
              <a:rPr lang="pl-PL" sz="2000" dirty="0" smtClean="0"/>
              <a:t>Programy współfinasowane przez UE będą </a:t>
            </a:r>
            <a:r>
              <a:rPr lang="pl-PL" sz="2000" b="1" u="sng" dirty="0" smtClean="0"/>
              <a:t>opiniowane jako PPZ </a:t>
            </a:r>
            <a:endParaRPr lang="pl-PL" sz="2000" b="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zawartości 1"/>
          <p:cNvSpPr>
            <a:spLocks noGrp="1"/>
          </p:cNvSpPr>
          <p:nvPr>
            <p:ph idx="1"/>
          </p:nvPr>
        </p:nvSpPr>
        <p:spPr>
          <a:xfrm>
            <a:off x="436563" y="1398588"/>
            <a:ext cx="8229600" cy="4713287"/>
          </a:xfrm>
        </p:spPr>
        <p:txBody>
          <a:bodyPr/>
          <a:lstStyle/>
          <a:p>
            <a:pPr algn="just"/>
            <a:r>
              <a:rPr lang="pl-PL" altLang="pl-PL" sz="1800" smtClean="0"/>
              <a:t>W przypadku zaplanowania kilku interwencji istotne jest wykazanie zależności pomiędzy nimi. Należy również określić warunki przechodzenia uczestnika pomiędzy danymi etapami programu zawierającymi różne interwencje.</a:t>
            </a:r>
          </a:p>
          <a:p>
            <a:pPr algn="just"/>
            <a:r>
              <a:rPr lang="pl-PL" altLang="pl-PL" sz="1800" smtClean="0"/>
              <a:t>Należy wskazać sposób zakończenia udziału w programie. Zasadne jest, aby zakończenie udziału wiązało się z przekazaniem uczestnikom zaleceń dalszego postepowania. </a:t>
            </a:r>
          </a:p>
          <a:p>
            <a:pPr algn="just"/>
            <a:r>
              <a:rPr lang="pl-PL" altLang="pl-PL" sz="1800" smtClean="0"/>
              <a:t>Istotne jest także zaplanowanie ewentualnej kontynuacji świadczeń zdrowotnych (np. współpraca z lokalnym ośrodkiem zdrowia, do którego kierowani będą pacjenci po zakończeniu programu, potrzebujący dalszej opieki). </a:t>
            </a:r>
          </a:p>
          <a:p>
            <a:pPr algn="just"/>
            <a:endParaRPr lang="pl-PL" altLang="pl-PL" smtClean="0"/>
          </a:p>
        </p:txBody>
      </p:sp>
      <p:sp>
        <p:nvSpPr>
          <p:cNvPr id="58371" name="Tytuł 2"/>
          <p:cNvSpPr>
            <a:spLocks noGrp="1"/>
          </p:cNvSpPr>
          <p:nvPr>
            <p:ph type="title"/>
          </p:nvPr>
        </p:nvSpPr>
        <p:spPr/>
        <p:txBody>
          <a:bodyPr/>
          <a:lstStyle/>
          <a:p>
            <a:pPr>
              <a:defRPr/>
            </a:pPr>
            <a:r>
              <a:rPr lang="pl-PL" altLang="pl-PL" kern="1200" dirty="0">
                <a:solidFill>
                  <a:srgbClr val="177291"/>
                </a:solidFill>
              </a:rPr>
              <a:t>Opis </a:t>
            </a:r>
            <a:r>
              <a:rPr lang="pl-PL" altLang="pl-PL" kern="1200" dirty="0" smtClean="0">
                <a:solidFill>
                  <a:srgbClr val="177291"/>
                </a:solidFill>
              </a:rPr>
              <a:t>interwencji (5)</a:t>
            </a:r>
            <a:endParaRPr lang="pl-PL" altLang="pl-PL" kern="1200" dirty="0">
              <a:solidFill>
                <a:srgbClr val="177291"/>
              </a:solidFill>
            </a:endParaRPr>
          </a:p>
        </p:txBody>
      </p:sp>
      <p:pic>
        <p:nvPicPr>
          <p:cNvPr id="44036" name="Picture 3"/>
          <p:cNvPicPr>
            <a:picLocks noChangeAspect="1" noChangeArrowheads="1"/>
          </p:cNvPicPr>
          <p:nvPr/>
        </p:nvPicPr>
        <p:blipFill>
          <a:blip r:embed="rId2" cstate="print"/>
          <a:srcRect/>
          <a:stretch>
            <a:fillRect/>
          </a:stretch>
        </p:blipFill>
        <p:spPr bwMode="auto">
          <a:xfrm>
            <a:off x="5508625" y="4327525"/>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ytuł 1"/>
          <p:cNvSpPr>
            <a:spLocks noGrp="1"/>
          </p:cNvSpPr>
          <p:nvPr>
            <p:ph type="title"/>
          </p:nvPr>
        </p:nvSpPr>
        <p:spPr/>
        <p:txBody>
          <a:bodyPr/>
          <a:lstStyle/>
          <a:p>
            <a:pPr>
              <a:defRPr/>
            </a:pPr>
            <a:r>
              <a:rPr lang="pl-PL" altLang="pl-PL" kern="1200" dirty="0">
                <a:solidFill>
                  <a:srgbClr val="177291"/>
                </a:solidFill>
              </a:rPr>
              <a:t>Monitorowanie i ewaluacja</a:t>
            </a:r>
          </a:p>
        </p:txBody>
      </p:sp>
      <p:sp>
        <p:nvSpPr>
          <p:cNvPr id="45059" name="Symbol zastępczy zawartości 2"/>
          <p:cNvSpPr>
            <a:spLocks noGrp="1"/>
          </p:cNvSpPr>
          <p:nvPr>
            <p:ph idx="1"/>
          </p:nvPr>
        </p:nvSpPr>
        <p:spPr>
          <a:xfrm>
            <a:off x="447675" y="1268413"/>
            <a:ext cx="8229600" cy="4713287"/>
          </a:xfrm>
        </p:spPr>
        <p:txBody>
          <a:bodyPr/>
          <a:lstStyle/>
          <a:p>
            <a:pPr marL="0" indent="0" algn="just">
              <a:buFontTx/>
              <a:buNone/>
            </a:pPr>
            <a:r>
              <a:rPr lang="pl-PL" altLang="pl-PL" sz="2000" u="sng" smtClean="0"/>
              <a:t>Monitorowanie</a:t>
            </a:r>
            <a:r>
              <a:rPr lang="pl-PL" altLang="pl-PL" sz="2000" smtClean="0"/>
              <a:t> jest procesem zbierania danych o realizacji PPZ i służy kontrolowaniu ich przebiegu i postępów. Proces ten uzasadnia modyfikacje, które wspierają realizację celów programu. Jest procesem przeprowadzanych w trakcie trwania programu.</a:t>
            </a:r>
          </a:p>
          <a:p>
            <a:pPr marL="0" indent="0" algn="just">
              <a:buFontTx/>
              <a:buNone/>
            </a:pPr>
            <a:r>
              <a:rPr lang="pl-PL" altLang="pl-PL" sz="2000" u="sng" smtClean="0"/>
              <a:t>Ewaluacja</a:t>
            </a:r>
            <a:r>
              <a:rPr lang="pl-PL" altLang="pl-PL" sz="2000" smtClean="0"/>
              <a:t> natomiast jest analizą danych z PPZ, realizowaną w celu oceny efektów prowadzonych działań. Jest procesem rozpoczynającym się po zakończeniu działań programowych i wykracza poza okres realizacji PPZ. </a:t>
            </a:r>
          </a:p>
          <a:p>
            <a:pPr marL="0" indent="0">
              <a:buFontTx/>
              <a:buNone/>
            </a:pPr>
            <a:endParaRPr lang="pl-PL" altLang="pl-PL" smtClean="0"/>
          </a:p>
        </p:txBody>
      </p:sp>
      <p:graphicFrame>
        <p:nvGraphicFramePr>
          <p:cNvPr id="4" name="Diagram 3"/>
          <p:cNvGraphicFramePr/>
          <p:nvPr/>
        </p:nvGraphicFramePr>
        <p:xfrm>
          <a:off x="539552" y="3717032"/>
          <a:ext cx="8064896"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zawartości 1"/>
          <p:cNvSpPr>
            <a:spLocks noGrp="1"/>
          </p:cNvSpPr>
          <p:nvPr>
            <p:ph idx="1"/>
          </p:nvPr>
        </p:nvSpPr>
        <p:spPr/>
        <p:txBody>
          <a:bodyPr/>
          <a:lstStyle/>
          <a:p>
            <a:endParaRPr lang="pl-PL" altLang="pl-PL" smtClean="0"/>
          </a:p>
        </p:txBody>
      </p:sp>
      <p:sp>
        <p:nvSpPr>
          <p:cNvPr id="60419" name="Tytuł 2"/>
          <p:cNvSpPr>
            <a:spLocks noGrp="1"/>
          </p:cNvSpPr>
          <p:nvPr>
            <p:ph type="title"/>
          </p:nvPr>
        </p:nvSpPr>
        <p:spPr/>
        <p:txBody>
          <a:bodyPr/>
          <a:lstStyle/>
          <a:p>
            <a:pPr>
              <a:defRPr/>
            </a:pPr>
            <a:r>
              <a:rPr lang="pl-PL" altLang="pl-PL" kern="1200" dirty="0">
                <a:solidFill>
                  <a:srgbClr val="177291"/>
                </a:solidFill>
              </a:rPr>
              <a:t>Monitorowanie i </a:t>
            </a:r>
            <a:r>
              <a:rPr lang="pl-PL" altLang="pl-PL" kern="1200" dirty="0" smtClean="0">
                <a:solidFill>
                  <a:srgbClr val="177291"/>
                </a:solidFill>
              </a:rPr>
              <a:t>ewaluacja (2)</a:t>
            </a:r>
            <a:endParaRPr lang="pl-PL" altLang="pl-PL" kern="1200" dirty="0">
              <a:solidFill>
                <a:srgbClr val="177291"/>
              </a:solidFill>
            </a:endParaRPr>
          </a:p>
        </p:txBody>
      </p:sp>
      <p:sp>
        <p:nvSpPr>
          <p:cNvPr id="4" name="Prostokąt 3"/>
          <p:cNvSpPr/>
          <p:nvPr/>
        </p:nvSpPr>
        <p:spPr>
          <a:xfrm>
            <a:off x="484188" y="1323975"/>
            <a:ext cx="8280400" cy="52562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1800" dirty="0">
                <a:solidFill>
                  <a:schemeClr val="tx1"/>
                </a:solidFill>
              </a:rPr>
              <a:t>Monitorowanie w programie dotyczącym szczepień p/grypie: </a:t>
            </a:r>
          </a:p>
          <a:p>
            <a:pPr algn="just">
              <a:defRPr/>
            </a:pPr>
            <a:endParaRPr lang="pl-PL" sz="1800" dirty="0">
              <a:solidFill>
                <a:schemeClr val="tx1"/>
              </a:solidFill>
            </a:endParaRPr>
          </a:p>
          <a:p>
            <a:pPr algn="just">
              <a:defRPr/>
            </a:pPr>
            <a:r>
              <a:rPr lang="pl-PL" sz="1800" u="sng" dirty="0">
                <a:solidFill>
                  <a:schemeClr val="tx1"/>
                </a:solidFill>
              </a:rPr>
              <a:t>Ocena zgłaszalności</a:t>
            </a:r>
            <a:r>
              <a:rPr lang="pl-PL" sz="1800" dirty="0">
                <a:solidFill>
                  <a:schemeClr val="tx1"/>
                </a:solidFill>
              </a:rPr>
              <a:t> powinna uwzględniać liczbę osób objętych programem szczepień w danym roczniku w zestawieniu z ogólną populacją, która kwalifikowałby się do programu. Wskazać należałoby powody dla których szczepienie u niektórych osób nie zostało przeprowadzone (aspekty zdrowotne, aspekty etyczne etc.). </a:t>
            </a:r>
          </a:p>
          <a:p>
            <a:pPr algn="just">
              <a:defRPr/>
            </a:pPr>
            <a:r>
              <a:rPr lang="pl-PL" sz="1800" u="sng" dirty="0">
                <a:solidFill>
                  <a:schemeClr val="tx1"/>
                </a:solidFill>
              </a:rPr>
              <a:t>Ocena jakości udzielanych</a:t>
            </a:r>
            <a:r>
              <a:rPr lang="pl-PL" sz="1800" dirty="0">
                <a:solidFill>
                  <a:schemeClr val="tx1"/>
                </a:solidFill>
              </a:rPr>
              <a:t> świadczeń powinna uwzględniać ocenę uczestnika programu (np. ankietę satysfakcji) oraz obiektywną ocenę osoby kontrolującej jakość przeprowadzanych procedur w ramach programu. </a:t>
            </a:r>
          </a:p>
          <a:p>
            <a:pPr algn="just">
              <a:defRPr/>
            </a:pPr>
            <a:endParaRPr lang="pl-PL" sz="1800" dirty="0">
              <a:solidFill>
                <a:schemeClr val="tx1"/>
              </a:solidFill>
            </a:endParaRPr>
          </a:p>
          <a:p>
            <a:pPr algn="just">
              <a:defRPr/>
            </a:pPr>
            <a:r>
              <a:rPr lang="pl-PL" sz="1800" dirty="0">
                <a:solidFill>
                  <a:schemeClr val="tx1"/>
                </a:solidFill>
              </a:rPr>
              <a:t>Ewaluacja programu dot. szczepień p/grypie:</a:t>
            </a:r>
          </a:p>
          <a:p>
            <a:pPr algn="just">
              <a:defRPr/>
            </a:pPr>
            <a:endParaRPr lang="pl-PL" sz="1800" dirty="0">
              <a:solidFill>
                <a:schemeClr val="tx1"/>
              </a:solidFill>
            </a:endParaRPr>
          </a:p>
          <a:p>
            <a:pPr algn="just">
              <a:defRPr/>
            </a:pPr>
            <a:r>
              <a:rPr lang="pl-PL" sz="1800" dirty="0">
                <a:solidFill>
                  <a:schemeClr val="tx1"/>
                </a:solidFill>
              </a:rPr>
              <a:t>Ewaluacja PPZ powinna uwzględniać m.in zapadalność na grypę w danym regionie w określonej populacji, wpływ programu szczepień na liczbę hospitalizacji z powodu grypy i jej powikłań oraz określenie wpływu działań edukacyjnych na zgłaszalność na szczepienia poza programem oraz zachowania zdrowotne w populacji.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zawartości 1"/>
          <p:cNvSpPr>
            <a:spLocks noGrp="1"/>
          </p:cNvSpPr>
          <p:nvPr>
            <p:ph idx="1"/>
          </p:nvPr>
        </p:nvSpPr>
        <p:spPr>
          <a:xfrm>
            <a:off x="395288" y="1190625"/>
            <a:ext cx="3240087" cy="4625975"/>
          </a:xfrm>
        </p:spPr>
        <p:txBody>
          <a:bodyPr/>
          <a:lstStyle/>
          <a:p>
            <a:pPr marL="0" indent="0">
              <a:spcBef>
                <a:spcPct val="0"/>
              </a:spcBef>
              <a:buFontTx/>
              <a:buNone/>
            </a:pPr>
            <a:r>
              <a:rPr lang="pl-PL" altLang="pl-PL" sz="1800" u="sng" smtClean="0"/>
              <a:t>Trwałością PPZ</a:t>
            </a:r>
            <a:r>
              <a:rPr lang="pl-PL" altLang="pl-PL" sz="1800" smtClean="0"/>
              <a:t> jest utrzymanie korzyści dla zdrowia po zakończeniu realizacji programu. Planowanie trwałości powinno stanowić część planowania PPZ. W tym celu warto jest przeprowadzić proces identyfikacji czynników, które mają kluczowe znaczenie dla trwałości efektów i są ze sobą ściśle powiązane</a:t>
            </a:r>
            <a:r>
              <a:rPr lang="pl-PL" altLang="pl-PL" smtClean="0"/>
              <a:t>. </a:t>
            </a:r>
          </a:p>
        </p:txBody>
      </p:sp>
      <p:sp>
        <p:nvSpPr>
          <p:cNvPr id="61443" name="Tytuł 2"/>
          <p:cNvSpPr>
            <a:spLocks noGrp="1"/>
          </p:cNvSpPr>
          <p:nvPr>
            <p:ph type="title"/>
          </p:nvPr>
        </p:nvSpPr>
        <p:spPr/>
        <p:txBody>
          <a:bodyPr/>
          <a:lstStyle/>
          <a:p>
            <a:pPr>
              <a:defRPr/>
            </a:pPr>
            <a:r>
              <a:rPr lang="pl-PL" altLang="pl-PL" kern="1200" dirty="0">
                <a:solidFill>
                  <a:srgbClr val="177291"/>
                </a:solidFill>
              </a:rPr>
              <a:t>Trwałość efektów zdrowotnych</a:t>
            </a:r>
          </a:p>
        </p:txBody>
      </p:sp>
      <p:pic>
        <p:nvPicPr>
          <p:cNvPr id="47108" name="Picture 2"/>
          <p:cNvPicPr>
            <a:picLocks noChangeAspect="1" noChangeArrowheads="1"/>
          </p:cNvPicPr>
          <p:nvPr/>
        </p:nvPicPr>
        <p:blipFill>
          <a:blip r:embed="rId2" cstate="print"/>
          <a:srcRect/>
          <a:stretch>
            <a:fillRect/>
          </a:stretch>
        </p:blipFill>
        <p:spPr bwMode="auto">
          <a:xfrm>
            <a:off x="3635375" y="1341438"/>
            <a:ext cx="5184775" cy="4902200"/>
          </a:xfrm>
          <a:prstGeom prst="rect">
            <a:avLst/>
          </a:prstGeom>
          <a:noFill/>
          <a:ln w="9525">
            <a:noFill/>
            <a:miter lim="800000"/>
            <a:headEnd/>
            <a:tailEnd/>
          </a:ln>
          <a:effectLst/>
        </p:spPr>
      </p:pic>
      <p:sp>
        <p:nvSpPr>
          <p:cNvPr id="4" name="Prostokąt 3"/>
          <p:cNvSpPr/>
          <p:nvPr/>
        </p:nvSpPr>
        <p:spPr>
          <a:xfrm>
            <a:off x="3635375" y="5354638"/>
            <a:ext cx="1152525" cy="461962"/>
          </a:xfrm>
          <a:prstGeom prst="rect">
            <a:avLst/>
          </a:prstGeom>
        </p:spPr>
        <p:txBody>
          <a:bodyPr>
            <a:spAutoFit/>
          </a:bodyPr>
          <a:lstStyle/>
          <a:p>
            <a:pPr>
              <a:defRPr/>
            </a:pPr>
            <a:r>
              <a:rPr lang="pl-PL" sz="1200" b="1" dirty="0">
                <a:latin typeface="+mn-lt"/>
              </a:rPr>
              <a:t>Faza trwałości</a:t>
            </a:r>
          </a:p>
        </p:txBody>
      </p:sp>
      <p:sp>
        <p:nvSpPr>
          <p:cNvPr id="8" name="pole tekstowe 7"/>
          <p:cNvSpPr txBox="1"/>
          <p:nvPr/>
        </p:nvSpPr>
        <p:spPr>
          <a:xfrm>
            <a:off x="4211638" y="1628775"/>
            <a:ext cx="1198562" cy="277813"/>
          </a:xfrm>
          <a:prstGeom prst="rect">
            <a:avLst/>
          </a:prstGeom>
          <a:noFill/>
        </p:spPr>
        <p:txBody>
          <a:bodyPr>
            <a:spAutoFit/>
          </a:bodyPr>
          <a:lstStyle/>
          <a:p>
            <a:pPr>
              <a:defRPr/>
            </a:pPr>
            <a:r>
              <a:rPr lang="pl-PL" sz="1200" b="1" dirty="0">
                <a:latin typeface="+mn-lt"/>
              </a:rPr>
              <a:t>Faza wstępna</a:t>
            </a:r>
          </a:p>
        </p:txBody>
      </p:sp>
      <p:sp>
        <p:nvSpPr>
          <p:cNvPr id="47111" name="pole tekstowe 5"/>
          <p:cNvSpPr txBox="1">
            <a:spLocks noChangeArrowheads="1"/>
          </p:cNvSpPr>
          <p:nvPr/>
        </p:nvSpPr>
        <p:spPr bwMode="auto">
          <a:xfrm>
            <a:off x="7524750" y="3652838"/>
            <a:ext cx="1439863" cy="277812"/>
          </a:xfrm>
          <a:prstGeom prst="rect">
            <a:avLst/>
          </a:prstGeom>
          <a:noFill/>
          <a:ln w="9525">
            <a:noFill/>
            <a:miter lim="800000"/>
            <a:headEnd/>
            <a:tailEnd/>
          </a:ln>
        </p:spPr>
        <p:txBody>
          <a:bodyPr>
            <a:spAutoFit/>
          </a:bodyPr>
          <a:lstStyle/>
          <a:p>
            <a:r>
              <a:rPr lang="pl-PL" altLang="pl-PL" sz="1200" b="1"/>
              <a:t>Faza realizacji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ytuł 2"/>
          <p:cNvSpPr>
            <a:spLocks noGrp="1"/>
          </p:cNvSpPr>
          <p:nvPr>
            <p:ph type="title"/>
          </p:nvPr>
        </p:nvSpPr>
        <p:spPr/>
        <p:txBody>
          <a:bodyPr/>
          <a:lstStyle/>
          <a:p>
            <a:pPr>
              <a:defRPr/>
            </a:pPr>
            <a:r>
              <a:rPr lang="pl-PL" altLang="pl-PL" kern="1200" dirty="0">
                <a:solidFill>
                  <a:srgbClr val="177291"/>
                </a:solidFill>
              </a:rPr>
              <a:t>Trwałość efektów </a:t>
            </a:r>
            <a:r>
              <a:rPr lang="pl-PL" altLang="pl-PL" kern="1200" dirty="0" smtClean="0">
                <a:solidFill>
                  <a:srgbClr val="177291"/>
                </a:solidFill>
              </a:rPr>
              <a:t>zdrowotnych (2)</a:t>
            </a:r>
            <a:endParaRPr lang="pl-PL" altLang="pl-PL" kern="1200" dirty="0">
              <a:solidFill>
                <a:srgbClr val="177291"/>
              </a:solidFill>
            </a:endParaRPr>
          </a:p>
        </p:txBody>
      </p:sp>
      <p:sp>
        <p:nvSpPr>
          <p:cNvPr id="4" name="Prostokąt 3"/>
          <p:cNvSpPr/>
          <p:nvPr/>
        </p:nvSpPr>
        <p:spPr>
          <a:xfrm>
            <a:off x="395288" y="1557338"/>
            <a:ext cx="8424862" cy="30956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1800" dirty="0">
                <a:solidFill>
                  <a:schemeClr val="tx1"/>
                </a:solidFill>
              </a:rPr>
              <a:t>Przykładem trwałego efektu programu będzie prowadzenie szkoleń dla specjalistów zajmujących się aktywnością fizyczną. Wiedza przez nich zdobyta w trakcie jednej edycji programu może zostać wykorzystana w kolejnych edycjach lub podczas prowadzenia zajęć dla pozostałej części populacji, nie biorącej udziału w programie.</a:t>
            </a:r>
          </a:p>
          <a:p>
            <a:pPr algn="just">
              <a:defRPr/>
            </a:pPr>
            <a:endParaRPr lang="pl-PL" sz="1800" dirty="0">
              <a:solidFill>
                <a:schemeClr val="tx1"/>
              </a:solidFill>
            </a:endParaRPr>
          </a:p>
          <a:p>
            <a:pPr algn="just">
              <a:defRPr/>
            </a:pPr>
            <a:r>
              <a:rPr lang="pl-PL" sz="1800" dirty="0">
                <a:solidFill>
                  <a:schemeClr val="tx1"/>
                </a:solidFill>
              </a:rPr>
              <a:t>Innym przykładem utrzymywania się trwałych efektów zdrowotnych, jest regularne cykliczne wykonywanie szczepień ochronnych wśród dzieci. Planowane w tym zakresie działania wieloletnie, obejmujące całą populację docelową, pozwolą na uzyskanie trwałej odporności populacyjnej.</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cstate="print"/>
          <a:srcRect b="9137"/>
          <a:stretch>
            <a:fillRect/>
          </a:stretch>
        </p:blipFill>
        <p:spPr bwMode="auto">
          <a:xfrm>
            <a:off x="5148263" y="4508500"/>
            <a:ext cx="3003550" cy="2217738"/>
          </a:xfrm>
          <a:prstGeom prst="rect">
            <a:avLst/>
          </a:prstGeom>
          <a:noFill/>
          <a:ln w="9525">
            <a:noFill/>
            <a:miter lim="800000"/>
            <a:headEnd/>
            <a:tailEnd/>
          </a:ln>
        </p:spPr>
      </p:pic>
      <p:sp>
        <p:nvSpPr>
          <p:cNvPr id="63491" name="Rectangle 2"/>
          <p:cNvSpPr txBox="1">
            <a:spLocks noChangeArrowheads="1"/>
          </p:cNvSpPr>
          <p:nvPr/>
        </p:nvSpPr>
        <p:spPr bwMode="auto">
          <a:xfrm>
            <a:off x="457200" y="277813"/>
            <a:ext cx="8218488"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defRPr/>
            </a:pPr>
            <a:r>
              <a:rPr lang="pl-PL" altLang="pl-PL" sz="2800" b="1" dirty="0">
                <a:solidFill>
                  <a:srgbClr val="177291"/>
                </a:solidFill>
                <a:latin typeface="+mj-lt"/>
                <a:ea typeface="+mj-ea"/>
                <a:cs typeface="+mj-cs"/>
              </a:rPr>
              <a:t>Budżet</a:t>
            </a:r>
            <a:endParaRPr lang="en-GB" altLang="pl-PL" sz="2800" b="1" dirty="0">
              <a:solidFill>
                <a:srgbClr val="177291"/>
              </a:solidFill>
              <a:latin typeface="+mj-lt"/>
              <a:ea typeface="+mj-ea"/>
              <a:cs typeface="+mj-cs"/>
            </a:endParaRPr>
          </a:p>
        </p:txBody>
      </p:sp>
      <p:sp>
        <p:nvSpPr>
          <p:cNvPr id="49156" name="pole tekstowe 16"/>
          <p:cNvSpPr txBox="1">
            <a:spLocks noChangeArrowheads="1"/>
          </p:cNvSpPr>
          <p:nvPr/>
        </p:nvSpPr>
        <p:spPr bwMode="auto">
          <a:xfrm>
            <a:off x="7667625" y="2844800"/>
            <a:ext cx="1296988" cy="523875"/>
          </a:xfrm>
          <a:prstGeom prst="rect">
            <a:avLst/>
          </a:prstGeom>
          <a:noFill/>
          <a:ln w="9525">
            <a:noFill/>
            <a:miter lim="800000"/>
            <a:headEnd/>
            <a:tailEnd/>
          </a:ln>
        </p:spPr>
        <p:txBody>
          <a:bodyPr>
            <a:spAutoFit/>
          </a:bodyPr>
          <a:lstStyle/>
          <a:p>
            <a:r>
              <a:rPr lang="pl-PL" altLang="pl-PL" sz="1400">
                <a:solidFill>
                  <a:schemeClr val="bg1"/>
                </a:solidFill>
              </a:rPr>
              <a:t>Stanowisko/</a:t>
            </a:r>
          </a:p>
          <a:p>
            <a:r>
              <a:rPr lang="pl-PL" altLang="pl-PL" sz="1400">
                <a:solidFill>
                  <a:schemeClr val="bg1"/>
                </a:solidFill>
              </a:rPr>
              <a:t>rekomendacja</a:t>
            </a:r>
          </a:p>
        </p:txBody>
      </p:sp>
      <p:sp>
        <p:nvSpPr>
          <p:cNvPr id="49157" name="pole tekstowe 1"/>
          <p:cNvSpPr txBox="1">
            <a:spLocks noChangeArrowheads="1"/>
          </p:cNvSpPr>
          <p:nvPr/>
        </p:nvSpPr>
        <p:spPr bwMode="auto">
          <a:xfrm>
            <a:off x="323850" y="1466850"/>
            <a:ext cx="8351838" cy="3784600"/>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pl-PL" altLang="pl-PL" sz="2000"/>
              <a:t>Zaplanowane w programie środki powinny być wydatkowane w sposób optymalny i efektywny. </a:t>
            </a:r>
          </a:p>
          <a:p>
            <a:pPr marL="342900" indent="-342900" algn="just">
              <a:buFont typeface="Wingdings" pitchFamily="2" charset="2"/>
              <a:buChar char="Ø"/>
            </a:pPr>
            <a:r>
              <a:rPr lang="pl-PL" altLang="pl-PL" sz="2000"/>
              <a:t>Planowanie budżetu powinno odbywać się w oparciu o </a:t>
            </a:r>
            <a:r>
              <a:rPr lang="pl-PL" altLang="pl-PL" sz="2000" u="sng"/>
              <a:t>model populacyjny</a:t>
            </a:r>
            <a:r>
              <a:rPr lang="pl-PL" altLang="pl-PL" sz="2000"/>
              <a:t>, tzn. opierający się na kosztach jednostkowych, które następnie mnożone są przez liczebność populacji docelowej. </a:t>
            </a:r>
          </a:p>
          <a:p>
            <a:pPr marL="342900" indent="-342900" algn="just">
              <a:buFont typeface="Wingdings" pitchFamily="2" charset="2"/>
              <a:buChar char="Ø"/>
            </a:pPr>
            <a:r>
              <a:rPr lang="pl-PL" altLang="pl-PL" sz="2000"/>
              <a:t>Dopuszcza się także zaplanowanie budżetu w oparciu o koszty jednostkowe poszczególnych świadczeń. </a:t>
            </a:r>
          </a:p>
          <a:p>
            <a:pPr marL="342900" indent="-342900" algn="just">
              <a:buFont typeface="Wingdings" pitchFamily="2" charset="2"/>
              <a:buChar char="Ø"/>
            </a:pPr>
            <a:r>
              <a:rPr lang="pl-PL" altLang="pl-PL" sz="2000"/>
              <a:t>Budżet programu powinien uwzględniać wszystkie koszty poszczególnych składowych  (tj. koszty interwencji, wynagrodzeń, wynajmu pomieszczeń, działań edukacyjnych, promocji i informacji itp.). Należy także wskazać sumaryczny koszt wszystkich kosztów cząstkowych.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lgn="ctr">
              <a:spcBef>
                <a:spcPct val="0"/>
              </a:spcBef>
              <a:buFontTx/>
              <a:buNone/>
              <a:defRPr/>
            </a:pPr>
            <a:endParaRPr lang="pl-PL" altLang="pl-PL" sz="2800" b="1" dirty="0" smtClean="0">
              <a:solidFill>
                <a:schemeClr val="accent2"/>
              </a:solidFill>
              <a:latin typeface="+mj-lt"/>
              <a:ea typeface="+mj-ea"/>
              <a:cs typeface="+mj-cs"/>
            </a:endParaRPr>
          </a:p>
          <a:p>
            <a:pPr marL="0" indent="0" algn="ctr">
              <a:spcBef>
                <a:spcPct val="0"/>
              </a:spcBef>
              <a:buFontTx/>
              <a:buNone/>
              <a:defRPr/>
            </a:pPr>
            <a:endParaRPr lang="pl-PL" altLang="pl-PL" sz="2800" b="1" dirty="0">
              <a:solidFill>
                <a:schemeClr val="accent2"/>
              </a:solidFill>
              <a:latin typeface="+mj-lt"/>
              <a:ea typeface="+mj-ea"/>
              <a:cs typeface="+mj-cs"/>
            </a:endParaRPr>
          </a:p>
          <a:p>
            <a:pPr marL="0" indent="0" algn="ctr">
              <a:spcBef>
                <a:spcPct val="0"/>
              </a:spcBef>
              <a:buFontTx/>
              <a:buNone/>
              <a:defRPr/>
            </a:pPr>
            <a:r>
              <a:rPr lang="pl-PL" altLang="pl-PL" sz="2800" b="1" dirty="0">
                <a:solidFill>
                  <a:srgbClr val="177291"/>
                </a:solidFill>
                <a:latin typeface="+mj-lt"/>
                <a:ea typeface="+mj-ea"/>
                <a:cs typeface="+mj-cs"/>
              </a:rPr>
              <a:t>Praktyczne podejście podczas oceny programów polityki zdrowotnej</a:t>
            </a:r>
            <a:endParaRPr lang="pl-PL" sz="2800" b="1" dirty="0">
              <a:solidFill>
                <a:srgbClr val="177291"/>
              </a:solidFill>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title"/>
          </p:nvPr>
        </p:nvSpPr>
        <p:spPr/>
        <p:txBody>
          <a:bodyPr/>
          <a:lstStyle/>
          <a:p>
            <a:r>
              <a:rPr lang="pl-PL" altLang="pl-PL" smtClean="0">
                <a:solidFill>
                  <a:srgbClr val="177291"/>
                </a:solidFill>
              </a:rPr>
              <a:t>Problem zdrowotny</a:t>
            </a:r>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ytuł 1"/>
          <p:cNvSpPr>
            <a:spLocks noGrp="1"/>
          </p:cNvSpPr>
          <p:nvPr>
            <p:ph type="title"/>
          </p:nvPr>
        </p:nvSpPr>
        <p:spPr>
          <a:xfrm>
            <a:off x="468313" y="260350"/>
            <a:ext cx="8229600" cy="1143000"/>
          </a:xfrm>
        </p:spPr>
        <p:txBody>
          <a:bodyPr/>
          <a:lstStyle/>
          <a:p>
            <a:r>
              <a:rPr lang="pl-PL" altLang="pl-PL" smtClean="0">
                <a:solidFill>
                  <a:srgbClr val="177291"/>
                </a:solidFill>
              </a:rPr>
              <a:t>Źródła danych dot. epidemiologii</a:t>
            </a:r>
          </a:p>
        </p:txBody>
      </p:sp>
      <p:graphicFrame>
        <p:nvGraphicFramePr>
          <p:cNvPr id="4" name="Diagram 3"/>
          <p:cNvGraphicFramePr/>
          <p:nvPr/>
        </p:nvGraphicFramePr>
        <p:xfrm>
          <a:off x="251520" y="1340768"/>
          <a:ext cx="427213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572000" y="1268760"/>
          <a:ext cx="3912096" cy="4048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zawartości 2"/>
          <p:cNvSpPr>
            <a:spLocks noGrp="1"/>
          </p:cNvSpPr>
          <p:nvPr>
            <p:ph idx="1"/>
          </p:nvPr>
        </p:nvSpPr>
        <p:spPr/>
        <p:txBody>
          <a:bodyPr/>
          <a:lstStyle/>
          <a:p>
            <a:endParaRPr lang="pl-PL" altLang="pl-PL" smtClean="0"/>
          </a:p>
        </p:txBody>
      </p:sp>
      <p:sp>
        <p:nvSpPr>
          <p:cNvPr id="53251" name="Tytuł 1"/>
          <p:cNvSpPr>
            <a:spLocks noGrp="1"/>
          </p:cNvSpPr>
          <p:nvPr>
            <p:ph type="title"/>
          </p:nvPr>
        </p:nvSpPr>
        <p:spPr/>
        <p:txBody>
          <a:bodyPr/>
          <a:lstStyle/>
          <a:p>
            <a:r>
              <a:rPr lang="pl-PL" altLang="pl-PL" smtClean="0">
                <a:solidFill>
                  <a:srgbClr val="177291"/>
                </a:solidFill>
              </a:rPr>
              <a:t>Epidemiologia-KRN</a:t>
            </a:r>
          </a:p>
        </p:txBody>
      </p:sp>
      <p:pic>
        <p:nvPicPr>
          <p:cNvPr id="53252" name="Picture 2" descr="C:\Users\Łukasz\Pictures\Picasa\Zrzuty ekranu\Przechwytywanie w trybie pełnoekranowym 2016-06-18 145303.bmp.jpg"/>
          <p:cNvPicPr>
            <a:picLocks noChangeAspect="1" noChangeArrowheads="1"/>
          </p:cNvPicPr>
          <p:nvPr/>
        </p:nvPicPr>
        <p:blipFill>
          <a:blip r:embed="rId2" cstate="print"/>
          <a:srcRect/>
          <a:stretch>
            <a:fillRect/>
          </a:stretch>
        </p:blipFill>
        <p:spPr bwMode="auto">
          <a:xfrm>
            <a:off x="395288" y="1449388"/>
            <a:ext cx="8281987" cy="473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468313" y="333375"/>
            <a:ext cx="7138987" cy="490538"/>
          </a:xfrm>
        </p:spPr>
        <p:txBody>
          <a:bodyPr/>
          <a:lstStyle/>
          <a:p>
            <a:r>
              <a:rPr lang="pl-PL" altLang="pl-PL" smtClean="0">
                <a:solidFill>
                  <a:srgbClr val="177291"/>
                </a:solidFill>
              </a:rPr>
              <a:t>Aspekty prawne (2)</a:t>
            </a:r>
          </a:p>
        </p:txBody>
      </p:sp>
      <p:sp>
        <p:nvSpPr>
          <p:cNvPr id="17411" name="Symbol zastępczy zawartości 2"/>
          <p:cNvSpPr>
            <a:spLocks noGrp="1"/>
          </p:cNvSpPr>
          <p:nvPr>
            <p:ph idx="1"/>
          </p:nvPr>
        </p:nvSpPr>
        <p:spPr>
          <a:xfrm>
            <a:off x="323850" y="1341438"/>
            <a:ext cx="8496300" cy="5183187"/>
          </a:xfrm>
        </p:spPr>
        <p:txBody>
          <a:bodyPr/>
          <a:lstStyle/>
          <a:p>
            <a:pPr marL="0" indent="0" algn="just">
              <a:buFontTx/>
              <a:buNone/>
            </a:pPr>
            <a:r>
              <a:rPr lang="pl-PL" altLang="pl-PL" sz="2000" smtClean="0"/>
              <a:t>Ustawa z dnia 27 sierpnia 2004 r. o świadczeniach opieki zdrowotnej finansowanych ze środków publicznych (Dz. U. z 2015 r., poz. 581, z późn. zm.) – art. 48:</a:t>
            </a:r>
          </a:p>
          <a:p>
            <a:pPr lvl="1" algn="just"/>
            <a:r>
              <a:rPr lang="pl-PL" altLang="pl-PL" smtClean="0"/>
              <a:t>Ust. 1. Programy zdrowotne może opracowywać, wdrażać, realizować i finansować Fundusz, a </a:t>
            </a:r>
            <a:r>
              <a:rPr lang="pl-PL" altLang="pl-PL" b="1" u="sng" smtClean="0"/>
              <a:t>programy polityki zdrowotnej mogą opracowywać, wdrażać, realizować </a:t>
            </a:r>
            <a:br>
              <a:rPr lang="pl-PL" altLang="pl-PL" b="1" u="sng" smtClean="0"/>
            </a:br>
            <a:r>
              <a:rPr lang="pl-PL" altLang="pl-PL" b="1" u="sng" smtClean="0"/>
              <a:t>i finansować ministrowie</a:t>
            </a:r>
            <a:r>
              <a:rPr lang="pl-PL" altLang="pl-PL" b="1" smtClean="0"/>
              <a:t> oraz jednostki samorządu terytorialnego</a:t>
            </a:r>
            <a:r>
              <a:rPr lang="pl-PL" altLang="pl-PL" smtClean="0"/>
              <a:t>. Fundusz realizuje programy polityki zdrowotnej zlecone przez ministra właściwego do spraw zdrowia. </a:t>
            </a:r>
          </a:p>
          <a:p>
            <a:pPr lvl="1" algn="just"/>
            <a:r>
              <a:rPr lang="pl-PL" altLang="pl-PL" smtClean="0"/>
              <a:t>Ust. 3. Programy, o których mowa w ust. 1, dotyczą </a:t>
            </a:r>
            <a:br>
              <a:rPr lang="pl-PL" altLang="pl-PL" smtClean="0"/>
            </a:br>
            <a:r>
              <a:rPr lang="pl-PL" altLang="pl-PL" smtClean="0"/>
              <a:t>w szczególności: 1) ważnych zjawisk epidemiologicznych; 2) innych niż określone w pkt 1 istotnych problemów zdrowotnych dotyczących całej lub określonej grupy świadczeniobiorców przy istniejących możliwościach eliminowania bądź ograniczania tych problemów; 3) wdrożenia nowych procedur medycznych </a:t>
            </a:r>
            <a:br>
              <a:rPr lang="pl-PL" altLang="pl-PL" smtClean="0"/>
            </a:br>
            <a:r>
              <a:rPr lang="pl-PL" altLang="pl-PL" smtClean="0"/>
              <a:t>i przedsięwzięć profilaktycznych (art. 5, ust 29a </a:t>
            </a:r>
            <a:r>
              <a:rPr lang="pl-PL" altLang="pl-PL" i="1" u="sng" smtClean="0"/>
              <a:t>skuteczne i bezpieczne</a:t>
            </a:r>
            <a:r>
              <a:rPr lang="pl-PL" altLang="pl-PL"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ytuł 1"/>
          <p:cNvSpPr>
            <a:spLocks noGrp="1"/>
          </p:cNvSpPr>
          <p:nvPr>
            <p:ph type="title"/>
          </p:nvPr>
        </p:nvSpPr>
        <p:spPr/>
        <p:txBody>
          <a:bodyPr/>
          <a:lstStyle/>
          <a:p>
            <a:r>
              <a:rPr lang="pl-PL" altLang="pl-PL" smtClean="0">
                <a:solidFill>
                  <a:srgbClr val="177291"/>
                </a:solidFill>
              </a:rPr>
              <a:t>Epidemiologia-KRN (2)</a:t>
            </a:r>
          </a:p>
        </p:txBody>
      </p:sp>
      <p:sp>
        <p:nvSpPr>
          <p:cNvPr id="54275" name="Symbol zastępczy zawartości 5"/>
          <p:cNvSpPr>
            <a:spLocks noGrp="1"/>
          </p:cNvSpPr>
          <p:nvPr>
            <p:ph idx="1"/>
          </p:nvPr>
        </p:nvSpPr>
        <p:spPr/>
        <p:txBody>
          <a:bodyPr/>
          <a:lstStyle/>
          <a:p>
            <a:endParaRPr lang="pl-PL" altLang="pl-PL" smtClean="0"/>
          </a:p>
        </p:txBody>
      </p:sp>
      <p:pic>
        <p:nvPicPr>
          <p:cNvPr id="54276" name="Picture 9" descr="C:\Users\Łukasz\Pictures\Picasa\Zrzuty ekranu\Przechwytywanie w trybie pełnoekranowym 2016-06-18 143148.bmp.jpg"/>
          <p:cNvPicPr>
            <a:picLocks noChangeAspect="1" noChangeArrowheads="1"/>
          </p:cNvPicPr>
          <p:nvPr/>
        </p:nvPicPr>
        <p:blipFill>
          <a:blip r:embed="rId2" cstate="print"/>
          <a:srcRect/>
          <a:stretch>
            <a:fillRect/>
          </a:stretch>
        </p:blipFill>
        <p:spPr bwMode="auto">
          <a:xfrm>
            <a:off x="250825" y="1281113"/>
            <a:ext cx="7559675" cy="457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ytuł 1"/>
          <p:cNvSpPr>
            <a:spLocks noGrp="1"/>
          </p:cNvSpPr>
          <p:nvPr>
            <p:ph type="title"/>
          </p:nvPr>
        </p:nvSpPr>
        <p:spPr/>
        <p:txBody>
          <a:bodyPr/>
          <a:lstStyle/>
          <a:p>
            <a:r>
              <a:rPr lang="pl-PL" altLang="pl-PL" smtClean="0">
                <a:solidFill>
                  <a:srgbClr val="177291"/>
                </a:solidFill>
              </a:rPr>
              <a:t>Epidemiologia-KRN (3)</a:t>
            </a:r>
          </a:p>
        </p:txBody>
      </p:sp>
      <p:sp>
        <p:nvSpPr>
          <p:cNvPr id="55299" name="Symbol zastępczy zawartości 2"/>
          <p:cNvSpPr>
            <a:spLocks noGrp="1"/>
          </p:cNvSpPr>
          <p:nvPr>
            <p:ph idx="1"/>
          </p:nvPr>
        </p:nvSpPr>
        <p:spPr/>
        <p:txBody>
          <a:bodyPr/>
          <a:lstStyle/>
          <a:p>
            <a:endParaRPr lang="pl-PL" altLang="pl-PL" smtClean="0"/>
          </a:p>
        </p:txBody>
      </p:sp>
      <p:sp>
        <p:nvSpPr>
          <p:cNvPr id="55300" name="Prostokąt 3"/>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pPr eaLnBrk="1" hangingPunct="1"/>
            <a:r>
              <a:rPr lang="pl-PL" altLang="pl-PL"/>
              <a:t>C:\Users\Łukasz\Pictures\Picasa\Zrzuty ekranu\Przechwytywanie w trybie pełnoekranowym 2016-06-18 170230.bmp.jpg</a:t>
            </a:r>
          </a:p>
        </p:txBody>
      </p:sp>
      <p:pic>
        <p:nvPicPr>
          <p:cNvPr id="55301" name="Picture 3" descr="C:\Users\Łukasz\Pictures\Picasa\Zrzuty ekranu\Przechwytywanie w trybie pełnoekranowym 2016-06-18 170230.bmp.jpg"/>
          <p:cNvPicPr>
            <a:picLocks noChangeAspect="1" noChangeArrowheads="1"/>
          </p:cNvPicPr>
          <p:nvPr/>
        </p:nvPicPr>
        <p:blipFill>
          <a:blip r:embed="rId2" cstate="print"/>
          <a:srcRect/>
          <a:stretch>
            <a:fillRect/>
          </a:stretch>
        </p:blipFill>
        <p:spPr bwMode="auto">
          <a:xfrm>
            <a:off x="323850" y="1412875"/>
            <a:ext cx="8624888"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ytuł 1"/>
          <p:cNvSpPr>
            <a:spLocks noGrp="1"/>
          </p:cNvSpPr>
          <p:nvPr>
            <p:ph type="title"/>
          </p:nvPr>
        </p:nvSpPr>
        <p:spPr>
          <a:xfrm>
            <a:off x="468313" y="177800"/>
            <a:ext cx="7138987" cy="1143000"/>
          </a:xfrm>
        </p:spPr>
        <p:txBody>
          <a:bodyPr/>
          <a:lstStyle/>
          <a:p>
            <a:r>
              <a:rPr lang="pl-PL" altLang="pl-PL" smtClean="0">
                <a:solidFill>
                  <a:srgbClr val="177291"/>
                </a:solidFill>
              </a:rPr>
              <a:t>Populacja docelowa</a:t>
            </a:r>
          </a:p>
        </p:txBody>
      </p:sp>
      <p:graphicFrame>
        <p:nvGraphicFramePr>
          <p:cNvPr id="4" name="Diagram 3"/>
          <p:cNvGraphicFramePr/>
          <p:nvPr/>
        </p:nvGraphicFramePr>
        <p:xfrm>
          <a:off x="251520" y="1340768"/>
          <a:ext cx="856895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468313" y="4868863"/>
            <a:ext cx="8135937" cy="1631950"/>
          </a:xfrm>
          <a:prstGeom prst="rect">
            <a:avLst/>
          </a:prstGeom>
          <a:noFill/>
          <a:ln w="22225" cmpd="sng">
            <a:solidFill>
              <a:srgbClr val="FF0000"/>
            </a:solidFill>
          </a:ln>
        </p:spPr>
        <p:txBody>
          <a:bodyPr>
            <a:spAutoFit/>
          </a:bodyPr>
          <a:lstStyle/>
          <a:p>
            <a:pPr eaLnBrk="1" hangingPunct="1">
              <a:defRPr/>
            </a:pPr>
            <a:r>
              <a:rPr lang="pl-PL" sz="2000" dirty="0">
                <a:latin typeface="Arial" panose="020B0604020202020204" pitchFamily="34" charset="0"/>
              </a:rPr>
              <a:t>Na co zwracamy uwagę w trakcie procesu analitycznego:</a:t>
            </a:r>
          </a:p>
          <a:p>
            <a:pPr marL="285750" indent="-285750" eaLnBrk="1" hangingPunct="1">
              <a:buFont typeface="Arial" panose="020B0604020202020204" pitchFamily="34" charset="0"/>
              <a:buChar char="•"/>
              <a:defRPr/>
            </a:pPr>
            <a:r>
              <a:rPr lang="pl-PL" sz="2000" dirty="0">
                <a:latin typeface="Arial" panose="020B0604020202020204" pitchFamily="34" charset="0"/>
              </a:rPr>
              <a:t>Dokładność danych,</a:t>
            </a:r>
          </a:p>
          <a:p>
            <a:pPr marL="285750" indent="-285750" eaLnBrk="1" hangingPunct="1">
              <a:buFont typeface="Arial" panose="020B0604020202020204" pitchFamily="34" charset="0"/>
              <a:buChar char="•"/>
              <a:defRPr/>
            </a:pPr>
            <a:r>
              <a:rPr lang="pl-PL" sz="2000" dirty="0">
                <a:latin typeface="Arial" panose="020B0604020202020204" pitchFamily="34" charset="0"/>
              </a:rPr>
              <a:t>Wiarygodność źródeł danych,</a:t>
            </a:r>
          </a:p>
          <a:p>
            <a:pPr marL="285750" indent="-285750" eaLnBrk="1" hangingPunct="1">
              <a:buFont typeface="Arial" panose="020B0604020202020204" pitchFamily="34" charset="0"/>
              <a:buChar char="•"/>
              <a:defRPr/>
            </a:pPr>
            <a:r>
              <a:rPr lang="pl-PL" sz="2000" dirty="0">
                <a:latin typeface="Arial" panose="020B0604020202020204" pitchFamily="34" charset="0"/>
              </a:rPr>
              <a:t>Czas dostępu do danych,</a:t>
            </a:r>
          </a:p>
          <a:p>
            <a:pPr marL="285750" indent="-285750" eaLnBrk="1" hangingPunct="1">
              <a:buFont typeface="Arial" panose="020B0604020202020204" pitchFamily="34" charset="0"/>
              <a:buChar char="•"/>
              <a:defRPr/>
            </a:pPr>
            <a:r>
              <a:rPr lang="pl-PL" sz="2000" dirty="0">
                <a:latin typeface="Arial" panose="020B0604020202020204" pitchFamily="34" charset="0"/>
              </a:rPr>
              <a:t>Odniesienie danych do populacji globalnej/krajowej.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ytuł 1"/>
          <p:cNvSpPr>
            <a:spLocks noGrp="1"/>
          </p:cNvSpPr>
          <p:nvPr>
            <p:ph type="title"/>
          </p:nvPr>
        </p:nvSpPr>
        <p:spPr>
          <a:xfrm>
            <a:off x="22225" y="0"/>
            <a:ext cx="8229600" cy="922338"/>
          </a:xfrm>
        </p:spPr>
        <p:txBody>
          <a:bodyPr/>
          <a:lstStyle/>
          <a:p>
            <a:r>
              <a:rPr lang="pl-PL" altLang="pl-PL" sz="2600" smtClean="0">
                <a:solidFill>
                  <a:srgbClr val="177291"/>
                </a:solidFill>
              </a:rPr>
              <a:t>Aktualny stan finansowania ze środków </a:t>
            </a:r>
            <a:r>
              <a:rPr lang="pl-PL" altLang="pl-PL" smtClean="0">
                <a:solidFill>
                  <a:srgbClr val="177291"/>
                </a:solidFill>
              </a:rPr>
              <a:t>publicznych</a:t>
            </a:r>
          </a:p>
        </p:txBody>
      </p:sp>
      <p:sp>
        <p:nvSpPr>
          <p:cNvPr id="8" name="Elipsa 7"/>
          <p:cNvSpPr/>
          <p:nvPr/>
        </p:nvSpPr>
        <p:spPr>
          <a:xfrm>
            <a:off x="3505200" y="3027363"/>
            <a:ext cx="1871663" cy="10795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b="1" dirty="0"/>
              <a:t>Akty prawne</a:t>
            </a:r>
          </a:p>
        </p:txBody>
      </p:sp>
      <p:sp>
        <p:nvSpPr>
          <p:cNvPr id="9" name="Elipsa 8"/>
          <p:cNvSpPr/>
          <p:nvPr/>
        </p:nvSpPr>
        <p:spPr>
          <a:xfrm>
            <a:off x="2300288" y="957263"/>
            <a:ext cx="3673475" cy="15081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t>Rozporządzenie Ministra Zdrowia z dnia 6 listopada 2013 r. </a:t>
            </a:r>
            <a:r>
              <a:rPr lang="pl-PL" sz="1200" b="1" dirty="0"/>
              <a:t>w sprawie świadczeń gwarantowanych z zakresu ambulatoryjnej opieki specjalistycznej </a:t>
            </a:r>
            <a:r>
              <a:rPr lang="pl-PL" sz="1200" dirty="0"/>
              <a:t>(Dz.U. 2013 poz. 1413 z </a:t>
            </a:r>
            <a:r>
              <a:rPr lang="pl-PL" sz="1200" dirty="0" err="1"/>
              <a:t>późn</a:t>
            </a:r>
            <a:r>
              <a:rPr lang="pl-PL" sz="1200" dirty="0"/>
              <a:t>. zm.)</a:t>
            </a:r>
          </a:p>
        </p:txBody>
      </p:sp>
      <p:sp>
        <p:nvSpPr>
          <p:cNvPr id="10" name="Elipsa 9"/>
          <p:cNvSpPr/>
          <p:nvPr/>
        </p:nvSpPr>
        <p:spPr>
          <a:xfrm>
            <a:off x="149225" y="3800475"/>
            <a:ext cx="3529013" cy="14462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t>Rozporządzenie Ministra Zdrowia z dnia 6 listopada 2013 r. </a:t>
            </a:r>
            <a:r>
              <a:rPr lang="pl-PL" sz="1200" b="1" dirty="0"/>
              <a:t>w sprawie świadczeń gwarantowanych z zakresu programów zdrowotnych</a:t>
            </a:r>
            <a:r>
              <a:rPr lang="pl-PL" sz="1200" dirty="0"/>
              <a:t> (Dz.U. 2013 poz. 1505 z </a:t>
            </a:r>
            <a:r>
              <a:rPr lang="pl-PL" sz="1200" dirty="0" err="1"/>
              <a:t>późn</a:t>
            </a:r>
            <a:r>
              <a:rPr lang="pl-PL" sz="1200" dirty="0"/>
              <a:t>. zm.)</a:t>
            </a:r>
          </a:p>
        </p:txBody>
      </p:sp>
      <p:sp>
        <p:nvSpPr>
          <p:cNvPr id="11" name="Elipsa 10"/>
          <p:cNvSpPr/>
          <p:nvPr/>
        </p:nvSpPr>
        <p:spPr>
          <a:xfrm>
            <a:off x="34925" y="2060575"/>
            <a:ext cx="3168650" cy="15843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t>Rozporządzenie Ministra Zdrowia z dnia 6 listopada 2013 r. </a:t>
            </a:r>
            <a:r>
              <a:rPr lang="pl-PL" sz="1200" b="1" dirty="0"/>
              <a:t>w sprawie świadczeń gwarantowanych z zakresu leczenia stomatologicznego </a:t>
            </a:r>
            <a:r>
              <a:rPr lang="pl-PL" sz="1200" dirty="0"/>
              <a:t>(Dz.U. 2013 poz. 1462 z </a:t>
            </a:r>
            <a:r>
              <a:rPr lang="pl-PL" sz="1200" dirty="0" err="1"/>
              <a:t>późn</a:t>
            </a:r>
            <a:r>
              <a:rPr lang="pl-PL" sz="1200" dirty="0"/>
              <a:t>. zm.)</a:t>
            </a:r>
          </a:p>
        </p:txBody>
      </p:sp>
      <p:sp>
        <p:nvSpPr>
          <p:cNvPr id="12" name="Elipsa 11"/>
          <p:cNvSpPr/>
          <p:nvPr/>
        </p:nvSpPr>
        <p:spPr>
          <a:xfrm>
            <a:off x="3205163" y="4729163"/>
            <a:ext cx="2879725" cy="12382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t>Komunikat Głównego Inspektora Sanitarnego z dnia 31 marca 2016 r. </a:t>
            </a:r>
            <a:r>
              <a:rPr lang="pl-PL" sz="1200" b="1" dirty="0"/>
              <a:t>w sprawie Programu Szczepień Ochronnych </a:t>
            </a:r>
            <a:r>
              <a:rPr lang="pl-PL" sz="1200" dirty="0"/>
              <a:t>na rok 2017</a:t>
            </a:r>
          </a:p>
        </p:txBody>
      </p:sp>
      <p:sp>
        <p:nvSpPr>
          <p:cNvPr id="13" name="Elipsa 12"/>
          <p:cNvSpPr/>
          <p:nvPr/>
        </p:nvSpPr>
        <p:spPr>
          <a:xfrm>
            <a:off x="5494338" y="1873250"/>
            <a:ext cx="3119437" cy="17383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t>Rozporządzenie Ministra Zdrowia z dnia 24 września 2013 r. </a:t>
            </a:r>
            <a:r>
              <a:rPr lang="pl-PL" sz="1200" b="1" dirty="0"/>
              <a:t>w sprawie świadczeń gwarantowanych z zakresu podstawowej opieki zdrowotnej </a:t>
            </a:r>
            <a:r>
              <a:rPr lang="pl-PL" sz="1200" dirty="0"/>
              <a:t>(Dz.U. 2013 poz. 1248 z </a:t>
            </a:r>
            <a:r>
              <a:rPr lang="pl-PL" sz="1200" dirty="0" err="1"/>
              <a:t>późn</a:t>
            </a:r>
            <a:r>
              <a:rPr lang="pl-PL" sz="1200" dirty="0"/>
              <a:t>. zm.)</a:t>
            </a:r>
          </a:p>
        </p:txBody>
      </p:sp>
      <p:sp>
        <p:nvSpPr>
          <p:cNvPr id="14" name="Elipsa 13"/>
          <p:cNvSpPr/>
          <p:nvPr/>
        </p:nvSpPr>
        <p:spPr>
          <a:xfrm>
            <a:off x="5675313" y="3659188"/>
            <a:ext cx="3289300" cy="172878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t>Uchwała nr 208 Rady Ministrów z dnia 3 listopada 2015 r. w sprawie ustanowienia programu wieloletniego na lata 2016–2024 pod nazwą </a:t>
            </a:r>
            <a:r>
              <a:rPr lang="pl-PL" sz="1200" b="1" dirty="0"/>
              <a:t>„Narodowy Program Zwalczania Chorób Nowotworowych”</a:t>
            </a:r>
          </a:p>
        </p:txBody>
      </p:sp>
      <p:sp>
        <p:nvSpPr>
          <p:cNvPr id="15" name="Elipsa 14"/>
          <p:cNvSpPr/>
          <p:nvPr/>
        </p:nvSpPr>
        <p:spPr>
          <a:xfrm>
            <a:off x="5973763" y="5967413"/>
            <a:ext cx="2003425" cy="7556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400" dirty="0"/>
              <a:t>NPZ na lata 2016-2020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ytuł 1"/>
          <p:cNvSpPr>
            <a:spLocks noGrp="1"/>
          </p:cNvSpPr>
          <p:nvPr>
            <p:ph type="title"/>
          </p:nvPr>
        </p:nvSpPr>
        <p:spPr>
          <a:xfrm>
            <a:off x="107950" y="274638"/>
            <a:ext cx="7848600" cy="1143000"/>
          </a:xfrm>
        </p:spPr>
        <p:txBody>
          <a:bodyPr/>
          <a:lstStyle/>
          <a:p>
            <a:r>
              <a:rPr lang="pl-PL" altLang="pl-PL" smtClean="0">
                <a:solidFill>
                  <a:srgbClr val="177291"/>
                </a:solidFill>
              </a:rPr>
              <a:t>Informacje o podobnych PPZ realizowanych na terenie kraju</a:t>
            </a:r>
            <a:br>
              <a:rPr lang="pl-PL" altLang="pl-PL" smtClean="0">
                <a:solidFill>
                  <a:srgbClr val="177291"/>
                </a:solidFill>
              </a:rPr>
            </a:br>
            <a:endParaRPr lang="pl-PL" altLang="pl-PL" smtClean="0">
              <a:solidFill>
                <a:srgbClr val="177291"/>
              </a:solidFill>
            </a:endParaRPr>
          </a:p>
        </p:txBody>
      </p:sp>
      <p:sp>
        <p:nvSpPr>
          <p:cNvPr id="58371" name="Symbol zastępczy zawartości 2"/>
          <p:cNvSpPr>
            <a:spLocks noGrp="1"/>
          </p:cNvSpPr>
          <p:nvPr>
            <p:ph idx="1"/>
          </p:nvPr>
        </p:nvSpPr>
        <p:spPr/>
        <p:txBody>
          <a:bodyPr/>
          <a:lstStyle/>
          <a:p>
            <a:r>
              <a:rPr lang="pl-PL" altLang="pl-PL" smtClean="0"/>
              <a:t>Przykład: </a:t>
            </a:r>
          </a:p>
        </p:txBody>
      </p:sp>
      <p:pic>
        <p:nvPicPr>
          <p:cNvPr id="58372" name="Obraz 3"/>
          <p:cNvPicPr>
            <a:picLocks noChangeAspect="1"/>
          </p:cNvPicPr>
          <p:nvPr/>
        </p:nvPicPr>
        <p:blipFill>
          <a:blip r:embed="rId2" cstate="print"/>
          <a:srcRect/>
          <a:stretch>
            <a:fillRect/>
          </a:stretch>
        </p:blipFill>
        <p:spPr bwMode="auto">
          <a:xfrm>
            <a:off x="0" y="1417638"/>
            <a:ext cx="90360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ytuł 1"/>
          <p:cNvSpPr>
            <a:spLocks noGrp="1"/>
          </p:cNvSpPr>
          <p:nvPr>
            <p:ph type="title"/>
          </p:nvPr>
        </p:nvSpPr>
        <p:spPr>
          <a:xfrm>
            <a:off x="539750" y="115888"/>
            <a:ext cx="7138988" cy="1143000"/>
          </a:xfrm>
        </p:spPr>
        <p:txBody>
          <a:bodyPr/>
          <a:lstStyle/>
          <a:p>
            <a:r>
              <a:rPr lang="pl-PL" altLang="pl-PL" smtClean="0">
                <a:solidFill>
                  <a:srgbClr val="177291"/>
                </a:solidFill>
              </a:rPr>
              <a:t>Ocena Technologii Medycznych, HTA </a:t>
            </a:r>
            <a:r>
              <a:rPr lang="pl-PL" altLang="pl-PL" i="1" smtClean="0">
                <a:solidFill>
                  <a:srgbClr val="177291"/>
                </a:solidFill>
              </a:rPr>
              <a:t>– Health Technology Assessment</a:t>
            </a:r>
          </a:p>
        </p:txBody>
      </p:sp>
      <p:sp>
        <p:nvSpPr>
          <p:cNvPr id="3" name="Symbol zastępczy zawartości 2"/>
          <p:cNvSpPr>
            <a:spLocks noGrp="1"/>
          </p:cNvSpPr>
          <p:nvPr>
            <p:ph idx="1"/>
          </p:nvPr>
        </p:nvSpPr>
        <p:spPr>
          <a:xfrm>
            <a:off x="457200" y="1412875"/>
            <a:ext cx="8229600" cy="4802188"/>
          </a:xfrm>
        </p:spPr>
        <p:txBody>
          <a:bodyPr/>
          <a:lstStyle/>
          <a:p>
            <a:pPr algn="just">
              <a:defRPr/>
            </a:pPr>
            <a:r>
              <a:rPr lang="pl-PL" sz="1800" dirty="0" smtClean="0"/>
              <a:t>Interdyscyplinarna dziedzina wiedzy, służąca podejmowaniu opartych na dowodach naukowych (EBM - </a:t>
            </a:r>
            <a:r>
              <a:rPr lang="pl-PL" sz="1800" dirty="0" err="1" smtClean="0"/>
              <a:t>Evidence</a:t>
            </a:r>
            <a:r>
              <a:rPr lang="pl-PL" sz="1800" dirty="0" smtClean="0"/>
              <a:t> </a:t>
            </a:r>
            <a:r>
              <a:rPr lang="pl-PL" sz="1800" dirty="0" err="1" smtClean="0"/>
              <a:t>Based</a:t>
            </a:r>
            <a:r>
              <a:rPr lang="pl-PL" sz="1800" dirty="0" smtClean="0"/>
              <a:t> </a:t>
            </a:r>
            <a:r>
              <a:rPr lang="pl-PL" sz="1800" dirty="0" err="1" smtClean="0"/>
              <a:t>Medicine</a:t>
            </a:r>
            <a:r>
              <a:rPr lang="pl-PL" sz="1800" dirty="0" smtClean="0"/>
              <a:t>) decyzji w zakresie polityki zdrowotnej i praktyki klinicznej.</a:t>
            </a:r>
          </a:p>
          <a:p>
            <a:pPr marL="0" indent="0" algn="just">
              <a:buFontTx/>
              <a:buNone/>
              <a:defRPr/>
            </a:pPr>
            <a:endParaRPr lang="pl-PL" sz="800" dirty="0" smtClean="0"/>
          </a:p>
          <a:p>
            <a:pPr algn="just">
              <a:defRPr/>
            </a:pPr>
            <a:r>
              <a:rPr lang="pl-PL" sz="1800" dirty="0" smtClean="0"/>
              <a:t>Wiedza z zakresu: medycyny, epidemiologii, biostatystyki, ekonomii, prawa, etyki.</a:t>
            </a:r>
          </a:p>
          <a:p>
            <a:pPr marL="0" indent="0" algn="just">
              <a:buFontTx/>
              <a:buNone/>
              <a:defRPr/>
            </a:pPr>
            <a:endParaRPr lang="pl-PL" sz="800" dirty="0" smtClean="0"/>
          </a:p>
          <a:p>
            <a:pPr algn="just">
              <a:defRPr/>
            </a:pPr>
            <a:r>
              <a:rPr lang="pl-PL" sz="1800" dirty="0" smtClean="0"/>
              <a:t>HTA dostarcza naukowych podstaw do podejmowania racjonalnych decyzji dot. stosowania i finansowania świadczeń zdrowotnych.</a:t>
            </a:r>
          </a:p>
          <a:p>
            <a:pPr marL="0" indent="0" algn="just">
              <a:buFontTx/>
              <a:buNone/>
              <a:defRPr/>
            </a:pPr>
            <a:endParaRPr lang="pl-PL" sz="800" dirty="0" smtClean="0"/>
          </a:p>
          <a:p>
            <a:pPr algn="just">
              <a:defRPr/>
            </a:pPr>
            <a:r>
              <a:rPr lang="pl-PL" sz="1800" dirty="0" smtClean="0"/>
              <a:t>Oceny technologii medycznych mają służyć dobru pacjentów i zmierzają do zapewnienia bezpieczeństwa zdrowotnego, uzyskania efektów o największej wartości oraz optymalnego wykorzystania dostępnych środków.</a:t>
            </a:r>
          </a:p>
          <a:p>
            <a:pPr marL="0" indent="0" algn="just">
              <a:buFontTx/>
              <a:buNone/>
              <a:defRPr/>
            </a:pPr>
            <a:endParaRPr lang="pl-PL" sz="2000" dirty="0" smtClean="0"/>
          </a:p>
          <a:p>
            <a:pPr algn="just">
              <a:defRPr/>
            </a:pPr>
            <a:r>
              <a:rPr lang="pl-PL" sz="1800" dirty="0" smtClean="0"/>
              <a:t>Systematyczne poszukiwanie wszystkich dowodów naukowych dot. rozpatrywanego problemu.</a:t>
            </a:r>
          </a:p>
          <a:p>
            <a:pPr algn="just">
              <a:defRPr/>
            </a:pPr>
            <a:r>
              <a:rPr lang="pl-PL" sz="1800" dirty="0" smtClean="0"/>
              <a:t>Proces wyszukiwania danych i informacji należy szczegółowo opisać </a:t>
            </a:r>
            <a:r>
              <a:rPr lang="pl-PL" sz="1800" dirty="0" smtClean="0">
                <a:sym typeface="Wingdings" panose="05000000000000000000" pitchFamily="2" charset="2"/>
              </a:rPr>
              <a:t> ocena poprawności, umożliwienie powtórzenia w przypadku weryfikacji analizy.</a:t>
            </a:r>
            <a:endParaRPr lang="pl-PL" sz="1800" dirty="0" smtClean="0"/>
          </a:p>
          <a:p>
            <a:pPr algn="just">
              <a:defRPr/>
            </a:pPr>
            <a:endParaRPr lang="pl-PL" sz="2000" dirty="0" smtClean="0"/>
          </a:p>
          <a:p>
            <a:pPr marL="0" indent="0">
              <a:buFontTx/>
              <a:buNone/>
              <a:defRPr/>
            </a:pPr>
            <a:endParaRPr lang="pl-PL" dirty="0" smtClean="0"/>
          </a:p>
          <a:p>
            <a:pPr>
              <a:defRPr/>
            </a:pPr>
            <a:endParaRPr lang="pl-P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ytuł 1"/>
          <p:cNvSpPr>
            <a:spLocks noGrp="1"/>
          </p:cNvSpPr>
          <p:nvPr>
            <p:ph type="title"/>
          </p:nvPr>
        </p:nvSpPr>
        <p:spPr>
          <a:xfrm>
            <a:off x="1403350" y="115888"/>
            <a:ext cx="6840538" cy="1143000"/>
          </a:xfrm>
        </p:spPr>
        <p:txBody>
          <a:bodyPr/>
          <a:lstStyle/>
          <a:p>
            <a:r>
              <a:rPr lang="pl-PL" altLang="pl-PL" i="1" smtClean="0">
                <a:solidFill>
                  <a:srgbClr val="177291"/>
                </a:solidFill>
              </a:rPr>
              <a:t>Evidence Based Medicine </a:t>
            </a:r>
            <a:r>
              <a:rPr lang="pl-PL" altLang="pl-PL" smtClean="0">
                <a:solidFill>
                  <a:srgbClr val="177291"/>
                </a:solidFill>
              </a:rPr>
              <a:t>(EBM)</a:t>
            </a:r>
            <a:br>
              <a:rPr lang="pl-PL" altLang="pl-PL" smtClean="0">
                <a:solidFill>
                  <a:srgbClr val="177291"/>
                </a:solidFill>
              </a:rPr>
            </a:br>
            <a:r>
              <a:rPr lang="pl-PL" altLang="pl-PL" smtClean="0">
                <a:solidFill>
                  <a:srgbClr val="177291"/>
                </a:solidFill>
              </a:rPr>
              <a:t>Klasyfikacja doniesień naukowych</a:t>
            </a:r>
          </a:p>
        </p:txBody>
      </p:sp>
      <p:graphicFrame>
        <p:nvGraphicFramePr>
          <p:cNvPr id="2" name="Symbol zastępczy zawartości 1"/>
          <p:cNvGraphicFramePr>
            <a:graphicFrameLocks noGrp="1"/>
          </p:cNvGraphicFramePr>
          <p:nvPr>
            <p:ph idx="1"/>
          </p:nvPr>
        </p:nvGraphicFramePr>
        <p:xfrm>
          <a:off x="395536" y="1268760"/>
          <a:ext cx="8064896" cy="518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0" name="Prostokąt 2"/>
          <p:cNvSpPr>
            <a:spLocks noChangeArrowheads="1"/>
          </p:cNvSpPr>
          <p:nvPr/>
        </p:nvSpPr>
        <p:spPr bwMode="auto">
          <a:xfrm>
            <a:off x="304800" y="6381750"/>
            <a:ext cx="8351838" cy="646113"/>
          </a:xfrm>
          <a:prstGeom prst="rect">
            <a:avLst/>
          </a:prstGeom>
          <a:noFill/>
          <a:ln w="9525">
            <a:noFill/>
            <a:miter lim="800000"/>
            <a:headEnd/>
            <a:tailEnd/>
          </a:ln>
        </p:spPr>
        <p:txBody>
          <a:bodyPr>
            <a:spAutoFit/>
          </a:bodyPr>
          <a:lstStyle/>
          <a:p>
            <a:pPr eaLnBrk="1" hangingPunct="1"/>
            <a:r>
              <a:rPr lang="pl-PL" altLang="pl-PL" sz="900"/>
              <a:t>Opracowanie własne na podst. Wytycznych oceny technologii medycznych. Załącznik do zarządzenia nr 1/2010 Prezesa AOTM z dnia 4.01.2010 r. </a:t>
            </a:r>
            <a:r>
              <a:rPr lang="pl-PL" altLang="pl-PL" sz="900">
                <a:hlinkClick r:id="rId8"/>
              </a:rPr>
              <a:t>http://www.aotm.gov.pl/www/assets/files/wytyczne_hta/2010/Zarzadzenie_Nr_1_04012010.pdf</a:t>
            </a:r>
            <a:r>
              <a:rPr lang="pl-PL" altLang="pl-PL" sz="900"/>
              <a:t> i </a:t>
            </a:r>
            <a:r>
              <a:rPr lang="pl-PL" altLang="pl-PL" sz="900">
                <a:hlinkClick r:id="rId9"/>
              </a:rPr>
              <a:t>http://poland.cochrane.org/pl/jak-interpretowa%C4%87-przegl%C4%85dy-systematyczne</a:t>
            </a:r>
            <a:endParaRPr lang="pl-PL" altLang="pl-PL" sz="900"/>
          </a:p>
          <a:p>
            <a:pPr eaLnBrk="1" hangingPunct="1"/>
            <a:endParaRPr lang="pl-PL" altLang="pl-PL"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ytuł 1"/>
          <p:cNvSpPr>
            <a:spLocks noGrp="1"/>
          </p:cNvSpPr>
          <p:nvPr>
            <p:ph type="title"/>
          </p:nvPr>
        </p:nvSpPr>
        <p:spPr>
          <a:xfrm>
            <a:off x="468313" y="188913"/>
            <a:ext cx="7138987" cy="706437"/>
          </a:xfrm>
        </p:spPr>
        <p:txBody>
          <a:bodyPr/>
          <a:lstStyle/>
          <a:p>
            <a:r>
              <a:rPr lang="pl-PL" altLang="pl-PL" sz="2000" smtClean="0">
                <a:solidFill>
                  <a:srgbClr val="177291"/>
                </a:solidFill>
              </a:rPr>
              <a:t>Bazy danych do rekomendacji klinicznych/finansowych</a:t>
            </a:r>
          </a:p>
        </p:txBody>
      </p:sp>
      <p:sp>
        <p:nvSpPr>
          <p:cNvPr id="61443" name="Symbol zastępczy zawartości 2"/>
          <p:cNvSpPr>
            <a:spLocks noGrp="1"/>
          </p:cNvSpPr>
          <p:nvPr>
            <p:ph idx="1"/>
          </p:nvPr>
        </p:nvSpPr>
        <p:spPr>
          <a:xfrm>
            <a:off x="395288" y="765175"/>
            <a:ext cx="8229600" cy="5976938"/>
          </a:xfrm>
        </p:spPr>
        <p:txBody>
          <a:bodyPr/>
          <a:lstStyle/>
          <a:p>
            <a:pPr>
              <a:buFont typeface="Wingdings" pitchFamily="2" charset="2"/>
              <a:buChar char="Ø"/>
            </a:pPr>
            <a:r>
              <a:rPr lang="pl-PL" altLang="pl-PL" sz="1600" smtClean="0"/>
              <a:t>USPSTF - </a:t>
            </a:r>
            <a:r>
              <a:rPr lang="en-US" altLang="pl-PL" sz="1600" smtClean="0"/>
              <a:t>U.S. Preventive Services Task Force</a:t>
            </a:r>
            <a:r>
              <a:rPr lang="pl-PL" altLang="pl-PL" sz="1600" smtClean="0"/>
              <a:t> (</a:t>
            </a:r>
            <a:r>
              <a:rPr lang="pl-PL" altLang="pl-PL" sz="1600" smtClean="0">
                <a:hlinkClick r:id="rId2"/>
              </a:rPr>
              <a:t>http://www.uspreventiveservicestaskforce.org/</a:t>
            </a:r>
            <a:r>
              <a:rPr lang="pl-PL" altLang="pl-PL" sz="1600" smtClean="0"/>
              <a:t>), </a:t>
            </a:r>
          </a:p>
          <a:p>
            <a:pPr>
              <a:buFont typeface="Wingdings" pitchFamily="2" charset="2"/>
              <a:buChar char="Ø"/>
            </a:pPr>
            <a:r>
              <a:rPr lang="pl-PL" altLang="pl-PL" sz="1600" smtClean="0"/>
              <a:t>NICE – National Institute for Health and Care Excellence (</a:t>
            </a:r>
            <a:r>
              <a:rPr lang="pl-PL" altLang="pl-PL" sz="1600" smtClean="0">
                <a:hlinkClick r:id="rId3"/>
              </a:rPr>
              <a:t>https://www.nice.org.uk/</a:t>
            </a:r>
            <a:r>
              <a:rPr lang="pl-PL" altLang="pl-PL" sz="1600" smtClean="0"/>
              <a:t>),</a:t>
            </a:r>
          </a:p>
          <a:p>
            <a:pPr>
              <a:buFont typeface="Wingdings" pitchFamily="2" charset="2"/>
              <a:buChar char="Ø"/>
            </a:pPr>
            <a:r>
              <a:rPr lang="pl-PL" altLang="pl-PL" sz="1600" smtClean="0"/>
              <a:t>Medline (http://www.ncbi.nlm.nih.gov/pubmed)</a:t>
            </a:r>
            <a:r>
              <a:rPr lang="en-US" altLang="pl-PL" sz="1600" smtClean="0"/>
              <a:t>, </a:t>
            </a:r>
            <a:endParaRPr lang="pl-PL" altLang="pl-PL" sz="1600" smtClean="0"/>
          </a:p>
          <a:p>
            <a:pPr>
              <a:buFont typeface="Wingdings" pitchFamily="2" charset="2"/>
              <a:buChar char="Ø"/>
            </a:pPr>
            <a:r>
              <a:rPr lang="en-US" altLang="pl-PL" sz="1600" smtClean="0"/>
              <a:t>TRIP Database</a:t>
            </a:r>
            <a:r>
              <a:rPr lang="pl-PL" altLang="pl-PL" sz="1600" smtClean="0"/>
              <a:t> (https://www.tripdatabase.com/)</a:t>
            </a:r>
            <a:r>
              <a:rPr lang="en-US" altLang="pl-PL" sz="1600" smtClean="0"/>
              <a:t>, </a:t>
            </a:r>
            <a:endParaRPr lang="pl-PL" altLang="pl-PL" sz="1600" smtClean="0"/>
          </a:p>
          <a:p>
            <a:pPr>
              <a:buFont typeface="Wingdings" pitchFamily="2" charset="2"/>
              <a:buChar char="Ø"/>
            </a:pPr>
            <a:r>
              <a:rPr lang="en-US" altLang="pl-PL" sz="1600" smtClean="0"/>
              <a:t>GIN</a:t>
            </a:r>
            <a:r>
              <a:rPr lang="pl-PL" altLang="pl-PL" sz="1600" smtClean="0"/>
              <a:t> - </a:t>
            </a:r>
            <a:r>
              <a:rPr lang="en-US" altLang="pl-PL" sz="1600" smtClean="0"/>
              <a:t>Guidelines International Network (</a:t>
            </a:r>
            <a:r>
              <a:rPr lang="en-US" altLang="pl-PL" sz="1600" smtClean="0">
                <a:hlinkClick r:id="rId4"/>
              </a:rPr>
              <a:t>http://www.g-i-n.net/</a:t>
            </a:r>
            <a:r>
              <a:rPr lang="en-US" altLang="pl-PL" sz="1600" smtClean="0"/>
              <a:t>)</a:t>
            </a:r>
            <a:endParaRPr lang="pl-PL" altLang="pl-PL" sz="1600" smtClean="0"/>
          </a:p>
          <a:p>
            <a:pPr>
              <a:buFont typeface="Wingdings" pitchFamily="2" charset="2"/>
              <a:buChar char="Ø"/>
            </a:pPr>
            <a:r>
              <a:rPr lang="en-US" altLang="pl-PL" sz="1600" smtClean="0"/>
              <a:t>National Guideline Clearinghouse</a:t>
            </a:r>
            <a:r>
              <a:rPr lang="pl-PL" altLang="pl-PL" sz="1600" smtClean="0"/>
              <a:t> (http://www.guideline.gov/)</a:t>
            </a:r>
            <a:r>
              <a:rPr lang="en-US" altLang="pl-PL" sz="1600" smtClean="0"/>
              <a:t>, </a:t>
            </a:r>
            <a:endParaRPr lang="pl-PL" altLang="pl-PL" sz="1600" smtClean="0"/>
          </a:p>
          <a:p>
            <a:pPr>
              <a:buFont typeface="Wingdings" pitchFamily="2" charset="2"/>
              <a:buChar char="Ø"/>
            </a:pPr>
            <a:r>
              <a:rPr lang="en-US" altLang="pl-PL" sz="1600" smtClean="0"/>
              <a:t>Guideline Central</a:t>
            </a:r>
            <a:r>
              <a:rPr lang="pl-PL" altLang="pl-PL" sz="1600" smtClean="0"/>
              <a:t> (</a:t>
            </a:r>
            <a:r>
              <a:rPr lang="pl-PL" altLang="pl-PL" sz="1600" smtClean="0">
                <a:hlinkClick r:id="rId5"/>
              </a:rPr>
              <a:t>https://www.guidelinecentral.com/</a:t>
            </a:r>
            <a:r>
              <a:rPr lang="pl-PL" altLang="pl-PL" sz="1600" smtClean="0"/>
              <a:t>)</a:t>
            </a:r>
          </a:p>
          <a:p>
            <a:pPr>
              <a:buFont typeface="Wingdings" pitchFamily="2" charset="2"/>
              <a:buChar char="Ø"/>
            </a:pPr>
            <a:r>
              <a:rPr lang="en-US" altLang="pl-PL" sz="1600" smtClean="0"/>
              <a:t>WHO</a:t>
            </a:r>
            <a:r>
              <a:rPr lang="pl-PL" altLang="pl-PL" sz="1600" smtClean="0"/>
              <a:t> - </a:t>
            </a:r>
            <a:r>
              <a:rPr lang="en-US" altLang="pl-PL" sz="1600" smtClean="0"/>
              <a:t>World Health Organization (</a:t>
            </a:r>
            <a:r>
              <a:rPr lang="en-US" altLang="pl-PL" sz="1600" smtClean="0">
                <a:hlinkClick r:id="rId6"/>
              </a:rPr>
              <a:t>http://who.int/en/</a:t>
            </a:r>
            <a:r>
              <a:rPr lang="en-US" altLang="pl-PL" sz="1600" smtClean="0"/>
              <a:t>)</a:t>
            </a:r>
            <a:endParaRPr lang="pl-PL" altLang="pl-PL" sz="1600" smtClean="0"/>
          </a:p>
          <a:p>
            <a:pPr>
              <a:buFont typeface="Wingdings" pitchFamily="2" charset="2"/>
              <a:buChar char="Ø"/>
            </a:pPr>
            <a:r>
              <a:rPr lang="en-US" altLang="pl-PL" sz="1600" smtClean="0"/>
              <a:t>Prescrire</a:t>
            </a:r>
            <a:r>
              <a:rPr lang="pl-PL" altLang="pl-PL" sz="1600" smtClean="0"/>
              <a:t> (</a:t>
            </a:r>
            <a:r>
              <a:rPr lang="pl-PL" altLang="pl-PL" sz="1600" smtClean="0">
                <a:hlinkClick r:id="rId7"/>
              </a:rPr>
              <a:t>http://english.prescrire.org/en/Summary.aspx</a:t>
            </a:r>
            <a:r>
              <a:rPr lang="pl-PL" altLang="pl-PL" sz="1600" smtClean="0"/>
              <a:t>)</a:t>
            </a:r>
          </a:p>
          <a:p>
            <a:pPr>
              <a:buFont typeface="Wingdings" pitchFamily="2" charset="2"/>
              <a:buChar char="Ø"/>
            </a:pPr>
            <a:r>
              <a:rPr lang="en-US" altLang="pl-PL" sz="1600" smtClean="0"/>
              <a:t>CDC – Centers for Disease Control and Prevention</a:t>
            </a:r>
            <a:r>
              <a:rPr lang="pl-PL" altLang="pl-PL" sz="1600" smtClean="0"/>
              <a:t> (</a:t>
            </a:r>
            <a:r>
              <a:rPr lang="pl-PL" altLang="pl-PL" sz="1600" smtClean="0">
                <a:hlinkClick r:id="rId8"/>
              </a:rPr>
              <a:t>http://www.cdc.gov/</a:t>
            </a:r>
            <a:r>
              <a:rPr lang="pl-PL" altLang="pl-PL" sz="1600" smtClean="0"/>
              <a:t>)</a:t>
            </a:r>
          </a:p>
          <a:p>
            <a:pPr>
              <a:buFont typeface="Wingdings" pitchFamily="2" charset="2"/>
              <a:buChar char="Ø"/>
            </a:pPr>
            <a:r>
              <a:rPr lang="en-US" altLang="pl-PL" sz="1600" smtClean="0"/>
              <a:t>NZGG</a:t>
            </a:r>
            <a:r>
              <a:rPr lang="pl-PL" altLang="pl-PL" sz="1600" smtClean="0"/>
              <a:t> - </a:t>
            </a:r>
            <a:r>
              <a:rPr lang="en-US" altLang="pl-PL" sz="1600" smtClean="0"/>
              <a:t>The New Zealand Guidelines Group (</a:t>
            </a:r>
            <a:r>
              <a:rPr lang="en-US" altLang="pl-PL" sz="1600" smtClean="0">
                <a:hlinkClick r:id="rId9"/>
              </a:rPr>
              <a:t>http://www.health.govt.nz/</a:t>
            </a:r>
            <a:r>
              <a:rPr lang="pl-PL" altLang="pl-PL" sz="1600" smtClean="0"/>
              <a:t>)</a:t>
            </a:r>
          </a:p>
          <a:p>
            <a:pPr>
              <a:buFont typeface="Wingdings" pitchFamily="2" charset="2"/>
              <a:buChar char="Ø"/>
            </a:pPr>
            <a:r>
              <a:rPr lang="en-US" altLang="pl-PL" sz="1600" smtClean="0"/>
              <a:t>Australian Government National Health and Medical Research Council</a:t>
            </a:r>
            <a:r>
              <a:rPr lang="pl-PL" altLang="pl-PL" sz="1600" smtClean="0"/>
              <a:t> (</a:t>
            </a:r>
            <a:r>
              <a:rPr lang="pl-PL" altLang="pl-PL" sz="1600" smtClean="0">
                <a:hlinkClick r:id="rId10"/>
              </a:rPr>
              <a:t>https://www.nhmrc.gov.au/</a:t>
            </a:r>
            <a:r>
              <a:rPr lang="pl-PL" altLang="pl-PL" sz="1600" smtClean="0"/>
              <a:t>)</a:t>
            </a:r>
          </a:p>
          <a:p>
            <a:pPr>
              <a:buFont typeface="Wingdings" pitchFamily="2" charset="2"/>
              <a:buChar char="Ø"/>
            </a:pPr>
            <a:r>
              <a:rPr lang="en-US" altLang="pl-PL" sz="1600" smtClean="0"/>
              <a:t>NIHR</a:t>
            </a:r>
            <a:r>
              <a:rPr lang="pl-PL" altLang="pl-PL" sz="1600" smtClean="0"/>
              <a:t> - </a:t>
            </a:r>
            <a:r>
              <a:rPr lang="en-US" altLang="pl-PL" sz="1600" smtClean="0"/>
              <a:t>National Institute for Health Research </a:t>
            </a:r>
            <a:r>
              <a:rPr lang="pl-PL" altLang="pl-PL" sz="1600" smtClean="0"/>
              <a:t>(</a:t>
            </a:r>
            <a:r>
              <a:rPr lang="pl-PL" altLang="pl-PL" sz="1600" smtClean="0">
                <a:hlinkClick r:id="rId11"/>
              </a:rPr>
              <a:t>http://www.nihr.ac.uk/policy-and-standards/</a:t>
            </a:r>
            <a:r>
              <a:rPr lang="pl-PL" altLang="pl-PL" sz="1600" smtClean="0"/>
              <a:t>)</a:t>
            </a:r>
          </a:p>
          <a:p>
            <a:pPr>
              <a:buFont typeface="Wingdings" pitchFamily="2" charset="2"/>
              <a:buChar char="Ø"/>
            </a:pPr>
            <a:r>
              <a:rPr lang="pl-PL" altLang="pl-PL" sz="1600" smtClean="0"/>
              <a:t>NHS – National Health Service (</a:t>
            </a:r>
            <a:r>
              <a:rPr lang="pl-PL" altLang="pl-PL" sz="1600" smtClean="0">
                <a:hlinkClick r:id="rId12"/>
              </a:rPr>
              <a:t>http://www.nhs.uk/pages/home.aspx</a:t>
            </a:r>
            <a:r>
              <a:rPr lang="pl-PL" altLang="pl-PL" sz="1600" smtClean="0"/>
              <a:t>)</a:t>
            </a:r>
          </a:p>
          <a:p>
            <a:pPr>
              <a:buFont typeface="Wingdings" pitchFamily="2" charset="2"/>
              <a:buChar char="Ø"/>
            </a:pPr>
            <a:r>
              <a:rPr lang="pl-PL" altLang="pl-PL" sz="1600" smtClean="0"/>
              <a:t>Towarzystwa naukowe zajmujące się daną dziedziną (np. Endocrine Society, American Academy of Pediatrics, European Society of Cardiology, Polskie Towarzystwo Diabetologiczne, Polskie Towarzystwo Ginekologiczne).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ytuł 1"/>
          <p:cNvSpPr>
            <a:spLocks noGrp="1"/>
          </p:cNvSpPr>
          <p:nvPr>
            <p:ph type="title"/>
          </p:nvPr>
        </p:nvSpPr>
        <p:spPr>
          <a:xfrm>
            <a:off x="457200" y="274638"/>
            <a:ext cx="7570788" cy="1143000"/>
          </a:xfrm>
        </p:spPr>
        <p:txBody>
          <a:bodyPr/>
          <a:lstStyle/>
          <a:p>
            <a:r>
              <a:rPr lang="pl-PL" altLang="pl-PL" smtClean="0">
                <a:solidFill>
                  <a:srgbClr val="177291"/>
                </a:solidFill>
              </a:rPr>
              <a:t>Strategia wyszukiwania</a:t>
            </a:r>
          </a:p>
        </p:txBody>
      </p:sp>
      <p:sp>
        <p:nvSpPr>
          <p:cNvPr id="19459" name="Symbol zastępczy zawartości 2"/>
          <p:cNvSpPr>
            <a:spLocks noGrp="1"/>
          </p:cNvSpPr>
          <p:nvPr>
            <p:ph idx="1"/>
          </p:nvPr>
        </p:nvSpPr>
        <p:spPr>
          <a:xfrm>
            <a:off x="395288" y="1412875"/>
            <a:ext cx="8229600" cy="4908550"/>
          </a:xfrm>
        </p:spPr>
        <p:txBody>
          <a:bodyPr/>
          <a:lstStyle/>
          <a:p>
            <a:pPr algn="just">
              <a:lnSpc>
                <a:spcPct val="80000"/>
              </a:lnSpc>
              <a:buFont typeface="Wingdings" pitchFamily="2" charset="2"/>
              <a:buChar char="q"/>
              <a:defRPr/>
            </a:pPr>
            <a:r>
              <a:rPr lang="pl-PL" altLang="pl-PL" sz="2200" dirty="0" smtClean="0"/>
              <a:t>W celu wyszukania WSZYSTKICH dostępnych danych zawartych w danej bazie medycznej budujemy tzw. strategię wyszukiwania, czyli pytanie uwzględniające </a:t>
            </a:r>
            <a:r>
              <a:rPr lang="pl-PL" altLang="pl-PL" sz="2200" b="1" dirty="0" smtClean="0"/>
              <a:t>(PICO):</a:t>
            </a:r>
          </a:p>
          <a:p>
            <a:pPr lvl="1" algn="just">
              <a:lnSpc>
                <a:spcPct val="80000"/>
              </a:lnSpc>
              <a:buFont typeface="Wingdings" panose="05000000000000000000" pitchFamily="2" charset="2"/>
              <a:buChar char="Ø"/>
              <a:defRPr/>
            </a:pPr>
            <a:r>
              <a:rPr lang="pl-PL" altLang="pl-PL" sz="1900" b="1" dirty="0" smtClean="0"/>
              <a:t>Populację </a:t>
            </a:r>
            <a:r>
              <a:rPr lang="pl-PL" altLang="pl-PL" sz="1900" dirty="0" smtClean="0"/>
              <a:t>(</a:t>
            </a:r>
            <a:r>
              <a:rPr lang="pl-PL" altLang="pl-PL" sz="1900" i="1" dirty="0" err="1" smtClean="0"/>
              <a:t>population</a:t>
            </a:r>
            <a:r>
              <a:rPr lang="pl-PL" altLang="pl-PL" sz="1900" dirty="0" smtClean="0"/>
              <a:t>) (np. dzieci do 2 r.ż., młodzież szkolna, kobiety ciężarne, kobiety po menopauzie, osoby z BMI&gt;25)</a:t>
            </a:r>
          </a:p>
          <a:p>
            <a:pPr lvl="1" algn="just">
              <a:lnSpc>
                <a:spcPct val="80000"/>
              </a:lnSpc>
              <a:buFont typeface="Wingdings" panose="05000000000000000000" pitchFamily="2" charset="2"/>
              <a:buChar char="Ø"/>
              <a:defRPr/>
            </a:pPr>
            <a:r>
              <a:rPr lang="pl-PL" altLang="pl-PL" sz="1900" b="1" dirty="0" smtClean="0"/>
              <a:t>interwencję </a:t>
            </a:r>
            <a:r>
              <a:rPr lang="pl-PL" altLang="pl-PL" sz="1900" dirty="0" smtClean="0"/>
              <a:t>(</a:t>
            </a:r>
            <a:r>
              <a:rPr lang="pl-PL" altLang="pl-PL" sz="1900" i="1" dirty="0" err="1" smtClean="0"/>
              <a:t>intervention</a:t>
            </a:r>
            <a:r>
              <a:rPr lang="pl-PL" altLang="pl-PL" sz="1900" dirty="0" smtClean="0"/>
              <a:t>) (np. szczepionka, test diagnostyczny, edukacja, przesiew w kierunku raka piersi)</a:t>
            </a:r>
          </a:p>
          <a:p>
            <a:pPr lvl="1" algn="just">
              <a:lnSpc>
                <a:spcPct val="80000"/>
              </a:lnSpc>
              <a:buFont typeface="Wingdings" panose="05000000000000000000" pitchFamily="2" charset="2"/>
              <a:buChar char="Ø"/>
              <a:defRPr/>
            </a:pPr>
            <a:r>
              <a:rPr lang="pl-PL" altLang="pl-PL" sz="1900" dirty="0" smtClean="0">
                <a:solidFill>
                  <a:schemeClr val="tx1">
                    <a:lumMod val="50000"/>
                    <a:lumOff val="50000"/>
                  </a:schemeClr>
                </a:solidFill>
              </a:rPr>
              <a:t>komparator</a:t>
            </a:r>
            <a:r>
              <a:rPr lang="pl-PL" altLang="pl-PL" sz="1900" b="1" dirty="0" smtClean="0">
                <a:solidFill>
                  <a:schemeClr val="tx1">
                    <a:lumMod val="50000"/>
                    <a:lumOff val="50000"/>
                  </a:schemeClr>
                </a:solidFill>
              </a:rPr>
              <a:t> </a:t>
            </a:r>
            <a:r>
              <a:rPr lang="pl-PL" altLang="pl-PL" sz="1900" dirty="0" smtClean="0">
                <a:solidFill>
                  <a:schemeClr val="tx1">
                    <a:lumMod val="50000"/>
                    <a:lumOff val="50000"/>
                  </a:schemeClr>
                </a:solidFill>
              </a:rPr>
              <a:t>(</a:t>
            </a:r>
            <a:r>
              <a:rPr lang="pl-PL" altLang="pl-PL" sz="1900" i="1" dirty="0" err="1" smtClean="0">
                <a:solidFill>
                  <a:schemeClr val="tx1">
                    <a:lumMod val="50000"/>
                    <a:lumOff val="50000"/>
                  </a:schemeClr>
                </a:solidFill>
              </a:rPr>
              <a:t>comparison</a:t>
            </a:r>
            <a:r>
              <a:rPr lang="pl-PL" altLang="pl-PL" sz="1900" dirty="0" smtClean="0">
                <a:solidFill>
                  <a:schemeClr val="tx1">
                    <a:lumMod val="50000"/>
                    <a:lumOff val="50000"/>
                  </a:schemeClr>
                </a:solidFill>
              </a:rPr>
              <a:t>) interwencję stanowiącą punkt odniesienia (w pierwszej kolejności tzw. istniejąca praktyka)</a:t>
            </a:r>
          </a:p>
          <a:p>
            <a:pPr lvl="1" algn="just">
              <a:lnSpc>
                <a:spcPct val="80000"/>
              </a:lnSpc>
              <a:buFont typeface="Wingdings" panose="05000000000000000000" pitchFamily="2" charset="2"/>
              <a:buChar char="Ø"/>
              <a:defRPr/>
            </a:pPr>
            <a:r>
              <a:rPr lang="pl-PL" altLang="pl-PL" sz="1900" b="1" dirty="0" smtClean="0"/>
              <a:t>punkt końcowy </a:t>
            </a:r>
            <a:r>
              <a:rPr lang="pl-PL" altLang="pl-PL" sz="1900" dirty="0" smtClean="0"/>
              <a:t>(</a:t>
            </a:r>
            <a:r>
              <a:rPr lang="pl-PL" altLang="pl-PL" sz="1900" i="1" dirty="0" err="1" smtClean="0"/>
              <a:t>outcome</a:t>
            </a:r>
            <a:r>
              <a:rPr lang="pl-PL" altLang="pl-PL" sz="1900" dirty="0" smtClean="0"/>
              <a:t>)</a:t>
            </a:r>
            <a:r>
              <a:rPr lang="pl-PL" altLang="pl-PL" sz="1900" b="1" dirty="0" smtClean="0"/>
              <a:t> </a:t>
            </a:r>
            <a:r>
              <a:rPr lang="pl-PL" altLang="pl-PL" sz="1900" dirty="0" smtClean="0"/>
              <a:t>efekty zdrowotne stanowiące istotne klinicznie punkty końcowe (zgony, zachorowania lub wyleczenia, jakość życia, działania niepożądane)</a:t>
            </a:r>
          </a:p>
          <a:p>
            <a:pPr lvl="1" algn="just">
              <a:lnSpc>
                <a:spcPct val="80000"/>
              </a:lnSpc>
              <a:buFont typeface="Wingdings" panose="05000000000000000000" pitchFamily="2" charset="2"/>
              <a:buChar char="Ø"/>
              <a:defRPr/>
            </a:pPr>
            <a:r>
              <a:rPr lang="pl-PL" altLang="pl-PL" sz="1900" dirty="0" smtClean="0"/>
              <a:t>metodykę badania (</a:t>
            </a:r>
            <a:r>
              <a:rPr lang="pl-PL" altLang="pl-PL" sz="1900" b="1" dirty="0" smtClean="0"/>
              <a:t>typ publikacji</a:t>
            </a:r>
            <a:r>
              <a:rPr lang="pl-PL" altLang="pl-PL" sz="1900" dirty="0" smtClean="0"/>
              <a:t> – najczęściej poszukujemy opracowań wtórnych, czyli przeglądów systematycznych, metaanaliz oraz wytycznych i rekomendacji, najlepiej opartych na przeglądach)</a:t>
            </a:r>
          </a:p>
          <a:p>
            <a:pPr marL="457200" lvl="1" indent="0" algn="just">
              <a:lnSpc>
                <a:spcPct val="80000"/>
              </a:lnSpc>
              <a:buFontTx/>
              <a:buNone/>
              <a:defRPr/>
            </a:pPr>
            <a:endParaRPr lang="pl-PL" altLang="pl-PL" sz="1900" dirty="0" smtClean="0"/>
          </a:p>
          <a:p>
            <a:pPr lvl="1" algn="just">
              <a:lnSpc>
                <a:spcPct val="80000"/>
              </a:lnSpc>
              <a:buFont typeface="Wingdings" pitchFamily="2" charset="2"/>
              <a:buChar char="§"/>
              <a:defRPr/>
            </a:pPr>
            <a:r>
              <a:rPr lang="pl-PL" altLang="pl-PL" sz="1900" dirty="0" smtClean="0"/>
              <a:t> </a:t>
            </a:r>
            <a:r>
              <a:rPr lang="pl-PL" altLang="pl-PL" sz="1900" b="1" dirty="0" smtClean="0"/>
              <a:t>horyzont czasowy</a:t>
            </a:r>
          </a:p>
          <a:p>
            <a:pPr lvl="1" algn="just">
              <a:lnSpc>
                <a:spcPct val="80000"/>
              </a:lnSpc>
              <a:buFont typeface="Wingdings" pitchFamily="2" charset="2"/>
              <a:buChar char="§"/>
              <a:defRPr/>
            </a:pPr>
            <a:r>
              <a:rPr lang="pl-PL" altLang="pl-PL" sz="1900" b="1" dirty="0" smtClean="0"/>
              <a:t> język publikacji</a:t>
            </a:r>
          </a:p>
          <a:p>
            <a:pPr marL="0" indent="0">
              <a:buFontTx/>
              <a:buNone/>
              <a:defRPr/>
            </a:pPr>
            <a:endParaRPr lang="pl-PL" altLang="pl-PL" sz="1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ytuł 1"/>
          <p:cNvSpPr>
            <a:spLocks noGrp="1"/>
          </p:cNvSpPr>
          <p:nvPr>
            <p:ph type="title"/>
          </p:nvPr>
        </p:nvSpPr>
        <p:spPr>
          <a:xfrm>
            <a:off x="468313" y="260350"/>
            <a:ext cx="7570787" cy="941388"/>
          </a:xfrm>
        </p:spPr>
        <p:txBody>
          <a:bodyPr/>
          <a:lstStyle/>
          <a:p>
            <a:r>
              <a:rPr lang="pl-PL" altLang="pl-PL" smtClean="0">
                <a:solidFill>
                  <a:srgbClr val="177291"/>
                </a:solidFill>
              </a:rPr>
              <a:t>Bazy informacji medycznych</a:t>
            </a:r>
          </a:p>
        </p:txBody>
      </p:sp>
      <p:graphicFrame>
        <p:nvGraphicFramePr>
          <p:cNvPr id="2" name="Symbol zastępczy zawartości 1"/>
          <p:cNvGraphicFramePr>
            <a:graphicFrameLocks noGrp="1"/>
          </p:cNvGraphicFramePr>
          <p:nvPr>
            <p:ph idx="1"/>
          </p:nvPr>
        </p:nvGraphicFramePr>
        <p:xfrm>
          <a:off x="323850" y="1268413"/>
          <a:ext cx="8507413" cy="5497512"/>
        </p:xfrm>
        <a:graphic>
          <a:graphicData uri="http://schemas.openxmlformats.org/drawingml/2006/table">
            <a:tbl>
              <a:tblPr firstRow="1" bandRow="1">
                <a:tableStyleId>{5C22544A-7EE6-4342-B048-85BDC9FD1C3A}</a:tableStyleId>
              </a:tblPr>
              <a:tblGrid>
                <a:gridCol w="4253707"/>
                <a:gridCol w="4253707"/>
              </a:tblGrid>
              <a:tr h="370904">
                <a:tc>
                  <a:txBody>
                    <a:bodyPr/>
                    <a:lstStyle/>
                    <a:p>
                      <a:r>
                        <a:rPr lang="pl-PL" sz="1800" dirty="0" smtClean="0"/>
                        <a:t>Podstawowe</a:t>
                      </a:r>
                      <a:endParaRPr lang="pl-PL" sz="1800" dirty="0"/>
                    </a:p>
                  </a:txBody>
                  <a:tcPr marL="91441" marR="91441" marT="45728" marB="45728"/>
                </a:tc>
                <a:tc>
                  <a:txBody>
                    <a:bodyPr/>
                    <a:lstStyle/>
                    <a:p>
                      <a:r>
                        <a:rPr lang="pl-PL" sz="1800" dirty="0" smtClean="0"/>
                        <a:t>Dodatkowe</a:t>
                      </a:r>
                      <a:endParaRPr lang="pl-PL" sz="1800" dirty="0"/>
                    </a:p>
                  </a:txBody>
                  <a:tcPr marL="91441" marR="91441" marT="45728" marB="45728"/>
                </a:tc>
              </a:tr>
              <a:tr h="914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0" dirty="0" err="1" smtClean="0"/>
                        <a:t>Medline</a:t>
                      </a:r>
                      <a:r>
                        <a:rPr lang="pl-PL" sz="1800" kern="0" dirty="0" smtClean="0"/>
                        <a:t> udostępniana przez </a:t>
                      </a:r>
                      <a:r>
                        <a:rPr lang="pl-PL" sz="1800" kern="0" dirty="0" err="1" smtClean="0"/>
                        <a:t>PubMed</a:t>
                      </a:r>
                      <a:r>
                        <a:rPr lang="pl-PL" sz="1800" kern="0" dirty="0" smtClean="0"/>
                        <a:t> </a:t>
                      </a:r>
                      <a:r>
                        <a:rPr lang="pl-PL" sz="1800" kern="0" dirty="0" smtClean="0">
                          <a:hlinkClick r:id="rId2"/>
                        </a:rPr>
                        <a:t>www.ncbi.nlm.nih.gov/PubMed</a:t>
                      </a:r>
                      <a:endParaRPr lang="pl-PL" sz="1800" dirty="0" smtClean="0"/>
                    </a:p>
                    <a:p>
                      <a:endParaRPr lang="pl-PL" sz="1800" dirty="0"/>
                    </a:p>
                  </a:txBody>
                  <a:tcPr marL="91441" marR="91441" marT="45728" marB="45728"/>
                </a:tc>
                <a:tc>
                  <a:txBody>
                    <a:bodyPr/>
                    <a:lstStyle/>
                    <a:p>
                      <a:r>
                        <a:rPr lang="pl-PL" sz="1800" dirty="0" smtClean="0"/>
                        <a:t>Bazy rekomendacji klinicznych np. NICE, USPSTF, GIN, Trip.</a:t>
                      </a:r>
                      <a:endParaRPr lang="pl-PL" sz="1800" dirty="0"/>
                    </a:p>
                  </a:txBody>
                  <a:tcPr marL="91441" marR="91441" marT="45728" marB="45728"/>
                </a:tc>
              </a:tr>
              <a:tr h="914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smtClean="0"/>
                        <a:t>EMBASE </a:t>
                      </a:r>
                      <a:r>
                        <a:rPr lang="pl-PL" sz="1800" kern="0" dirty="0" smtClean="0">
                          <a:solidFill>
                            <a:schemeClr val="dk1"/>
                          </a:solidFill>
                          <a:latin typeface="+mn-lt"/>
                          <a:ea typeface="+mn-ea"/>
                          <a:cs typeface="+mn-cs"/>
                          <a:hlinkClick r:id="rId3"/>
                        </a:rPr>
                        <a:t>http://ovidsp.tx.ovid.com/sp-3.20.0b/ovidweb.cgi</a:t>
                      </a:r>
                      <a:endParaRPr lang="pl-PL" sz="1800" kern="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0" dirty="0" smtClean="0">
                        <a:solidFill>
                          <a:schemeClr val="dk1"/>
                        </a:solidFill>
                        <a:latin typeface="+mn-lt"/>
                        <a:ea typeface="+mn-ea"/>
                        <a:cs typeface="+mn-cs"/>
                      </a:endParaRPr>
                    </a:p>
                  </a:txBody>
                  <a:tcPr marL="91441" marR="91441" marT="45728" marB="45728"/>
                </a:tc>
                <a:tc>
                  <a:txBody>
                    <a:bodyPr/>
                    <a:lstStyle/>
                    <a:p>
                      <a:r>
                        <a:rPr lang="pl-PL" sz="1800" kern="0" dirty="0" smtClean="0"/>
                        <a:t>Strony medycznych towarzystw naukowych (NP. </a:t>
                      </a:r>
                      <a:r>
                        <a:rPr lang="pl-PL" sz="1800" kern="0" dirty="0" err="1" smtClean="0"/>
                        <a:t>Endocrine</a:t>
                      </a:r>
                      <a:r>
                        <a:rPr lang="pl-PL" sz="1800" kern="0" dirty="0" smtClean="0"/>
                        <a:t> Society,</a:t>
                      </a:r>
                      <a:r>
                        <a:rPr lang="pl-PL" sz="1800" kern="0" baseline="0" dirty="0" smtClean="0"/>
                        <a:t> American </a:t>
                      </a:r>
                      <a:r>
                        <a:rPr lang="pl-PL" sz="1800" kern="0" baseline="0" dirty="0" err="1" smtClean="0"/>
                        <a:t>Academy</a:t>
                      </a:r>
                      <a:r>
                        <a:rPr lang="pl-PL" sz="1800" kern="0" baseline="0" dirty="0" smtClean="0"/>
                        <a:t> of </a:t>
                      </a:r>
                      <a:r>
                        <a:rPr lang="pl-PL" sz="1800" kern="0" baseline="0" dirty="0" err="1" smtClean="0"/>
                        <a:t>Pediatrics</a:t>
                      </a:r>
                      <a:r>
                        <a:rPr lang="pl-PL" sz="1800" kern="0" dirty="0" smtClean="0"/>
                        <a:t>)</a:t>
                      </a:r>
                      <a:endParaRPr lang="pl-PL" sz="1800" dirty="0"/>
                    </a:p>
                  </a:txBody>
                  <a:tcPr marL="91441" marR="91441" marT="45728" marB="45728"/>
                </a:tc>
              </a:tr>
              <a:tr h="2286396">
                <a:tc>
                  <a:txBody>
                    <a:bodyPr/>
                    <a:lstStyle/>
                    <a:p>
                      <a:r>
                        <a:rPr lang="pl-PL" sz="1800" kern="0" dirty="0" err="1" smtClean="0"/>
                        <a:t>Cochrane</a:t>
                      </a:r>
                      <a:r>
                        <a:rPr lang="pl-PL" sz="1800" kern="0" dirty="0" smtClean="0"/>
                        <a:t> Databases </a:t>
                      </a:r>
                      <a:r>
                        <a:rPr lang="en-GB" sz="1800" kern="0" dirty="0" smtClean="0">
                          <a:hlinkClick r:id="rId4"/>
                        </a:rPr>
                        <a:t>www.thecochranelibrary.com/view/0/index.htm</a:t>
                      </a:r>
                      <a:endParaRPr lang="pl-PL" sz="1800" dirty="0"/>
                    </a:p>
                  </a:txBody>
                  <a:tcPr marL="91441" marR="91441" marT="45728" marB="45728"/>
                </a:tc>
                <a:tc>
                  <a:txBody>
                    <a:bodyPr/>
                    <a:lstStyle/>
                    <a:p>
                      <a:r>
                        <a:rPr lang="pl-PL" sz="1800" kern="0" dirty="0" smtClean="0"/>
                        <a:t>Strony agencji HTA, np. </a:t>
                      </a:r>
                      <a:r>
                        <a:rPr lang="pl-PL" sz="1800" kern="0" dirty="0" err="1" smtClean="0"/>
                        <a:t>National</a:t>
                      </a:r>
                      <a:r>
                        <a:rPr lang="pl-PL" sz="1800" kern="0" dirty="0" smtClean="0"/>
                        <a:t> </a:t>
                      </a:r>
                      <a:r>
                        <a:rPr lang="pl-PL" sz="1800" kern="0" dirty="0" err="1" smtClean="0"/>
                        <a:t>Institute</a:t>
                      </a:r>
                      <a:r>
                        <a:rPr lang="pl-PL" sz="1800" kern="0" dirty="0" smtClean="0"/>
                        <a:t> of </a:t>
                      </a:r>
                      <a:r>
                        <a:rPr lang="pl-PL" sz="1800" kern="0" dirty="0" err="1" smtClean="0"/>
                        <a:t>Clinical</a:t>
                      </a:r>
                      <a:r>
                        <a:rPr lang="pl-PL" sz="1800" kern="0" dirty="0" smtClean="0"/>
                        <a:t> Excellence (Anglia, Walia) </a:t>
                      </a:r>
                      <a:r>
                        <a:rPr lang="pl-PL" sz="1800" kern="0" dirty="0" smtClean="0">
                          <a:hlinkClick r:id="rId5"/>
                        </a:rPr>
                        <a:t>www.nice.org.uk/</a:t>
                      </a:r>
                      <a:r>
                        <a:rPr lang="pl-PL" sz="1800" kern="0" dirty="0" smtClean="0"/>
                        <a:t>, </a:t>
                      </a:r>
                      <a:r>
                        <a:rPr lang="en-GB" sz="1800" kern="0" dirty="0" smtClean="0"/>
                        <a:t>Haute </a:t>
                      </a:r>
                      <a:r>
                        <a:rPr lang="en-GB" sz="1800" kern="0" dirty="0" err="1" smtClean="0"/>
                        <a:t>Autorité</a:t>
                      </a:r>
                      <a:r>
                        <a:rPr lang="en-GB" sz="1800" kern="0" dirty="0" smtClean="0"/>
                        <a:t> de </a:t>
                      </a:r>
                      <a:r>
                        <a:rPr lang="pl-PL" sz="1800" kern="0" dirty="0" smtClean="0"/>
                        <a:t>S</a:t>
                      </a:r>
                      <a:r>
                        <a:rPr lang="en-GB" sz="1800" kern="0" dirty="0" err="1" smtClean="0"/>
                        <a:t>anté</a:t>
                      </a:r>
                      <a:r>
                        <a:rPr lang="en-GB" sz="1800" kern="0" dirty="0" smtClean="0"/>
                        <a:t> </a:t>
                      </a:r>
                      <a:r>
                        <a:rPr lang="pl-PL" sz="1800" kern="0" dirty="0" smtClean="0"/>
                        <a:t>(Francja) </a:t>
                      </a:r>
                      <a:r>
                        <a:rPr lang="en-GB" sz="1800" kern="0" dirty="0" smtClean="0">
                          <a:hlinkClick r:id="rId6"/>
                        </a:rPr>
                        <a:t>www.has-sante.fr</a:t>
                      </a:r>
                      <a:r>
                        <a:rPr lang="pl-PL" sz="1800" kern="0" dirty="0" smtClean="0"/>
                        <a:t>, IQWIG (Niemcy) </a:t>
                      </a:r>
                      <a:r>
                        <a:rPr lang="pl-PL" sz="1800" kern="0" dirty="0" smtClean="0">
                          <a:hlinkClick r:id="rId7"/>
                        </a:rPr>
                        <a:t>https://www.iqwig.de/</a:t>
                      </a:r>
                      <a:r>
                        <a:rPr lang="pl-PL" sz="1800" kern="0" dirty="0" smtClean="0"/>
                        <a:t>, </a:t>
                      </a:r>
                      <a:r>
                        <a:rPr lang="en-GB" sz="1800" kern="0" dirty="0" smtClean="0"/>
                        <a:t>Canadian Agency for Drugs and Technologies in Health</a:t>
                      </a:r>
                      <a:r>
                        <a:rPr lang="pl-PL" sz="1800" kern="0" dirty="0" smtClean="0"/>
                        <a:t> (Canada) </a:t>
                      </a:r>
                      <a:r>
                        <a:rPr lang="pl-PL" sz="1800" kern="0" dirty="0" smtClean="0">
                          <a:hlinkClick r:id="rId8"/>
                        </a:rPr>
                        <a:t>http://cadth.ca/</a:t>
                      </a:r>
                      <a:endParaRPr lang="pl-PL" sz="1800" dirty="0"/>
                    </a:p>
                  </a:txBody>
                  <a:tcPr marL="91441" marR="91441" marT="45728" marB="45728"/>
                </a:tc>
              </a:tr>
              <a:tr h="640191">
                <a:tc>
                  <a:txBody>
                    <a:bodyPr/>
                    <a:lstStyle/>
                    <a:p>
                      <a:endParaRPr lang="pl-PL" sz="1800" dirty="0"/>
                    </a:p>
                  </a:txBody>
                  <a:tcPr marL="91441" marR="91441"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0" dirty="0" smtClean="0"/>
                        <a:t>Strona WHO </a:t>
                      </a:r>
                      <a:r>
                        <a:rPr lang="pl-PL" sz="1800" kern="0" dirty="0" smtClean="0">
                          <a:hlinkClick r:id="rId9"/>
                        </a:rPr>
                        <a:t>www.who.int/en/</a:t>
                      </a:r>
                      <a:endParaRPr lang="pl-PL" sz="1800" kern="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0" dirty="0" smtClean="0"/>
                    </a:p>
                  </a:txBody>
                  <a:tcPr marL="91441" marR="91441" marT="45728" marB="45728"/>
                </a:tc>
              </a:tr>
              <a:tr h="370904">
                <a:tc>
                  <a:txBody>
                    <a:bodyPr/>
                    <a:lstStyle/>
                    <a:p>
                      <a:endParaRPr lang="pl-PL" sz="1800"/>
                    </a:p>
                  </a:txBody>
                  <a:tcPr marL="91441" marR="91441" marT="45728" marB="45728"/>
                </a:tc>
                <a:tc>
                  <a:txBody>
                    <a:bodyPr/>
                    <a:lstStyle/>
                    <a:p>
                      <a:r>
                        <a:rPr lang="pl-PL" sz="1800" kern="0" dirty="0" smtClean="0"/>
                        <a:t>Opinie polskich ekspertów klinicznych</a:t>
                      </a:r>
                      <a:endParaRPr lang="pl-PL" sz="1800" dirty="0"/>
                    </a:p>
                  </a:txBody>
                  <a:tcPr marL="91441" marR="91441" marT="45728" marB="45728"/>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323850" y="404813"/>
            <a:ext cx="7138988" cy="490537"/>
          </a:xfrm>
        </p:spPr>
        <p:txBody>
          <a:bodyPr/>
          <a:lstStyle/>
          <a:p>
            <a:r>
              <a:rPr lang="pl-PL" altLang="pl-PL" smtClean="0">
                <a:solidFill>
                  <a:srgbClr val="177291"/>
                </a:solidFill>
              </a:rPr>
              <a:t>Aspekty prawne (3)</a:t>
            </a:r>
          </a:p>
        </p:txBody>
      </p:sp>
      <p:sp>
        <p:nvSpPr>
          <p:cNvPr id="18435" name="Symbol zastępczy zawartości 2"/>
          <p:cNvSpPr>
            <a:spLocks noGrp="1"/>
          </p:cNvSpPr>
          <p:nvPr>
            <p:ph idx="1"/>
          </p:nvPr>
        </p:nvSpPr>
        <p:spPr>
          <a:xfrm>
            <a:off x="323850" y="1341438"/>
            <a:ext cx="8496300" cy="5183187"/>
          </a:xfrm>
        </p:spPr>
        <p:txBody>
          <a:bodyPr/>
          <a:lstStyle/>
          <a:p>
            <a:pPr marL="0" indent="0" algn="just">
              <a:buFontTx/>
              <a:buNone/>
            </a:pPr>
            <a:r>
              <a:rPr lang="pl-PL" altLang="pl-PL" sz="2000" smtClean="0"/>
              <a:t>Ustawa z dnia 27 sierpnia 2004 r. o świadczeniach opieki zdrowotnej finansowanych ze środków publicznych (Dz. U. z 2015 r., poz. 581, z późn. zm.) – art. 48a:</a:t>
            </a:r>
          </a:p>
          <a:p>
            <a:pPr lvl="1" algn="just"/>
            <a:r>
              <a:rPr lang="pl-PL" altLang="pl-PL" smtClean="0"/>
              <a:t>Ust. 1. </a:t>
            </a:r>
            <a:r>
              <a:rPr lang="pl-PL" altLang="pl-PL" b="1" smtClean="0"/>
              <a:t>Minister oraz jednostka samorządu terytorialnego sporządza projekt programu polityki zdrowotnej na podstawie map potrzeb zdrowotnych, o których mowa w art. 95a ust. 1 </a:t>
            </a:r>
            <a:br>
              <a:rPr lang="pl-PL" altLang="pl-PL" b="1" smtClean="0"/>
            </a:br>
            <a:r>
              <a:rPr lang="pl-PL" altLang="pl-PL" b="1" smtClean="0"/>
              <a:t>i 6. </a:t>
            </a:r>
            <a:r>
              <a:rPr lang="pl-PL" altLang="pl-PL" u="sng" smtClean="0"/>
              <a:t>Projekt programu polityki zdrowotnej jest przekazywany do Agencji w celu jego zaopiniowania.</a:t>
            </a:r>
            <a:r>
              <a:rPr lang="pl-PL" altLang="pl-PL" b="1" smtClean="0"/>
              <a:t> </a:t>
            </a:r>
            <a:r>
              <a:rPr lang="pl-PL" altLang="pl-PL" smtClean="0"/>
              <a:t>  </a:t>
            </a:r>
          </a:p>
          <a:p>
            <a:pPr lvl="1" algn="just"/>
            <a:r>
              <a:rPr lang="pl-PL" altLang="pl-PL" smtClean="0"/>
              <a:t>Ust. 2. </a:t>
            </a:r>
            <a:r>
              <a:rPr lang="pl-PL" altLang="pl-PL" b="1" smtClean="0"/>
              <a:t>Przepisu ust. 1 zdanie drugie </a:t>
            </a:r>
            <a:r>
              <a:rPr lang="pl-PL" altLang="pl-PL" b="1" u="sng" smtClean="0"/>
              <a:t>nie stosuje się do programu polityki zdrowotnej, będącego kontynuacją programu realizowanego w poprzednim okresie</a:t>
            </a:r>
            <a:r>
              <a:rPr lang="pl-PL" altLang="pl-PL" b="1" smtClean="0"/>
              <a:t>.</a:t>
            </a:r>
            <a:r>
              <a:rPr lang="pl-PL" altLang="pl-PL" smtClean="0"/>
              <a:t> </a:t>
            </a:r>
          </a:p>
          <a:p>
            <a:pPr lvl="1" algn="just"/>
            <a:r>
              <a:rPr lang="pl-PL" altLang="pl-PL" smtClean="0"/>
              <a:t>Ust. 3. </a:t>
            </a:r>
            <a:r>
              <a:rPr lang="pl-PL" altLang="pl-PL" u="sng" smtClean="0"/>
              <a:t>Agencja sporządza opinię</a:t>
            </a:r>
            <a:r>
              <a:rPr lang="pl-PL" altLang="pl-PL" smtClean="0"/>
              <a:t> w sprawie projektu programu polityki zdrowotnej </a:t>
            </a:r>
            <a:r>
              <a:rPr lang="pl-PL" altLang="pl-PL" b="1" u="sng" smtClean="0"/>
              <a:t>w terminie 2 miesięcy</a:t>
            </a:r>
            <a:r>
              <a:rPr lang="pl-PL" altLang="pl-PL" smtClean="0"/>
              <a:t> (…) na podstawie kryteriów, o których mowa w: 1) art. 31a ust. 1 – w przypadku ppz opracowanych przez ministra; 2) art. 31a ust. 1 i art. 48 ust. 4 – </a:t>
            </a:r>
            <a:br>
              <a:rPr lang="pl-PL" altLang="pl-PL" smtClean="0"/>
            </a:br>
            <a:r>
              <a:rPr lang="pl-PL" altLang="pl-PL" smtClean="0"/>
              <a:t>w przypadku ppz opracowanych przez jst.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ytuł 1"/>
          <p:cNvSpPr>
            <a:spLocks noGrp="1"/>
          </p:cNvSpPr>
          <p:nvPr>
            <p:ph type="title"/>
          </p:nvPr>
        </p:nvSpPr>
        <p:spPr>
          <a:xfrm>
            <a:off x="457200" y="692150"/>
            <a:ext cx="7138988" cy="725488"/>
          </a:xfrm>
        </p:spPr>
        <p:txBody>
          <a:bodyPr/>
          <a:lstStyle/>
          <a:p>
            <a:pPr eaLnBrk="1" hangingPunct="1"/>
            <a:r>
              <a:rPr lang="pl-PL" altLang="pl-PL" smtClean="0">
                <a:solidFill>
                  <a:srgbClr val="177291"/>
                </a:solidFill>
              </a:rPr>
              <a:t>Medline</a:t>
            </a:r>
            <a:br>
              <a:rPr lang="pl-PL" altLang="pl-PL" smtClean="0">
                <a:solidFill>
                  <a:srgbClr val="177291"/>
                </a:solidFill>
              </a:rPr>
            </a:br>
            <a:endParaRPr lang="pl-PL" altLang="pl-PL" i="1" smtClean="0">
              <a:solidFill>
                <a:srgbClr val="177291"/>
              </a:solidFill>
            </a:endParaRPr>
          </a:p>
        </p:txBody>
      </p:sp>
      <p:sp>
        <p:nvSpPr>
          <p:cNvPr id="21507" name="Symbol zastępczy zawartości 2"/>
          <p:cNvSpPr>
            <a:spLocks noGrp="1"/>
          </p:cNvSpPr>
          <p:nvPr>
            <p:ph idx="1"/>
          </p:nvPr>
        </p:nvSpPr>
        <p:spPr/>
        <p:txBody>
          <a:bodyPr/>
          <a:lstStyle/>
          <a:p>
            <a:pPr>
              <a:lnSpc>
                <a:spcPct val="80000"/>
              </a:lnSpc>
              <a:buFont typeface="Wingdings" panose="05000000000000000000" pitchFamily="2" charset="2"/>
              <a:buChar char="Ø"/>
              <a:defRPr/>
            </a:pPr>
            <a:r>
              <a:rPr lang="pl-PL" dirty="0" smtClean="0"/>
              <a:t>największa biomedyczna baza danych opracowywana przez </a:t>
            </a:r>
            <a:r>
              <a:rPr lang="pl-PL" i="1" dirty="0" err="1" smtClean="0"/>
              <a:t>National</a:t>
            </a:r>
            <a:r>
              <a:rPr lang="pl-PL" i="1" dirty="0" smtClean="0"/>
              <a:t> Library of </a:t>
            </a:r>
            <a:r>
              <a:rPr lang="pl-PL" i="1" dirty="0" err="1" smtClean="0"/>
              <a:t>Medicine</a:t>
            </a:r>
            <a:r>
              <a:rPr lang="pl-PL" i="1" dirty="0" smtClean="0"/>
              <a:t> </a:t>
            </a:r>
            <a:r>
              <a:rPr lang="pl-PL" dirty="0" smtClean="0"/>
              <a:t>(NLM) w Stanach Zjednoczonych,</a:t>
            </a:r>
          </a:p>
          <a:p>
            <a:pPr>
              <a:lnSpc>
                <a:spcPct val="80000"/>
              </a:lnSpc>
              <a:buFont typeface="Wingdings" panose="05000000000000000000" pitchFamily="2" charset="2"/>
              <a:buChar char="Ø"/>
              <a:defRPr/>
            </a:pPr>
            <a:endParaRPr lang="pl-PL" sz="1100" dirty="0"/>
          </a:p>
          <a:p>
            <a:pPr>
              <a:lnSpc>
                <a:spcPct val="80000"/>
              </a:lnSpc>
              <a:buFont typeface="Wingdings" panose="05000000000000000000" pitchFamily="2" charset="2"/>
              <a:buChar char="Ø"/>
              <a:defRPr/>
            </a:pPr>
            <a:r>
              <a:rPr lang="pl-PL" dirty="0" smtClean="0"/>
              <a:t>zawiera 25 mln rekordów, rocznie +ok. 700 000, </a:t>
            </a:r>
          </a:p>
          <a:p>
            <a:pPr marL="0" indent="0">
              <a:lnSpc>
                <a:spcPct val="80000"/>
              </a:lnSpc>
              <a:buFontTx/>
              <a:buNone/>
              <a:defRPr/>
            </a:pPr>
            <a:endParaRPr lang="pl-PL" sz="1100" dirty="0" smtClean="0"/>
          </a:p>
          <a:p>
            <a:pPr>
              <a:lnSpc>
                <a:spcPct val="80000"/>
              </a:lnSpc>
              <a:buFont typeface="Wingdings" panose="05000000000000000000" pitchFamily="2" charset="2"/>
              <a:buChar char="Ø"/>
              <a:defRPr/>
            </a:pPr>
            <a:r>
              <a:rPr lang="pl-PL" dirty="0" smtClean="0"/>
              <a:t>obejmuje medyczne piśmiennictwo światowe z lat 1966-2016, którego zasób aktualizowany jest 7 dni w tyg.,</a:t>
            </a:r>
          </a:p>
          <a:p>
            <a:pPr>
              <a:lnSpc>
                <a:spcPct val="80000"/>
              </a:lnSpc>
              <a:buFont typeface="Wingdings" panose="05000000000000000000" pitchFamily="2" charset="2"/>
              <a:buChar char="Ø"/>
              <a:defRPr/>
            </a:pPr>
            <a:r>
              <a:rPr lang="pl-PL" dirty="0" smtClean="0"/>
              <a:t>artykuły z ponad 5600 czasopism w ok. 40 językach, </a:t>
            </a:r>
          </a:p>
          <a:p>
            <a:pPr marL="0" indent="0">
              <a:lnSpc>
                <a:spcPct val="80000"/>
              </a:lnSpc>
              <a:buFontTx/>
              <a:buNone/>
              <a:defRPr/>
            </a:pPr>
            <a:endParaRPr lang="pl-PL" sz="1100" dirty="0" smtClean="0"/>
          </a:p>
          <a:p>
            <a:pPr>
              <a:lnSpc>
                <a:spcPct val="80000"/>
              </a:lnSpc>
              <a:buFont typeface="Wingdings" panose="05000000000000000000" pitchFamily="2" charset="2"/>
              <a:buChar char="Ø"/>
              <a:defRPr/>
            </a:pPr>
            <a:r>
              <a:rPr lang="pl-PL" dirty="0" smtClean="0"/>
              <a:t>przewaga pism z krajów anglosaskich,</a:t>
            </a:r>
          </a:p>
          <a:p>
            <a:pPr marL="0" indent="0">
              <a:lnSpc>
                <a:spcPct val="80000"/>
              </a:lnSpc>
              <a:buFontTx/>
              <a:buNone/>
              <a:defRPr/>
            </a:pPr>
            <a:endParaRPr lang="pl-PL" sz="1100" dirty="0" smtClean="0"/>
          </a:p>
          <a:p>
            <a:pPr>
              <a:lnSpc>
                <a:spcPct val="80000"/>
              </a:lnSpc>
              <a:buFont typeface="Wingdings" panose="05000000000000000000" pitchFamily="2" charset="2"/>
              <a:buChar char="Ø"/>
              <a:defRPr/>
            </a:pPr>
            <a:r>
              <a:rPr lang="pl-PL" dirty="0" smtClean="0"/>
              <a:t>bezpłatny dostęp poprzez </a:t>
            </a:r>
            <a:r>
              <a:rPr lang="pl-PL" dirty="0" err="1" smtClean="0"/>
              <a:t>Pubmed</a:t>
            </a:r>
            <a:r>
              <a:rPr lang="pl-PL" dirty="0" smtClean="0"/>
              <a:t> (</a:t>
            </a:r>
            <a:r>
              <a:rPr lang="pl-PL" dirty="0" smtClean="0">
                <a:hlinkClick r:id="rId2"/>
              </a:rPr>
              <a:t>http://www.ncbi.nlm.nih.gov/pubmed</a:t>
            </a:r>
            <a:r>
              <a:rPr lang="pl-PL" dirty="0" smtClean="0"/>
              <a:t>)</a:t>
            </a:r>
          </a:p>
          <a:p>
            <a:pPr>
              <a:lnSpc>
                <a:spcPct val="80000"/>
              </a:lnSpc>
              <a:defRPr/>
            </a:pPr>
            <a:endParaRPr lang="pl-PL" dirty="0" smtClean="0"/>
          </a:p>
          <a:p>
            <a:pPr marL="0" indent="0">
              <a:buFontTx/>
              <a:buNone/>
              <a:defRPr/>
            </a:pPr>
            <a:endParaRPr lang="pl-PL" altLang="pl-PL" dirty="0" smtClean="0"/>
          </a:p>
        </p:txBody>
      </p:sp>
      <p:grpSp>
        <p:nvGrpSpPr>
          <p:cNvPr id="64516" name="Grupa 3"/>
          <p:cNvGrpSpPr>
            <a:grpSpLocks/>
          </p:cNvGrpSpPr>
          <p:nvPr/>
        </p:nvGrpSpPr>
        <p:grpSpPr bwMode="auto">
          <a:xfrm>
            <a:off x="898525" y="6256338"/>
            <a:ext cx="7346950" cy="434975"/>
            <a:chOff x="1043608" y="6183977"/>
            <a:chExt cx="7348240" cy="435792"/>
          </a:xfrm>
        </p:grpSpPr>
        <p:pic>
          <p:nvPicPr>
            <p:cNvPr id="64517" name="Obraz 4"/>
            <p:cNvPicPr>
              <a:picLocks noChangeAspect="1"/>
            </p:cNvPicPr>
            <p:nvPr/>
          </p:nvPicPr>
          <p:blipFill>
            <a:blip r:embed="rId3" cstate="print"/>
            <a:srcRect/>
            <a:stretch>
              <a:fillRect/>
            </a:stretch>
          </p:blipFill>
          <p:spPr bwMode="auto">
            <a:xfrm>
              <a:off x="1043608" y="6183977"/>
              <a:ext cx="1224136" cy="435792"/>
            </a:xfrm>
            <a:prstGeom prst="rect">
              <a:avLst/>
            </a:prstGeom>
            <a:noFill/>
            <a:ln w="9525">
              <a:noFill/>
              <a:miter lim="800000"/>
              <a:headEnd/>
              <a:tailEnd/>
            </a:ln>
          </p:spPr>
        </p:pic>
        <p:pic>
          <p:nvPicPr>
            <p:cNvPr id="64518" name="Obraz 5"/>
            <p:cNvPicPr>
              <a:picLocks noChangeAspect="1"/>
            </p:cNvPicPr>
            <p:nvPr/>
          </p:nvPicPr>
          <p:blipFill>
            <a:blip r:embed="rId4" cstate="print"/>
            <a:srcRect/>
            <a:stretch>
              <a:fillRect/>
            </a:stretch>
          </p:blipFill>
          <p:spPr bwMode="auto">
            <a:xfrm>
              <a:off x="3689902" y="6286546"/>
              <a:ext cx="1764195" cy="308425"/>
            </a:xfrm>
            <a:prstGeom prst="rect">
              <a:avLst/>
            </a:prstGeom>
            <a:noFill/>
            <a:ln w="9525">
              <a:noFill/>
              <a:miter lim="800000"/>
              <a:headEnd/>
              <a:tailEnd/>
            </a:ln>
          </p:spPr>
        </p:pic>
        <p:pic>
          <p:nvPicPr>
            <p:cNvPr id="64519" name="Obraz 6"/>
            <p:cNvPicPr>
              <a:picLocks noChangeAspect="1"/>
            </p:cNvPicPr>
            <p:nvPr/>
          </p:nvPicPr>
          <p:blipFill>
            <a:blip r:embed="rId5" cstate="print"/>
            <a:srcRect/>
            <a:stretch>
              <a:fillRect/>
            </a:stretch>
          </p:blipFill>
          <p:spPr bwMode="auto">
            <a:xfrm>
              <a:off x="6444208" y="6255930"/>
              <a:ext cx="1947640" cy="3359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ytuł 1"/>
          <p:cNvSpPr>
            <a:spLocks noGrp="1"/>
          </p:cNvSpPr>
          <p:nvPr>
            <p:ph type="title"/>
          </p:nvPr>
        </p:nvSpPr>
        <p:spPr/>
        <p:txBody>
          <a:bodyPr/>
          <a:lstStyle/>
          <a:p>
            <a:r>
              <a:rPr lang="pl-PL" altLang="pl-PL" smtClean="0">
                <a:solidFill>
                  <a:srgbClr val="177291"/>
                </a:solidFill>
              </a:rPr>
              <a:t>EMBASE</a:t>
            </a:r>
          </a:p>
        </p:txBody>
      </p:sp>
      <p:sp>
        <p:nvSpPr>
          <p:cNvPr id="22531" name="Symbol zastępczy zawartości 2"/>
          <p:cNvSpPr>
            <a:spLocks noGrp="1"/>
          </p:cNvSpPr>
          <p:nvPr>
            <p:ph idx="1"/>
          </p:nvPr>
        </p:nvSpPr>
        <p:spPr/>
        <p:txBody>
          <a:bodyPr/>
          <a:lstStyle/>
          <a:p>
            <a:pPr>
              <a:lnSpc>
                <a:spcPct val="80000"/>
              </a:lnSpc>
              <a:defRPr/>
            </a:pPr>
            <a:r>
              <a:rPr lang="pl-PL" dirty="0" smtClean="0"/>
              <a:t>biomedyczno-farmakologiczna baza danych, komplementarna do bazy </a:t>
            </a:r>
            <a:r>
              <a:rPr lang="pl-PL" dirty="0" err="1" smtClean="0"/>
              <a:t>Medline</a:t>
            </a:r>
            <a:r>
              <a:rPr lang="pl-PL" dirty="0" smtClean="0"/>
              <a:t>, obejmująca piśmiennictwo z lat 1988-2016.</a:t>
            </a:r>
            <a:br>
              <a:rPr lang="pl-PL" dirty="0" smtClean="0"/>
            </a:br>
            <a:endParaRPr lang="pl-PL" dirty="0" smtClean="0"/>
          </a:p>
          <a:p>
            <a:pPr>
              <a:lnSpc>
                <a:spcPct val="80000"/>
              </a:lnSpc>
              <a:defRPr/>
            </a:pPr>
            <a:endParaRPr lang="pl-PL" dirty="0" smtClean="0"/>
          </a:p>
          <a:p>
            <a:pPr>
              <a:lnSpc>
                <a:spcPct val="80000"/>
              </a:lnSpc>
              <a:defRPr/>
            </a:pPr>
            <a:r>
              <a:rPr lang="pl-PL" dirty="0" smtClean="0"/>
              <a:t>+ 22 mln rekordów, rocznie +1 mln</a:t>
            </a:r>
          </a:p>
          <a:p>
            <a:pPr marL="0" indent="0">
              <a:lnSpc>
                <a:spcPct val="80000"/>
              </a:lnSpc>
              <a:buFontTx/>
              <a:buNone/>
              <a:defRPr/>
            </a:pPr>
            <a:endParaRPr lang="pl-PL" dirty="0" smtClean="0"/>
          </a:p>
          <a:p>
            <a:pPr>
              <a:lnSpc>
                <a:spcPct val="80000"/>
              </a:lnSpc>
              <a:defRPr/>
            </a:pPr>
            <a:r>
              <a:rPr lang="pl-PL" dirty="0" smtClean="0"/>
              <a:t>przewaga pism wydawanych w Europie.</a:t>
            </a:r>
          </a:p>
          <a:p>
            <a:pPr>
              <a:defRPr/>
            </a:pPr>
            <a:endParaRPr lang="pl-PL" altLang="pl-PL" dirty="0" smtClean="0"/>
          </a:p>
        </p:txBody>
      </p:sp>
      <p:grpSp>
        <p:nvGrpSpPr>
          <p:cNvPr id="65540" name="Grupa 3"/>
          <p:cNvGrpSpPr>
            <a:grpSpLocks/>
          </p:cNvGrpSpPr>
          <p:nvPr/>
        </p:nvGrpSpPr>
        <p:grpSpPr bwMode="auto">
          <a:xfrm>
            <a:off x="1042988" y="6183313"/>
            <a:ext cx="7348537" cy="436562"/>
            <a:chOff x="1043608" y="6183977"/>
            <a:chExt cx="7348240" cy="435792"/>
          </a:xfrm>
        </p:grpSpPr>
        <p:pic>
          <p:nvPicPr>
            <p:cNvPr id="65541" name="Obraz 4"/>
            <p:cNvPicPr>
              <a:picLocks noChangeAspect="1"/>
            </p:cNvPicPr>
            <p:nvPr/>
          </p:nvPicPr>
          <p:blipFill>
            <a:blip r:embed="rId2" cstate="print"/>
            <a:srcRect/>
            <a:stretch>
              <a:fillRect/>
            </a:stretch>
          </p:blipFill>
          <p:spPr bwMode="auto">
            <a:xfrm>
              <a:off x="1043608" y="6183977"/>
              <a:ext cx="1224136" cy="435792"/>
            </a:xfrm>
            <a:prstGeom prst="rect">
              <a:avLst/>
            </a:prstGeom>
            <a:noFill/>
            <a:ln w="9525">
              <a:noFill/>
              <a:miter lim="800000"/>
              <a:headEnd/>
              <a:tailEnd/>
            </a:ln>
          </p:spPr>
        </p:pic>
        <p:pic>
          <p:nvPicPr>
            <p:cNvPr id="65542" name="Obraz 5"/>
            <p:cNvPicPr>
              <a:picLocks noChangeAspect="1"/>
            </p:cNvPicPr>
            <p:nvPr/>
          </p:nvPicPr>
          <p:blipFill>
            <a:blip r:embed="rId3" cstate="print"/>
            <a:srcRect/>
            <a:stretch>
              <a:fillRect/>
            </a:stretch>
          </p:blipFill>
          <p:spPr bwMode="auto">
            <a:xfrm>
              <a:off x="3689902" y="6286546"/>
              <a:ext cx="1764195" cy="308425"/>
            </a:xfrm>
            <a:prstGeom prst="rect">
              <a:avLst/>
            </a:prstGeom>
            <a:noFill/>
            <a:ln w="9525">
              <a:noFill/>
              <a:miter lim="800000"/>
              <a:headEnd/>
              <a:tailEnd/>
            </a:ln>
          </p:spPr>
        </p:pic>
        <p:pic>
          <p:nvPicPr>
            <p:cNvPr id="65543" name="Obraz 6"/>
            <p:cNvPicPr>
              <a:picLocks noChangeAspect="1"/>
            </p:cNvPicPr>
            <p:nvPr/>
          </p:nvPicPr>
          <p:blipFill>
            <a:blip r:embed="rId4" cstate="print"/>
            <a:srcRect/>
            <a:stretch>
              <a:fillRect/>
            </a:stretch>
          </p:blipFill>
          <p:spPr bwMode="auto">
            <a:xfrm>
              <a:off x="6444208" y="6255930"/>
              <a:ext cx="1947640" cy="3359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ytuł 1"/>
          <p:cNvSpPr>
            <a:spLocks noGrp="1"/>
          </p:cNvSpPr>
          <p:nvPr>
            <p:ph type="title"/>
          </p:nvPr>
        </p:nvSpPr>
        <p:spPr/>
        <p:txBody>
          <a:bodyPr/>
          <a:lstStyle/>
          <a:p>
            <a:r>
              <a:rPr lang="pl-PL" altLang="pl-PL" smtClean="0">
                <a:solidFill>
                  <a:srgbClr val="177291"/>
                </a:solidFill>
              </a:rPr>
              <a:t>Zawartość Cochrane Library</a:t>
            </a:r>
          </a:p>
        </p:txBody>
      </p:sp>
      <p:sp>
        <p:nvSpPr>
          <p:cNvPr id="23555" name="Symbol zastępczy zawartości 2"/>
          <p:cNvSpPr>
            <a:spLocks noGrp="1"/>
          </p:cNvSpPr>
          <p:nvPr>
            <p:ph idx="1"/>
          </p:nvPr>
        </p:nvSpPr>
        <p:spPr>
          <a:xfrm>
            <a:off x="323850" y="1196975"/>
            <a:ext cx="8640763" cy="4906963"/>
          </a:xfrm>
        </p:spPr>
        <p:txBody>
          <a:bodyPr/>
          <a:lstStyle/>
          <a:p>
            <a:pPr marL="609600" indent="-609600">
              <a:lnSpc>
                <a:spcPct val="80000"/>
              </a:lnSpc>
              <a:defRPr/>
            </a:pPr>
            <a:r>
              <a:rPr lang="pl-PL" sz="1600" b="1" u="sng" dirty="0" smtClean="0"/>
              <a:t>The </a:t>
            </a:r>
            <a:r>
              <a:rPr lang="pl-PL" sz="1600" b="1" u="sng" dirty="0" err="1" smtClean="0"/>
              <a:t>Cochrane</a:t>
            </a:r>
            <a:r>
              <a:rPr lang="pl-PL" sz="1600" b="1" u="sng" dirty="0" smtClean="0"/>
              <a:t> Database of </a:t>
            </a:r>
            <a:r>
              <a:rPr lang="pl-PL" sz="1600" b="1" u="sng" dirty="0" err="1" smtClean="0"/>
              <a:t>Systematic</a:t>
            </a:r>
            <a:r>
              <a:rPr lang="pl-PL" sz="1600" b="1" u="sng" dirty="0" smtClean="0"/>
              <a:t> </a:t>
            </a:r>
            <a:r>
              <a:rPr lang="pl-PL" sz="1600" b="1" u="sng" dirty="0" err="1" smtClean="0"/>
              <a:t>Reviews</a:t>
            </a:r>
            <a:r>
              <a:rPr lang="pl-PL" sz="1600" b="1" u="sng" dirty="0" smtClean="0"/>
              <a:t> – przeglądy systematyczne </a:t>
            </a:r>
            <a:r>
              <a:rPr lang="pl-PL" sz="1600" b="1" u="sng" dirty="0" err="1" smtClean="0"/>
              <a:t>Cochrane</a:t>
            </a:r>
            <a:r>
              <a:rPr lang="pl-PL" sz="1600" b="1" u="sng" dirty="0" smtClean="0"/>
              <a:t>,</a:t>
            </a:r>
            <a:r>
              <a:rPr lang="pl-PL" sz="1600" dirty="0" smtClean="0"/>
              <a:t> każdy przegląd przygotowany wg tej samej metodologii </a:t>
            </a:r>
            <a:r>
              <a:rPr lang="en-US" sz="1600" dirty="0"/>
              <a:t>(Cochrane Handbook for Systematic Reviews of </a:t>
            </a:r>
            <a:r>
              <a:rPr lang="en-US" sz="1600" dirty="0" smtClean="0"/>
              <a:t>Interventions</a:t>
            </a:r>
            <a:r>
              <a:rPr lang="pl-PL" sz="1600" dirty="0" smtClean="0"/>
              <a:t>),</a:t>
            </a:r>
            <a:br>
              <a:rPr lang="pl-PL" sz="1600" dirty="0" smtClean="0"/>
            </a:br>
            <a:endParaRPr lang="pl-PL" sz="1600" dirty="0" smtClean="0"/>
          </a:p>
          <a:p>
            <a:pPr marL="609600" indent="-609600">
              <a:lnSpc>
                <a:spcPct val="80000"/>
              </a:lnSpc>
              <a:defRPr/>
            </a:pPr>
            <a:r>
              <a:rPr lang="pl-PL" sz="1600" b="1" dirty="0" smtClean="0"/>
              <a:t>The Database of </a:t>
            </a:r>
            <a:r>
              <a:rPr lang="pl-PL" sz="1600" b="1" dirty="0" err="1" smtClean="0"/>
              <a:t>Abstracts</a:t>
            </a:r>
            <a:r>
              <a:rPr lang="pl-PL" sz="1600" b="1" dirty="0" smtClean="0"/>
              <a:t> of </a:t>
            </a:r>
            <a:r>
              <a:rPr lang="pl-PL" sz="1600" b="1" dirty="0" err="1" smtClean="0"/>
              <a:t>Reviews</a:t>
            </a:r>
            <a:r>
              <a:rPr lang="pl-PL" sz="1600" b="1" dirty="0" smtClean="0"/>
              <a:t> of </a:t>
            </a:r>
            <a:r>
              <a:rPr lang="pl-PL" sz="1600" b="1" dirty="0" err="1" smtClean="0"/>
              <a:t>Effects</a:t>
            </a:r>
            <a:r>
              <a:rPr lang="pl-PL" sz="1600" b="1" dirty="0" smtClean="0"/>
              <a:t> </a:t>
            </a:r>
            <a:r>
              <a:rPr lang="pl-PL" sz="1600" dirty="0" smtClean="0"/>
              <a:t>– abstrakty przeglądów systematycznych (inne niż </a:t>
            </a:r>
            <a:r>
              <a:rPr lang="pl-PL" sz="1600" dirty="0" err="1" smtClean="0"/>
              <a:t>Cochrane</a:t>
            </a:r>
            <a:r>
              <a:rPr lang="pl-PL" sz="1600" dirty="0" smtClean="0"/>
              <a:t> Collaboration), poddane krytycznej ocenie recenzentów z NHS CRD (</a:t>
            </a:r>
            <a:r>
              <a:rPr lang="pl-PL" sz="1600" i="1" dirty="0" smtClean="0"/>
              <a:t>Centre for </a:t>
            </a:r>
            <a:r>
              <a:rPr lang="pl-PL" sz="1600" i="1" dirty="0" err="1" smtClean="0"/>
              <a:t>Reviews</a:t>
            </a:r>
            <a:r>
              <a:rPr lang="pl-PL" sz="1600" i="1" dirty="0" smtClean="0"/>
              <a:t> and </a:t>
            </a:r>
            <a:r>
              <a:rPr lang="pl-PL" sz="1600" i="1" dirty="0" err="1" smtClean="0"/>
              <a:t>Dissemination</a:t>
            </a:r>
            <a:r>
              <a:rPr lang="pl-PL" sz="1600" dirty="0" smtClean="0"/>
              <a:t>),</a:t>
            </a:r>
          </a:p>
          <a:p>
            <a:pPr marL="609600" indent="-609600">
              <a:lnSpc>
                <a:spcPct val="80000"/>
              </a:lnSpc>
              <a:defRPr/>
            </a:pPr>
            <a:endParaRPr lang="pl-PL" sz="1600" dirty="0" smtClean="0"/>
          </a:p>
          <a:p>
            <a:pPr marL="609600" indent="-609600">
              <a:lnSpc>
                <a:spcPct val="80000"/>
              </a:lnSpc>
              <a:defRPr/>
            </a:pPr>
            <a:r>
              <a:rPr lang="pl-PL" sz="1600" b="1" dirty="0" smtClean="0"/>
              <a:t>The </a:t>
            </a:r>
            <a:r>
              <a:rPr lang="pl-PL" sz="1600" b="1" dirty="0" err="1" smtClean="0"/>
              <a:t>Cochrane</a:t>
            </a:r>
            <a:r>
              <a:rPr lang="pl-PL" sz="1600" b="1" dirty="0" smtClean="0"/>
              <a:t> Central Register of </a:t>
            </a:r>
            <a:r>
              <a:rPr lang="pl-PL" sz="1600" b="1" dirty="0" err="1" smtClean="0"/>
              <a:t>Controlled</a:t>
            </a:r>
            <a:r>
              <a:rPr lang="pl-PL" sz="1600" b="1" dirty="0" smtClean="0"/>
              <a:t> </a:t>
            </a:r>
            <a:r>
              <a:rPr lang="pl-PL" sz="1600" b="1" dirty="0" err="1" smtClean="0"/>
              <a:t>Trials</a:t>
            </a:r>
            <a:r>
              <a:rPr lang="pl-PL" sz="1600" dirty="0" smtClean="0"/>
              <a:t> – rejestr badań klinicznych z grupą kontrolną,</a:t>
            </a:r>
          </a:p>
          <a:p>
            <a:pPr marL="609600" indent="-609600">
              <a:lnSpc>
                <a:spcPct val="80000"/>
              </a:lnSpc>
              <a:defRPr/>
            </a:pPr>
            <a:endParaRPr lang="pl-PL" sz="1600" dirty="0" smtClean="0"/>
          </a:p>
          <a:p>
            <a:pPr marL="609600" indent="-609600">
              <a:lnSpc>
                <a:spcPct val="80000"/>
              </a:lnSpc>
              <a:defRPr/>
            </a:pPr>
            <a:r>
              <a:rPr lang="pl-PL" sz="1600" b="1" dirty="0" smtClean="0"/>
              <a:t>The </a:t>
            </a:r>
            <a:r>
              <a:rPr lang="pl-PL" sz="1600" b="1" dirty="0" err="1" smtClean="0"/>
              <a:t>Cochrane</a:t>
            </a:r>
            <a:r>
              <a:rPr lang="pl-PL" sz="1600" b="1" dirty="0" smtClean="0"/>
              <a:t> Database of </a:t>
            </a:r>
            <a:r>
              <a:rPr lang="pl-PL" sz="1600" b="1" dirty="0" err="1" smtClean="0"/>
              <a:t>Methodology</a:t>
            </a:r>
            <a:r>
              <a:rPr lang="pl-PL" sz="1600" b="1" dirty="0" smtClean="0"/>
              <a:t> </a:t>
            </a:r>
            <a:r>
              <a:rPr lang="pl-PL" sz="1600" b="1" dirty="0" err="1" smtClean="0"/>
              <a:t>Reviews</a:t>
            </a:r>
            <a:r>
              <a:rPr lang="pl-PL" sz="1600" b="1" dirty="0" smtClean="0"/>
              <a:t> </a:t>
            </a:r>
            <a:r>
              <a:rPr lang="pl-PL" sz="1600" dirty="0" smtClean="0"/>
              <a:t>– protokoły i przeglądy systematyczne dotyczące metodologii,</a:t>
            </a:r>
          </a:p>
          <a:p>
            <a:pPr marL="609600" indent="-609600">
              <a:lnSpc>
                <a:spcPct val="80000"/>
              </a:lnSpc>
              <a:defRPr/>
            </a:pPr>
            <a:endParaRPr lang="pl-PL" sz="1600" dirty="0" smtClean="0"/>
          </a:p>
          <a:p>
            <a:pPr marL="609600" indent="-609600">
              <a:lnSpc>
                <a:spcPct val="80000"/>
              </a:lnSpc>
              <a:defRPr/>
            </a:pPr>
            <a:r>
              <a:rPr lang="pl-PL" sz="1600" b="1" dirty="0" err="1" smtClean="0"/>
              <a:t>Cochrane</a:t>
            </a:r>
            <a:r>
              <a:rPr lang="pl-PL" sz="1600" b="1" dirty="0" smtClean="0"/>
              <a:t> </a:t>
            </a:r>
            <a:r>
              <a:rPr lang="pl-PL" sz="1600" b="1" dirty="0" err="1" smtClean="0"/>
              <a:t>Methodology</a:t>
            </a:r>
            <a:r>
              <a:rPr lang="pl-PL" sz="1600" b="1" dirty="0" smtClean="0"/>
              <a:t> Register </a:t>
            </a:r>
            <a:r>
              <a:rPr lang="pl-PL" sz="1600" dirty="0" smtClean="0"/>
              <a:t>– bibliografia artykułów na temat metod syntezy wyników badań,</a:t>
            </a:r>
          </a:p>
          <a:p>
            <a:pPr marL="609600" indent="-609600">
              <a:lnSpc>
                <a:spcPct val="80000"/>
              </a:lnSpc>
              <a:defRPr/>
            </a:pPr>
            <a:endParaRPr lang="pl-PL" sz="1600" dirty="0" smtClean="0"/>
          </a:p>
          <a:p>
            <a:pPr marL="609600" indent="-609600">
              <a:lnSpc>
                <a:spcPct val="80000"/>
              </a:lnSpc>
              <a:defRPr/>
            </a:pPr>
            <a:r>
              <a:rPr lang="pl-PL" sz="1600" b="1" dirty="0" smtClean="0"/>
              <a:t>HTA Database </a:t>
            </a:r>
            <a:r>
              <a:rPr lang="pl-PL" sz="1600" dirty="0" smtClean="0"/>
              <a:t>–informacje o projektach prowadzonych w ramach INAHTA (</a:t>
            </a:r>
            <a:r>
              <a:rPr lang="en-US" sz="1600" i="1" dirty="0"/>
              <a:t>The International Network of Agencies for Health Technology </a:t>
            </a:r>
            <a:r>
              <a:rPr lang="en-US" sz="1600" i="1" dirty="0" smtClean="0"/>
              <a:t>Assessment</a:t>
            </a:r>
            <a:r>
              <a:rPr lang="pl-PL" sz="1600" dirty="0" smtClean="0"/>
              <a:t>) oraz publikacje ukończonych raportów HTA,</a:t>
            </a:r>
          </a:p>
          <a:p>
            <a:pPr marL="609600" indent="-609600">
              <a:lnSpc>
                <a:spcPct val="80000"/>
              </a:lnSpc>
              <a:defRPr/>
            </a:pPr>
            <a:endParaRPr lang="pl-PL" sz="1600" dirty="0" smtClean="0"/>
          </a:p>
          <a:p>
            <a:pPr marL="609600" indent="-609600">
              <a:lnSpc>
                <a:spcPct val="80000"/>
              </a:lnSpc>
              <a:defRPr/>
            </a:pPr>
            <a:r>
              <a:rPr lang="pl-PL" sz="1600" b="1" dirty="0" smtClean="0"/>
              <a:t>NHS </a:t>
            </a:r>
            <a:r>
              <a:rPr lang="pl-PL" sz="1600" b="1" dirty="0" err="1" smtClean="0"/>
              <a:t>Economic</a:t>
            </a:r>
            <a:r>
              <a:rPr lang="pl-PL" sz="1600" b="1" dirty="0" smtClean="0"/>
              <a:t> Evaluation Database </a:t>
            </a:r>
            <a:r>
              <a:rPr lang="pl-PL" sz="1600" dirty="0" smtClean="0"/>
              <a:t>– zawiera ustrukturyzowane abstrakty analiz ekonomicznych poddanych krytycznej ocenie recenzentów z NHS CRD.</a:t>
            </a:r>
          </a:p>
          <a:p>
            <a:pPr>
              <a:defRPr/>
            </a:pPr>
            <a:endParaRPr lang="pl-PL" altLang="pl-PL" dirty="0" smtClean="0"/>
          </a:p>
        </p:txBody>
      </p:sp>
      <p:grpSp>
        <p:nvGrpSpPr>
          <p:cNvPr id="66564" name="Grupa 3"/>
          <p:cNvGrpSpPr>
            <a:grpSpLocks/>
          </p:cNvGrpSpPr>
          <p:nvPr/>
        </p:nvGrpSpPr>
        <p:grpSpPr bwMode="auto">
          <a:xfrm>
            <a:off x="1066800" y="6254750"/>
            <a:ext cx="7348538" cy="436563"/>
            <a:chOff x="1043608" y="6183977"/>
            <a:chExt cx="7348240" cy="435792"/>
          </a:xfrm>
        </p:grpSpPr>
        <p:pic>
          <p:nvPicPr>
            <p:cNvPr id="66565" name="Obraz 4"/>
            <p:cNvPicPr>
              <a:picLocks noChangeAspect="1"/>
            </p:cNvPicPr>
            <p:nvPr/>
          </p:nvPicPr>
          <p:blipFill>
            <a:blip r:embed="rId2" cstate="print"/>
            <a:srcRect/>
            <a:stretch>
              <a:fillRect/>
            </a:stretch>
          </p:blipFill>
          <p:spPr bwMode="auto">
            <a:xfrm>
              <a:off x="1043608" y="6183977"/>
              <a:ext cx="1224136" cy="435792"/>
            </a:xfrm>
            <a:prstGeom prst="rect">
              <a:avLst/>
            </a:prstGeom>
            <a:noFill/>
            <a:ln w="9525">
              <a:noFill/>
              <a:miter lim="800000"/>
              <a:headEnd/>
              <a:tailEnd/>
            </a:ln>
          </p:spPr>
        </p:pic>
        <p:pic>
          <p:nvPicPr>
            <p:cNvPr id="66566" name="Obraz 5"/>
            <p:cNvPicPr>
              <a:picLocks noChangeAspect="1"/>
            </p:cNvPicPr>
            <p:nvPr/>
          </p:nvPicPr>
          <p:blipFill>
            <a:blip r:embed="rId3" cstate="print"/>
            <a:srcRect/>
            <a:stretch>
              <a:fillRect/>
            </a:stretch>
          </p:blipFill>
          <p:spPr bwMode="auto">
            <a:xfrm>
              <a:off x="3689902" y="6286546"/>
              <a:ext cx="1764195" cy="308425"/>
            </a:xfrm>
            <a:prstGeom prst="rect">
              <a:avLst/>
            </a:prstGeom>
            <a:noFill/>
            <a:ln w="9525">
              <a:noFill/>
              <a:miter lim="800000"/>
              <a:headEnd/>
              <a:tailEnd/>
            </a:ln>
          </p:spPr>
        </p:pic>
        <p:pic>
          <p:nvPicPr>
            <p:cNvPr id="66567" name="Obraz 6"/>
            <p:cNvPicPr>
              <a:picLocks noChangeAspect="1"/>
            </p:cNvPicPr>
            <p:nvPr/>
          </p:nvPicPr>
          <p:blipFill>
            <a:blip r:embed="rId4" cstate="print"/>
            <a:srcRect/>
            <a:stretch>
              <a:fillRect/>
            </a:stretch>
          </p:blipFill>
          <p:spPr bwMode="auto">
            <a:xfrm>
              <a:off x="6444208" y="6255930"/>
              <a:ext cx="1947640" cy="3359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ytuł 1"/>
          <p:cNvSpPr>
            <a:spLocks noGrp="1"/>
          </p:cNvSpPr>
          <p:nvPr>
            <p:ph type="title"/>
          </p:nvPr>
        </p:nvSpPr>
        <p:spPr/>
        <p:txBody>
          <a:bodyPr/>
          <a:lstStyle/>
          <a:p>
            <a:r>
              <a:rPr lang="pl-PL" altLang="pl-PL" smtClean="0">
                <a:solidFill>
                  <a:srgbClr val="177291"/>
                </a:solidFill>
              </a:rPr>
              <a:t>Opinie ekspertów</a:t>
            </a:r>
          </a:p>
        </p:txBody>
      </p:sp>
      <p:sp>
        <p:nvSpPr>
          <p:cNvPr id="44035" name="Symbol zastępczy zawartości 2"/>
          <p:cNvSpPr>
            <a:spLocks noGrp="1"/>
          </p:cNvSpPr>
          <p:nvPr>
            <p:ph idx="1"/>
          </p:nvPr>
        </p:nvSpPr>
        <p:spPr/>
        <p:txBody>
          <a:bodyPr/>
          <a:lstStyle/>
          <a:p>
            <a:pPr>
              <a:buFont typeface="Wingdings" pitchFamily="2" charset="2"/>
              <a:buChar char="Ø"/>
              <a:defRPr/>
            </a:pPr>
            <a:r>
              <a:rPr lang="pl-PL" altLang="pl-PL" dirty="0" smtClean="0"/>
              <a:t>Konsultanci Krajowi</a:t>
            </a:r>
          </a:p>
          <a:p>
            <a:pPr marL="0" indent="0">
              <a:buFontTx/>
              <a:buNone/>
              <a:defRPr/>
            </a:pPr>
            <a:endParaRPr lang="pl-PL" altLang="pl-PL" dirty="0" smtClean="0"/>
          </a:p>
          <a:p>
            <a:pPr>
              <a:buFont typeface="Wingdings" pitchFamily="2" charset="2"/>
              <a:buChar char="Ø"/>
              <a:defRPr/>
            </a:pPr>
            <a:r>
              <a:rPr lang="pl-PL" altLang="pl-PL" dirty="0" smtClean="0"/>
              <a:t>Konsultanci Wojewódzcy </a:t>
            </a:r>
          </a:p>
          <a:p>
            <a:pPr marL="0" indent="0">
              <a:buFontTx/>
              <a:buNone/>
              <a:defRPr/>
            </a:pPr>
            <a:endParaRPr lang="pl-PL" altLang="pl-PL" dirty="0" smtClean="0"/>
          </a:p>
          <a:p>
            <a:pPr>
              <a:buFont typeface="Wingdings" pitchFamily="2" charset="2"/>
              <a:buChar char="Ø"/>
              <a:defRPr/>
            </a:pPr>
            <a:r>
              <a:rPr lang="pl-PL" altLang="pl-PL" dirty="0" smtClean="0"/>
              <a:t>Eksperci z danej dziedziny np. Prezesi stowarzyszeń, fundacji itp.</a:t>
            </a:r>
          </a:p>
          <a:p>
            <a:pPr>
              <a:defRPr/>
            </a:pPr>
            <a:endParaRPr lang="pl-PL" altLang="pl-PL"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ytuł 1"/>
          <p:cNvSpPr>
            <a:spLocks noGrp="1"/>
          </p:cNvSpPr>
          <p:nvPr>
            <p:ph type="title"/>
          </p:nvPr>
        </p:nvSpPr>
        <p:spPr/>
        <p:txBody>
          <a:bodyPr/>
          <a:lstStyle/>
          <a:p>
            <a:r>
              <a:rPr lang="pl-PL" altLang="pl-PL" smtClean="0">
                <a:solidFill>
                  <a:srgbClr val="177291"/>
                </a:solidFill>
              </a:rPr>
              <a:t>Dane dot. bezpieczeństwa</a:t>
            </a:r>
          </a:p>
        </p:txBody>
      </p:sp>
      <p:graphicFrame>
        <p:nvGraphicFramePr>
          <p:cNvPr id="4" name="Symbol zastępczy zawartości 3"/>
          <p:cNvGraphicFramePr>
            <a:graphicFrameLocks noGrp="1"/>
          </p:cNvGraphicFramePr>
          <p:nvPr>
            <p:ph idx="1"/>
          </p:nvPr>
        </p:nvGraphicFramePr>
        <p:xfrm>
          <a:off x="457200" y="1340768"/>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ytuł 1"/>
          <p:cNvSpPr>
            <a:spLocks noGrp="1"/>
          </p:cNvSpPr>
          <p:nvPr>
            <p:ph type="title"/>
          </p:nvPr>
        </p:nvSpPr>
        <p:spPr>
          <a:xfrm>
            <a:off x="428625" y="0"/>
            <a:ext cx="8229600" cy="1143000"/>
          </a:xfrm>
        </p:spPr>
        <p:txBody>
          <a:bodyPr/>
          <a:lstStyle/>
          <a:p>
            <a:r>
              <a:rPr lang="pl-PL" altLang="pl-PL" smtClean="0">
                <a:solidFill>
                  <a:srgbClr val="177291"/>
                </a:solidFill>
                <a:sym typeface="Wingdings" pitchFamily="2" charset="2"/>
              </a:rPr>
              <a:t>Specyfika badania przesiewowego</a:t>
            </a:r>
            <a:endParaRPr lang="pl-PL" altLang="pl-PL" smtClean="0">
              <a:solidFill>
                <a:srgbClr val="177291"/>
              </a:solidFill>
            </a:endParaRPr>
          </a:p>
        </p:txBody>
      </p:sp>
      <p:graphicFrame>
        <p:nvGraphicFramePr>
          <p:cNvPr id="5" name="Diagram 4"/>
          <p:cNvGraphicFramePr/>
          <p:nvPr/>
        </p:nvGraphicFramePr>
        <p:xfrm>
          <a:off x="827584" y="1628800"/>
          <a:ext cx="71287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ytuł 1"/>
          <p:cNvSpPr>
            <a:spLocks noGrp="1"/>
          </p:cNvSpPr>
          <p:nvPr>
            <p:ph type="title"/>
          </p:nvPr>
        </p:nvSpPr>
        <p:spPr/>
        <p:txBody>
          <a:bodyPr/>
          <a:lstStyle/>
          <a:p>
            <a:r>
              <a:rPr lang="pl-PL" altLang="pl-PL" smtClean="0">
                <a:solidFill>
                  <a:srgbClr val="177291"/>
                </a:solidFill>
              </a:rPr>
              <a:t>Kryteria mierzenia jakości testu przesiewowego</a:t>
            </a:r>
          </a:p>
        </p:txBody>
      </p:sp>
      <p:graphicFrame>
        <p:nvGraphicFramePr>
          <p:cNvPr id="5" name="Diagram 4"/>
          <p:cNvGraphicFramePr/>
          <p:nvPr/>
        </p:nvGraphicFramePr>
        <p:xfrm>
          <a:off x="457200" y="1772816"/>
          <a:ext cx="814724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ytuł 1"/>
          <p:cNvSpPr>
            <a:spLocks noGrp="1"/>
          </p:cNvSpPr>
          <p:nvPr>
            <p:ph type="title"/>
          </p:nvPr>
        </p:nvSpPr>
        <p:spPr/>
        <p:txBody>
          <a:bodyPr/>
          <a:lstStyle/>
          <a:p>
            <a:r>
              <a:rPr lang="pl-PL" altLang="pl-PL" smtClean="0">
                <a:solidFill>
                  <a:srgbClr val="177291"/>
                </a:solidFill>
                <a:sym typeface="Wingdings" pitchFamily="2" charset="2"/>
              </a:rPr>
              <a:t>Przykłady </a:t>
            </a:r>
            <a:r>
              <a:rPr lang="pl-PL" altLang="pl-PL" smtClean="0">
                <a:solidFill>
                  <a:srgbClr val="FF0000"/>
                </a:solidFill>
                <a:sym typeface="Wingdings" pitchFamily="2" charset="2"/>
              </a:rPr>
              <a:t>błędnie</a:t>
            </a:r>
            <a:r>
              <a:rPr lang="pl-PL" altLang="pl-PL" smtClean="0">
                <a:solidFill>
                  <a:srgbClr val="177291"/>
                </a:solidFill>
                <a:sym typeface="Wingdings" pitchFamily="2" charset="2"/>
              </a:rPr>
              <a:t> zastosowanej interwencji w </a:t>
            </a:r>
            <a:r>
              <a:rPr lang="pl-PL" altLang="pl-PL" smtClean="0">
                <a:solidFill>
                  <a:srgbClr val="FF0000"/>
                </a:solidFill>
                <a:sym typeface="Wingdings" pitchFamily="2" charset="2"/>
              </a:rPr>
              <a:t>źle</a:t>
            </a:r>
            <a:r>
              <a:rPr lang="pl-PL" altLang="pl-PL" smtClean="0">
                <a:solidFill>
                  <a:srgbClr val="177291"/>
                </a:solidFill>
                <a:sym typeface="Wingdings" pitchFamily="2" charset="2"/>
              </a:rPr>
              <a:t> dopasowanej populacji</a:t>
            </a:r>
            <a:endParaRPr lang="pl-PL" altLang="pl-PL" smtClean="0">
              <a:solidFill>
                <a:srgbClr val="177291"/>
              </a:solidFill>
            </a:endParaRPr>
          </a:p>
        </p:txBody>
      </p:sp>
      <p:sp>
        <p:nvSpPr>
          <p:cNvPr id="3" name="Symbol zastępczy zawartości 2"/>
          <p:cNvSpPr>
            <a:spLocks noGrp="1"/>
          </p:cNvSpPr>
          <p:nvPr>
            <p:ph idx="1"/>
          </p:nvPr>
        </p:nvSpPr>
        <p:spPr>
          <a:xfrm>
            <a:off x="457200" y="1916113"/>
            <a:ext cx="8229600" cy="4525962"/>
          </a:xfrm>
        </p:spPr>
        <p:txBody>
          <a:bodyPr>
            <a:normAutofit/>
          </a:bodyPr>
          <a:lstStyle/>
          <a:p>
            <a:pPr marL="0" indent="0">
              <a:buFontTx/>
              <a:buNone/>
              <a:defRPr/>
            </a:pPr>
            <a:r>
              <a:rPr lang="pl-PL" sz="2000" b="1" dirty="0" smtClean="0">
                <a:sym typeface="Wingdings" panose="05000000000000000000" pitchFamily="2" charset="2"/>
              </a:rPr>
              <a:t>Przykład I:</a:t>
            </a:r>
          </a:p>
          <a:p>
            <a:pPr>
              <a:defRPr/>
            </a:pPr>
            <a:r>
              <a:rPr lang="pl-PL" sz="2000" dirty="0" smtClean="0">
                <a:sym typeface="Wingdings" panose="05000000000000000000" pitchFamily="2" charset="2"/>
              </a:rPr>
              <a:t>„Populację stanowią wszystkie osoby w wieku powyżej 45 lat z terenu Gminy X”.</a:t>
            </a:r>
          </a:p>
          <a:p>
            <a:pPr>
              <a:defRPr/>
            </a:pPr>
            <a:r>
              <a:rPr lang="pl-PL" sz="2000" dirty="0" smtClean="0">
                <a:sym typeface="Wingdings" panose="05000000000000000000" pitchFamily="2" charset="2"/>
              </a:rPr>
              <a:t>„Planuje się przeprowadzenia RTG klatki piersiowej u osób zakwalifikowanych do programu w celu wykrycia nowotworów płuc”.</a:t>
            </a:r>
            <a:endParaRPr lang="pl-PL" sz="2000" dirty="0">
              <a:sym typeface="Wingdings" panose="05000000000000000000" pitchFamily="2" charset="2"/>
            </a:endParaRPr>
          </a:p>
          <a:p>
            <a:pPr marL="0" indent="0">
              <a:buFontTx/>
              <a:buNone/>
              <a:defRPr/>
            </a:pPr>
            <a:endParaRPr lang="pl-PL" sz="2000" b="1" dirty="0" smtClean="0">
              <a:sym typeface="Wingdings" panose="05000000000000000000" pitchFamily="2" charset="2"/>
            </a:endParaRPr>
          </a:p>
          <a:p>
            <a:pPr marL="0" indent="0">
              <a:buFontTx/>
              <a:buNone/>
              <a:defRPr/>
            </a:pPr>
            <a:r>
              <a:rPr lang="pl-PL" sz="2000" b="1" dirty="0" smtClean="0">
                <a:sym typeface="Wingdings" panose="05000000000000000000" pitchFamily="2" charset="2"/>
              </a:rPr>
              <a:t>Przykład II:</a:t>
            </a:r>
            <a:endParaRPr lang="pl-PL" sz="2000" b="1" dirty="0">
              <a:sym typeface="Wingdings" panose="05000000000000000000" pitchFamily="2" charset="2"/>
            </a:endParaRPr>
          </a:p>
          <a:p>
            <a:pPr>
              <a:defRPr/>
            </a:pPr>
            <a:r>
              <a:rPr lang="pl-PL" sz="2000" dirty="0" smtClean="0"/>
              <a:t>„Mężczyźni </a:t>
            </a:r>
            <a:r>
              <a:rPr lang="pl-PL" sz="2000" dirty="0"/>
              <a:t>w wieku 50-75 </a:t>
            </a:r>
            <a:r>
              <a:rPr lang="pl-PL" sz="2000" dirty="0" smtClean="0"/>
              <a:t>lat, którzy </a:t>
            </a:r>
            <a:r>
              <a:rPr lang="pl-PL" sz="2000" dirty="0"/>
              <a:t>dotychczas nie leczyli się z powodu schorzeń gruczołu </a:t>
            </a:r>
            <a:r>
              <a:rPr lang="pl-PL" sz="2000" dirty="0" smtClean="0"/>
              <a:t>krokowego”.</a:t>
            </a:r>
          </a:p>
          <a:p>
            <a:pPr>
              <a:defRPr/>
            </a:pPr>
            <a:r>
              <a:rPr lang="pl-PL" sz="2000" dirty="0" smtClean="0">
                <a:sym typeface="Wingdings" panose="05000000000000000000" pitchFamily="2" charset="2"/>
              </a:rPr>
              <a:t>„Interwencję ma stanowić badanie USG”. </a:t>
            </a:r>
            <a:endParaRPr lang="pl-PL" sz="2000" dirty="0">
              <a:sym typeface="Wingdings" panose="05000000000000000000" pitchFamily="2" charset="2"/>
            </a:endParaRPr>
          </a:p>
          <a:p>
            <a:pPr>
              <a:defRPr/>
            </a:pPr>
            <a:endParaRPr lang="pl-PL"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ytuł 1"/>
          <p:cNvSpPr>
            <a:spLocks noGrp="1"/>
          </p:cNvSpPr>
          <p:nvPr>
            <p:ph type="title"/>
          </p:nvPr>
        </p:nvSpPr>
        <p:spPr/>
        <p:txBody>
          <a:bodyPr/>
          <a:lstStyle/>
          <a:p>
            <a:r>
              <a:rPr lang="pl-PL" altLang="pl-PL" smtClean="0">
                <a:solidFill>
                  <a:srgbClr val="177291"/>
                </a:solidFill>
              </a:rPr>
              <a:t>Budżet PPZ</a:t>
            </a:r>
          </a:p>
        </p:txBody>
      </p:sp>
      <p:sp>
        <p:nvSpPr>
          <p:cNvPr id="72707" name="Symbol zastępczy zawartości 2"/>
          <p:cNvSpPr>
            <a:spLocks noGrp="1"/>
          </p:cNvSpPr>
          <p:nvPr>
            <p:ph idx="1"/>
          </p:nvPr>
        </p:nvSpPr>
        <p:spPr/>
        <p:txBody>
          <a:bodyPr/>
          <a:lstStyle/>
          <a:p>
            <a:r>
              <a:rPr lang="pl-PL" altLang="pl-PL" smtClean="0"/>
              <a:t>Przykłady </a:t>
            </a:r>
            <a:r>
              <a:rPr lang="pl-PL" altLang="pl-PL" smtClean="0">
                <a:solidFill>
                  <a:srgbClr val="FF0000"/>
                </a:solidFill>
              </a:rPr>
              <a:t>błędnie</a:t>
            </a:r>
            <a:r>
              <a:rPr lang="pl-PL" altLang="pl-PL" smtClean="0"/>
              <a:t> zaprojektowanych budżetów.</a:t>
            </a:r>
          </a:p>
          <a:p>
            <a:r>
              <a:rPr lang="pl-PL" altLang="pl-PL" smtClean="0"/>
              <a:t>Przykłady </a:t>
            </a:r>
            <a:r>
              <a:rPr lang="pl-PL" altLang="pl-PL" smtClean="0">
                <a:solidFill>
                  <a:srgbClr val="00B050"/>
                </a:solidFill>
              </a:rPr>
              <a:t>prawidłowo</a:t>
            </a:r>
            <a:r>
              <a:rPr lang="pl-PL" altLang="pl-PL" smtClean="0"/>
              <a:t> zaplanowanych budżetów.</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ytuł 1"/>
          <p:cNvSpPr>
            <a:spLocks noGrp="1"/>
          </p:cNvSpPr>
          <p:nvPr>
            <p:ph type="title"/>
          </p:nvPr>
        </p:nvSpPr>
        <p:spPr/>
        <p:txBody>
          <a:bodyPr/>
          <a:lstStyle/>
          <a:p>
            <a:r>
              <a:rPr lang="pl-PL" altLang="pl-PL" smtClean="0">
                <a:solidFill>
                  <a:srgbClr val="177291"/>
                </a:solidFill>
              </a:rPr>
              <a:t>Przykłady </a:t>
            </a:r>
            <a:r>
              <a:rPr lang="pl-PL" altLang="pl-PL" smtClean="0">
                <a:solidFill>
                  <a:srgbClr val="FF0000"/>
                </a:solidFill>
              </a:rPr>
              <a:t>błędnie</a:t>
            </a:r>
            <a:r>
              <a:rPr lang="pl-PL" altLang="pl-PL" smtClean="0">
                <a:solidFill>
                  <a:srgbClr val="177291"/>
                </a:solidFill>
              </a:rPr>
              <a:t> przygotowanych budżetów programów</a:t>
            </a:r>
          </a:p>
        </p:txBody>
      </p:sp>
      <p:sp>
        <p:nvSpPr>
          <p:cNvPr id="73731" name="pole tekstowe 3"/>
          <p:cNvSpPr txBox="1">
            <a:spLocks noChangeArrowheads="1"/>
          </p:cNvSpPr>
          <p:nvPr/>
        </p:nvSpPr>
        <p:spPr bwMode="auto">
          <a:xfrm>
            <a:off x="395288" y="1739900"/>
            <a:ext cx="3441700" cy="369888"/>
          </a:xfrm>
          <a:prstGeom prst="rect">
            <a:avLst/>
          </a:prstGeom>
          <a:noFill/>
          <a:ln w="9525">
            <a:noFill/>
            <a:miter lim="800000"/>
            <a:headEnd/>
            <a:tailEnd/>
          </a:ln>
        </p:spPr>
        <p:txBody>
          <a:bodyPr>
            <a:spAutoFit/>
          </a:bodyPr>
          <a:lstStyle/>
          <a:p>
            <a:pPr eaLnBrk="1" hangingPunct="1"/>
            <a:r>
              <a:rPr lang="pl-PL" altLang="pl-PL"/>
              <a:t>I przykład:</a:t>
            </a:r>
          </a:p>
        </p:txBody>
      </p:sp>
      <p:sp>
        <p:nvSpPr>
          <p:cNvPr id="73732" name="pole tekstowe 6"/>
          <p:cNvSpPr txBox="1">
            <a:spLocks noChangeArrowheads="1"/>
          </p:cNvSpPr>
          <p:nvPr/>
        </p:nvSpPr>
        <p:spPr bwMode="auto">
          <a:xfrm>
            <a:off x="395288" y="2827338"/>
            <a:ext cx="3441700" cy="369887"/>
          </a:xfrm>
          <a:prstGeom prst="rect">
            <a:avLst/>
          </a:prstGeom>
          <a:noFill/>
          <a:ln w="9525">
            <a:noFill/>
            <a:miter lim="800000"/>
            <a:headEnd/>
            <a:tailEnd/>
          </a:ln>
        </p:spPr>
        <p:txBody>
          <a:bodyPr>
            <a:spAutoFit/>
          </a:bodyPr>
          <a:lstStyle/>
          <a:p>
            <a:pPr eaLnBrk="1" hangingPunct="1"/>
            <a:r>
              <a:rPr lang="pl-PL" altLang="pl-PL"/>
              <a:t>II przykład:</a:t>
            </a:r>
          </a:p>
        </p:txBody>
      </p:sp>
      <p:pic>
        <p:nvPicPr>
          <p:cNvPr id="3077" name="Picture 5"/>
          <p:cNvPicPr>
            <a:picLocks noChangeAspect="1" noChangeArrowheads="1"/>
          </p:cNvPicPr>
          <p:nvPr/>
        </p:nvPicPr>
        <p:blipFill>
          <a:blip r:embed="rId2" cstate="print"/>
          <a:srcRect/>
          <a:stretch>
            <a:fillRect/>
          </a:stretch>
        </p:blipFill>
        <p:spPr bwMode="auto">
          <a:xfrm>
            <a:off x="395288" y="3357563"/>
            <a:ext cx="6342062" cy="30162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395288" y="2205038"/>
            <a:ext cx="6702425" cy="360362"/>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179388" y="4365625"/>
            <a:ext cx="7345362" cy="576263"/>
          </a:xfrm>
          <a:prstGeom prst="rect">
            <a:avLst/>
          </a:prstGeom>
          <a:noFill/>
          <a:ln w="9525">
            <a:noFill/>
            <a:miter lim="800000"/>
            <a:headEnd/>
            <a:tailEnd/>
          </a:ln>
        </p:spPr>
      </p:pic>
      <p:sp>
        <p:nvSpPr>
          <p:cNvPr id="73736" name="pole tekstowe 11"/>
          <p:cNvSpPr txBox="1">
            <a:spLocks noChangeArrowheads="1"/>
          </p:cNvSpPr>
          <p:nvPr/>
        </p:nvSpPr>
        <p:spPr bwMode="auto">
          <a:xfrm>
            <a:off x="398463" y="3873500"/>
            <a:ext cx="3441700" cy="369888"/>
          </a:xfrm>
          <a:prstGeom prst="rect">
            <a:avLst/>
          </a:prstGeom>
          <a:noFill/>
          <a:ln w="9525">
            <a:noFill/>
            <a:miter lim="800000"/>
            <a:headEnd/>
            <a:tailEnd/>
          </a:ln>
        </p:spPr>
        <p:txBody>
          <a:bodyPr>
            <a:spAutoFit/>
          </a:bodyPr>
          <a:lstStyle/>
          <a:p>
            <a:pPr eaLnBrk="1" hangingPunct="1"/>
            <a:r>
              <a:rPr lang="pl-PL" altLang="pl-PL"/>
              <a:t>III przykład: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fade">
                                      <p:cBhvr>
                                        <p:cTn id="1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468313" y="333375"/>
            <a:ext cx="7138987" cy="490538"/>
          </a:xfrm>
        </p:spPr>
        <p:txBody>
          <a:bodyPr/>
          <a:lstStyle/>
          <a:p>
            <a:r>
              <a:rPr lang="pl-PL" altLang="pl-PL" smtClean="0">
                <a:solidFill>
                  <a:srgbClr val="177291"/>
                </a:solidFill>
              </a:rPr>
              <a:t>Aspekty prawne (4)</a:t>
            </a:r>
          </a:p>
        </p:txBody>
      </p:sp>
      <p:sp>
        <p:nvSpPr>
          <p:cNvPr id="9219" name="Symbol zastępczy zawartości 2"/>
          <p:cNvSpPr>
            <a:spLocks noGrp="1"/>
          </p:cNvSpPr>
          <p:nvPr>
            <p:ph idx="1"/>
          </p:nvPr>
        </p:nvSpPr>
        <p:spPr>
          <a:xfrm>
            <a:off x="323850" y="1341438"/>
            <a:ext cx="8496300" cy="5183187"/>
          </a:xfrm>
        </p:spPr>
        <p:txBody>
          <a:bodyPr/>
          <a:lstStyle/>
          <a:p>
            <a:pPr marL="0" indent="0" algn="just">
              <a:buFontTx/>
              <a:buNone/>
              <a:defRPr/>
            </a:pPr>
            <a:r>
              <a:rPr lang="pl-PL" altLang="pl-PL" sz="2000" dirty="0" smtClean="0"/>
              <a:t>Ustawa z dnia 27 sierpnia 2004 r. o świadczeniach opieki zdrowotnej finansowanych ze środków publicznych (Dz. U. z 2015 r., poz. 581, z </a:t>
            </a:r>
            <a:r>
              <a:rPr lang="pl-PL" altLang="pl-PL" sz="2000" dirty="0" err="1" smtClean="0"/>
              <a:t>późn</a:t>
            </a:r>
            <a:r>
              <a:rPr lang="pl-PL" altLang="pl-PL" sz="2000" dirty="0" smtClean="0"/>
              <a:t>. zm.) – art. 48b:</a:t>
            </a:r>
          </a:p>
          <a:p>
            <a:pPr lvl="1" algn="just">
              <a:defRPr/>
            </a:pPr>
            <a:r>
              <a:rPr lang="pl-PL" altLang="pl-PL" dirty="0" smtClean="0"/>
              <a:t>Ust. 1. W przypadku programów polityki zdrowotnej </a:t>
            </a:r>
            <a:r>
              <a:rPr lang="pl-PL" altLang="pl-PL" u="sng" dirty="0" smtClean="0"/>
              <a:t>wyboru realizatora tego programu dokonuje się w drodze konkursu ofert.</a:t>
            </a:r>
            <a:r>
              <a:rPr lang="pl-PL" altLang="pl-PL" dirty="0" smtClean="0"/>
              <a:t> </a:t>
            </a:r>
            <a:r>
              <a:rPr lang="pl-PL" altLang="pl-PL" b="1" dirty="0" smtClean="0"/>
              <a:t> </a:t>
            </a:r>
            <a:r>
              <a:rPr lang="pl-PL" altLang="pl-PL" dirty="0" smtClean="0"/>
              <a:t>  </a:t>
            </a:r>
          </a:p>
          <a:p>
            <a:pPr marL="0" lvl="1" indent="0" algn="just">
              <a:buFontTx/>
              <a:buNone/>
              <a:defRPr/>
            </a:pPr>
            <a:endParaRPr lang="pl-PL" altLang="pl-PL" b="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27038" y="2276475"/>
            <a:ext cx="7905750" cy="2736850"/>
          </a:xfrm>
          <a:prstGeom prst="rect">
            <a:avLst/>
          </a:prstGeom>
          <a:noFill/>
          <a:ln w="9525">
            <a:noFill/>
            <a:miter lim="800000"/>
            <a:headEnd/>
            <a:tailEnd/>
          </a:ln>
        </p:spPr>
      </p:pic>
      <p:sp>
        <p:nvSpPr>
          <p:cNvPr id="74755" name="pole tekstowe 5"/>
          <p:cNvSpPr txBox="1">
            <a:spLocks noChangeArrowheads="1"/>
          </p:cNvSpPr>
          <p:nvPr/>
        </p:nvSpPr>
        <p:spPr bwMode="auto">
          <a:xfrm>
            <a:off x="454025" y="1628775"/>
            <a:ext cx="3441700" cy="369888"/>
          </a:xfrm>
          <a:prstGeom prst="rect">
            <a:avLst/>
          </a:prstGeom>
          <a:noFill/>
          <a:ln w="9525">
            <a:noFill/>
            <a:miter lim="800000"/>
            <a:headEnd/>
            <a:tailEnd/>
          </a:ln>
        </p:spPr>
        <p:txBody>
          <a:bodyPr>
            <a:spAutoFit/>
          </a:bodyPr>
          <a:lstStyle/>
          <a:p>
            <a:pPr eaLnBrk="1" hangingPunct="1"/>
            <a:r>
              <a:rPr lang="pl-PL" altLang="pl-PL"/>
              <a:t>I przykład:</a:t>
            </a:r>
          </a:p>
        </p:txBody>
      </p:sp>
      <p:sp>
        <p:nvSpPr>
          <p:cNvPr id="74756" name="Tytuł 1"/>
          <p:cNvSpPr>
            <a:spLocks noGrp="1"/>
          </p:cNvSpPr>
          <p:nvPr>
            <p:ph type="title"/>
          </p:nvPr>
        </p:nvSpPr>
        <p:spPr>
          <a:xfrm>
            <a:off x="250825" y="274638"/>
            <a:ext cx="8642350" cy="850900"/>
          </a:xfrm>
        </p:spPr>
        <p:txBody>
          <a:bodyPr/>
          <a:lstStyle/>
          <a:p>
            <a:r>
              <a:rPr lang="pl-PL" altLang="pl-PL" smtClean="0">
                <a:solidFill>
                  <a:srgbClr val="177291"/>
                </a:solidFill>
              </a:rPr>
              <a:t>Przykłady </a:t>
            </a:r>
            <a:r>
              <a:rPr lang="pl-PL" altLang="pl-PL" smtClean="0">
                <a:solidFill>
                  <a:srgbClr val="00B050"/>
                </a:solidFill>
              </a:rPr>
              <a:t>prawidłowo </a:t>
            </a:r>
            <a:r>
              <a:rPr lang="pl-PL" altLang="pl-PL" smtClean="0">
                <a:solidFill>
                  <a:srgbClr val="177291"/>
                </a:solidFill>
              </a:rPr>
              <a:t>przygotowanych </a:t>
            </a:r>
            <a:br>
              <a:rPr lang="pl-PL" altLang="pl-PL" smtClean="0">
                <a:solidFill>
                  <a:srgbClr val="177291"/>
                </a:solidFill>
              </a:rPr>
            </a:br>
            <a:r>
              <a:rPr lang="pl-PL" altLang="pl-PL" smtClean="0">
                <a:solidFill>
                  <a:srgbClr val="177291"/>
                </a:solidFill>
              </a:rPr>
              <a:t>budżetów programów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611188" y="2133600"/>
            <a:ext cx="7561262" cy="4124325"/>
          </a:xfrm>
          <a:noFill/>
        </p:spPr>
      </p:pic>
      <p:sp>
        <p:nvSpPr>
          <p:cNvPr id="75779" name="Tytuł 1"/>
          <p:cNvSpPr>
            <a:spLocks noGrp="1"/>
          </p:cNvSpPr>
          <p:nvPr>
            <p:ph type="title"/>
          </p:nvPr>
        </p:nvSpPr>
        <p:spPr/>
        <p:txBody>
          <a:bodyPr/>
          <a:lstStyle/>
          <a:p>
            <a:r>
              <a:rPr lang="pl-PL" altLang="pl-PL" smtClean="0">
                <a:solidFill>
                  <a:srgbClr val="177291"/>
                </a:solidFill>
              </a:rPr>
              <a:t>Przykłady </a:t>
            </a:r>
            <a:r>
              <a:rPr lang="pl-PL" altLang="pl-PL" smtClean="0">
                <a:solidFill>
                  <a:srgbClr val="00B050"/>
                </a:solidFill>
              </a:rPr>
              <a:t>prawidłowo</a:t>
            </a:r>
            <a:r>
              <a:rPr lang="pl-PL" altLang="pl-PL" smtClean="0">
                <a:solidFill>
                  <a:srgbClr val="177291"/>
                </a:solidFill>
              </a:rPr>
              <a:t> przygotowanych budżetów programów (2)</a:t>
            </a:r>
          </a:p>
        </p:txBody>
      </p:sp>
      <p:sp>
        <p:nvSpPr>
          <p:cNvPr id="75780" name="pole tekstowe 6"/>
          <p:cNvSpPr txBox="1">
            <a:spLocks noChangeArrowheads="1"/>
          </p:cNvSpPr>
          <p:nvPr/>
        </p:nvSpPr>
        <p:spPr bwMode="auto">
          <a:xfrm>
            <a:off x="684213" y="1557338"/>
            <a:ext cx="3440112" cy="368300"/>
          </a:xfrm>
          <a:prstGeom prst="rect">
            <a:avLst/>
          </a:prstGeom>
          <a:noFill/>
          <a:ln w="9525">
            <a:noFill/>
            <a:miter lim="800000"/>
            <a:headEnd/>
            <a:tailEnd/>
          </a:ln>
        </p:spPr>
        <p:txBody>
          <a:bodyPr>
            <a:spAutoFit/>
          </a:bodyPr>
          <a:lstStyle/>
          <a:p>
            <a:pPr eaLnBrk="1" hangingPunct="1"/>
            <a:r>
              <a:rPr lang="pl-PL" altLang="pl-PL"/>
              <a:t>II przykład: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ytuł 1"/>
          <p:cNvSpPr>
            <a:spLocks noGrp="1"/>
          </p:cNvSpPr>
          <p:nvPr>
            <p:ph type="title"/>
          </p:nvPr>
        </p:nvSpPr>
        <p:spPr/>
        <p:txBody>
          <a:bodyPr/>
          <a:lstStyle/>
          <a:p>
            <a:r>
              <a:rPr lang="pl-PL" smtClean="0">
                <a:solidFill>
                  <a:srgbClr val="177291"/>
                </a:solidFill>
              </a:rPr>
              <a:t>Prezentacja została przygotowana w oparciu o opracowania:</a:t>
            </a:r>
            <a:br>
              <a:rPr lang="pl-PL" smtClean="0">
                <a:solidFill>
                  <a:srgbClr val="177291"/>
                </a:solidFill>
              </a:rPr>
            </a:br>
            <a:endParaRPr lang="pl-PL" smtClean="0">
              <a:solidFill>
                <a:srgbClr val="177291"/>
              </a:solidFill>
            </a:endParaRPr>
          </a:p>
        </p:txBody>
      </p:sp>
      <p:sp>
        <p:nvSpPr>
          <p:cNvPr id="76803" name="Symbol zastępczy zawartości 2"/>
          <p:cNvSpPr>
            <a:spLocks noGrp="1"/>
          </p:cNvSpPr>
          <p:nvPr>
            <p:ph idx="1"/>
          </p:nvPr>
        </p:nvSpPr>
        <p:spPr/>
        <p:txBody>
          <a:bodyPr/>
          <a:lstStyle/>
          <a:p>
            <a:r>
              <a:rPr lang="pl-PL" smtClean="0"/>
              <a:t>Michała Sawickiego – Kierownika Działu Programów Zdrowotnych</a:t>
            </a:r>
          </a:p>
          <a:p>
            <a:r>
              <a:rPr lang="pl-PL" smtClean="0"/>
              <a:t>Sylwii Chylak –  Starszego Specjalisty DPZ</a:t>
            </a:r>
          </a:p>
          <a:p>
            <a:r>
              <a:rPr lang="pl-PL" smtClean="0"/>
              <a:t>Łukasza Błocha –  Starszego Specjalisty DPZ</a:t>
            </a:r>
          </a:p>
          <a:p>
            <a:r>
              <a:rPr lang="pl-PL" smtClean="0"/>
              <a:t>Katarzyny Wodzyńskiej – Specjalisty w Dziale Analiz i Strategii, Biuro Prezesa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ytuł 1"/>
          <p:cNvSpPr>
            <a:spLocks noGrp="1"/>
          </p:cNvSpPr>
          <p:nvPr>
            <p:ph type="title"/>
          </p:nvPr>
        </p:nvSpPr>
        <p:spPr/>
        <p:txBody>
          <a:bodyPr/>
          <a:lstStyle/>
          <a:p>
            <a:r>
              <a:rPr lang="pl-PL" smtClean="0">
                <a:solidFill>
                  <a:srgbClr val="177291"/>
                </a:solidFill>
              </a:rPr>
              <a:t>Kontakt:</a:t>
            </a:r>
          </a:p>
        </p:txBody>
      </p:sp>
      <p:sp>
        <p:nvSpPr>
          <p:cNvPr id="77827" name="Symbol zastępczy zawartości 2"/>
          <p:cNvSpPr>
            <a:spLocks noGrp="1"/>
          </p:cNvSpPr>
          <p:nvPr>
            <p:ph idx="1"/>
          </p:nvPr>
        </p:nvSpPr>
        <p:spPr>
          <a:xfrm>
            <a:off x="0" y="1689100"/>
            <a:ext cx="9036050" cy="4525963"/>
          </a:xfrm>
        </p:spPr>
        <p:txBody>
          <a:bodyPr/>
          <a:lstStyle/>
          <a:p>
            <a:r>
              <a:rPr lang="pl-PL" smtClean="0"/>
              <a:t>Michał Sawicki – Kierownik Działu Programów Zdrowotnych, </a:t>
            </a:r>
            <a:r>
              <a:rPr lang="pl-PL" smtClean="0">
                <a:hlinkClick r:id="rId2"/>
              </a:rPr>
              <a:t>m.sawicki@aotm.gov.pl</a:t>
            </a:r>
            <a:r>
              <a:rPr lang="pl-PL" smtClean="0"/>
              <a:t> </a:t>
            </a:r>
          </a:p>
          <a:p>
            <a:r>
              <a:rPr lang="pl-PL" smtClean="0"/>
              <a:t>Łukasz Błoch – Starszy specjalista DPZ, </a:t>
            </a:r>
            <a:r>
              <a:rPr lang="pl-PL" smtClean="0">
                <a:hlinkClick r:id="rId3"/>
              </a:rPr>
              <a:t>l.bloch@aotm.gov.pl</a:t>
            </a:r>
            <a:r>
              <a:rPr lang="pl-PL" smtClean="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ytuł 1"/>
          <p:cNvSpPr>
            <a:spLocks noGrp="1"/>
          </p:cNvSpPr>
          <p:nvPr>
            <p:ph type="title"/>
          </p:nvPr>
        </p:nvSpPr>
        <p:spPr>
          <a:xfrm>
            <a:off x="1116013" y="2565400"/>
            <a:ext cx="7138987" cy="1143000"/>
          </a:xfrm>
        </p:spPr>
        <p:txBody>
          <a:bodyPr/>
          <a:lstStyle/>
          <a:p>
            <a:pPr algn="ctr"/>
            <a:r>
              <a:rPr lang="pl-PL" altLang="pl-PL" smtClean="0">
                <a:solidFill>
                  <a:srgbClr val="177291"/>
                </a:solidFill>
              </a:rPr>
              <a:t>Dziękujemy za uwagę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85750" y="274638"/>
            <a:ext cx="7138988" cy="633412"/>
          </a:xfrm>
        </p:spPr>
        <p:txBody>
          <a:bodyPr/>
          <a:lstStyle/>
          <a:p>
            <a:r>
              <a:rPr lang="pl-PL" altLang="pl-PL" smtClean="0">
                <a:solidFill>
                  <a:srgbClr val="177291"/>
                </a:solidFill>
              </a:rPr>
              <a:t>Podstawa oceny projektu wg Ustawy</a:t>
            </a:r>
            <a:endParaRPr lang="en-GB" altLang="pl-PL" smtClean="0">
              <a:solidFill>
                <a:srgbClr val="177291"/>
              </a:solidFill>
            </a:endParaRPr>
          </a:p>
        </p:txBody>
      </p:sp>
      <p:sp>
        <p:nvSpPr>
          <p:cNvPr id="38917" name="Symbol zastępczy zawartości 2"/>
          <p:cNvSpPr>
            <a:spLocks noGrp="1"/>
          </p:cNvSpPr>
          <p:nvPr>
            <p:ph type="body" idx="4294967295"/>
          </p:nvPr>
        </p:nvSpPr>
        <p:spPr>
          <a:xfrm>
            <a:off x="250825" y="1341438"/>
            <a:ext cx="8713788" cy="5183187"/>
          </a:xfrm>
        </p:spPr>
        <p:txBody>
          <a:bodyPr/>
          <a:lstStyle/>
          <a:p>
            <a:pPr marL="0" indent="0" algn="just">
              <a:lnSpc>
                <a:spcPct val="80000"/>
              </a:lnSpc>
              <a:buFontTx/>
              <a:buNone/>
              <a:defRPr/>
            </a:pPr>
            <a:r>
              <a:rPr lang="pl-PL" sz="1800" b="1" dirty="0" smtClean="0"/>
              <a:t>Art. 48a ust. 3 Ustawy: Agencja sporządza opinię w sprawie projektu programu polityki zdrowotnej (…) na podstawie kryteriów, o których mowa w: 1) art. 31a ust. 1:</a:t>
            </a:r>
          </a:p>
          <a:p>
            <a:pPr algn="just">
              <a:lnSpc>
                <a:spcPct val="80000"/>
              </a:lnSpc>
              <a:buFontTx/>
              <a:buNone/>
              <a:defRPr/>
            </a:pPr>
            <a:endParaRPr lang="pl-PL" sz="800" dirty="0" smtClean="0"/>
          </a:p>
          <a:p>
            <a:pPr algn="just">
              <a:lnSpc>
                <a:spcPct val="80000"/>
              </a:lnSpc>
              <a:buFontTx/>
              <a:buNone/>
              <a:defRPr/>
            </a:pPr>
            <a:r>
              <a:rPr lang="pl-PL" sz="1700" dirty="0" smtClean="0"/>
              <a:t>1) wpływ na poprawę zdrowia obywateli przy uwzględnieniu:</a:t>
            </a:r>
          </a:p>
          <a:p>
            <a:pPr algn="just">
              <a:lnSpc>
                <a:spcPct val="80000"/>
              </a:lnSpc>
              <a:buFontTx/>
              <a:buNone/>
              <a:defRPr/>
            </a:pPr>
            <a:r>
              <a:rPr lang="pl-PL" sz="1700" dirty="0" smtClean="0"/>
              <a:t>	a) </a:t>
            </a:r>
            <a:r>
              <a:rPr lang="pl-PL" sz="1700" b="1" u="sng" dirty="0" smtClean="0"/>
              <a:t>priorytetów zdrowotnych </a:t>
            </a:r>
            <a:r>
              <a:rPr lang="pl-PL" sz="1700" dirty="0" smtClean="0"/>
              <a:t>określonych w przepisach wydanych na podst. ust. 2 (</a:t>
            </a:r>
            <a:r>
              <a:rPr lang="pl-PL" sz="1700" dirty="0" err="1" smtClean="0"/>
              <a:t>Rozp</a:t>
            </a:r>
            <a:r>
              <a:rPr lang="pl-PL" sz="1700" dirty="0" smtClean="0"/>
              <a:t>. MZ z 21.08.2009 r. </a:t>
            </a:r>
            <a:r>
              <a:rPr lang="pl-PL" sz="1700" dirty="0" err="1" smtClean="0"/>
              <a:t>ws</a:t>
            </a:r>
            <a:r>
              <a:rPr lang="pl-PL" sz="1700" dirty="0" smtClean="0"/>
              <a:t> priorytetów zdrowotnych, </a:t>
            </a:r>
            <a:r>
              <a:rPr lang="pl-PL" sz="1700" dirty="0" err="1" smtClean="0"/>
              <a:t>Dz.U</a:t>
            </a:r>
            <a:r>
              <a:rPr lang="pl-PL" sz="1700" dirty="0" smtClean="0"/>
              <a:t>. 2009;137,poz.1126),</a:t>
            </a:r>
          </a:p>
          <a:p>
            <a:pPr algn="just">
              <a:lnSpc>
                <a:spcPct val="80000"/>
              </a:lnSpc>
              <a:buFontTx/>
              <a:buNone/>
              <a:defRPr/>
            </a:pPr>
            <a:r>
              <a:rPr lang="pl-PL" sz="1700" dirty="0" smtClean="0"/>
              <a:t>	b) wskaźników zapadalności, chorobowości lub śmiertelności określonych na podstawie aktualnej wiedzy medycznej;</a:t>
            </a:r>
          </a:p>
          <a:p>
            <a:pPr algn="just">
              <a:lnSpc>
                <a:spcPct val="80000"/>
              </a:lnSpc>
              <a:buFontTx/>
              <a:buNone/>
              <a:defRPr/>
            </a:pPr>
            <a:r>
              <a:rPr lang="pl-PL" sz="1700" dirty="0" smtClean="0"/>
              <a:t>2) </a:t>
            </a:r>
            <a:r>
              <a:rPr lang="pl-PL" sz="1700" b="1" u="sng" dirty="0" smtClean="0"/>
              <a:t>skutki następstw choroby lub stanu zdrowia</a:t>
            </a:r>
            <a:r>
              <a:rPr lang="pl-PL" sz="1700" dirty="0" smtClean="0"/>
              <a:t>, w szczególności prowadzące do: przedwczesnego zgonu, niezdolności do samodzielnej egzystencji (…), niezdolności do pracy (…), przewlekłego cierpienia lub przewlekłej choroby, obniżenia jakości życia;</a:t>
            </a:r>
          </a:p>
          <a:p>
            <a:pPr algn="just">
              <a:lnSpc>
                <a:spcPct val="80000"/>
              </a:lnSpc>
              <a:buFontTx/>
              <a:buNone/>
              <a:defRPr/>
            </a:pPr>
            <a:r>
              <a:rPr lang="pl-PL" sz="1700" dirty="0" smtClean="0"/>
              <a:t>3)  </a:t>
            </a:r>
            <a:r>
              <a:rPr lang="pl-PL" sz="1700" b="1" u="sng" dirty="0" smtClean="0"/>
              <a:t>znaczenie dla zdrowia obywateli</a:t>
            </a:r>
            <a:r>
              <a:rPr lang="pl-PL" sz="1700" dirty="0" smtClean="0"/>
              <a:t>, przy uwzględnieniu konieczności: ratowania życia </a:t>
            </a:r>
            <a:br>
              <a:rPr lang="pl-PL" sz="1700" dirty="0" smtClean="0"/>
            </a:br>
            <a:r>
              <a:rPr lang="pl-PL" sz="1700" dirty="0" smtClean="0"/>
              <a:t>i uzyskania pełnego wyzdrowienia, ratowania życia i uzyskania poprawy stanu zdrowia, zapobiegania przedwczesnemu zgonowi, poprawiania jakości życia bez istotnego wpływu na jego długość;</a:t>
            </a:r>
          </a:p>
          <a:p>
            <a:pPr algn="just">
              <a:lnSpc>
                <a:spcPct val="80000"/>
              </a:lnSpc>
              <a:buFontTx/>
              <a:buNone/>
              <a:defRPr/>
            </a:pPr>
            <a:r>
              <a:rPr lang="pl-PL" sz="1700" dirty="0" smtClean="0"/>
              <a:t>4)  </a:t>
            </a:r>
            <a:r>
              <a:rPr lang="pl-PL" sz="1700" b="1" u="sng" dirty="0" smtClean="0"/>
              <a:t>skuteczność kliniczna i bezpieczeństwo (!!!)</a:t>
            </a:r>
            <a:r>
              <a:rPr lang="pl-PL" sz="1700" dirty="0" smtClean="0"/>
              <a:t>;</a:t>
            </a:r>
          </a:p>
          <a:p>
            <a:pPr algn="just">
              <a:lnSpc>
                <a:spcPct val="80000"/>
              </a:lnSpc>
              <a:buFontTx/>
              <a:buNone/>
              <a:defRPr/>
            </a:pPr>
            <a:r>
              <a:rPr lang="pl-PL" sz="1700" dirty="0" smtClean="0"/>
              <a:t>5)  stosunek uzyskiwanych korzyści zdrowotnych do ryzyka zdrowotnego;</a:t>
            </a:r>
          </a:p>
          <a:p>
            <a:pPr algn="just">
              <a:lnSpc>
                <a:spcPct val="80000"/>
              </a:lnSpc>
              <a:buFontTx/>
              <a:buNone/>
              <a:defRPr/>
            </a:pPr>
            <a:r>
              <a:rPr lang="pl-PL" sz="1700" dirty="0" smtClean="0"/>
              <a:t>6)  </a:t>
            </a:r>
            <a:r>
              <a:rPr lang="pl-PL" sz="1700" u="sng" dirty="0" smtClean="0"/>
              <a:t>stosunek kosztów do uzyskiwanych efektów zdrowotnych</a:t>
            </a:r>
            <a:r>
              <a:rPr lang="pl-PL" sz="1700" dirty="0" smtClean="0"/>
              <a:t>;</a:t>
            </a:r>
          </a:p>
          <a:p>
            <a:pPr algn="just">
              <a:lnSpc>
                <a:spcPct val="80000"/>
              </a:lnSpc>
              <a:buFontTx/>
              <a:buNone/>
              <a:defRPr/>
            </a:pPr>
            <a:r>
              <a:rPr lang="pl-PL" sz="1700" dirty="0" smtClean="0"/>
              <a:t>7)  </a:t>
            </a:r>
            <a:r>
              <a:rPr lang="pl-PL" sz="1700" u="sng" dirty="0" smtClean="0"/>
              <a:t>skutki finansowe dla systemu ochrony zdrowia, w tym dla podmiotów zobowiązanych do finansowania świadczeń opieki zdrowotnej ze środków publicznych</a:t>
            </a:r>
            <a:r>
              <a:rPr lang="pl-PL" sz="17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642938" y="276225"/>
            <a:ext cx="7138987" cy="490538"/>
          </a:xfrm>
        </p:spPr>
        <p:txBody>
          <a:bodyPr/>
          <a:lstStyle/>
          <a:p>
            <a:r>
              <a:rPr lang="pl-PL" altLang="pl-PL" smtClean="0">
                <a:solidFill>
                  <a:srgbClr val="177291"/>
                </a:solidFill>
              </a:rPr>
              <a:t>Proces wydawania opinii przez Agencję</a:t>
            </a:r>
          </a:p>
        </p:txBody>
      </p:sp>
      <p:sp>
        <p:nvSpPr>
          <p:cNvPr id="8" name="Elipsa 7"/>
          <p:cNvSpPr/>
          <p:nvPr/>
        </p:nvSpPr>
        <p:spPr>
          <a:xfrm>
            <a:off x="1763713" y="1052513"/>
            <a:ext cx="5616575" cy="72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2800" b="1" dirty="0">
                <a:solidFill>
                  <a:schemeClr val="tx1"/>
                </a:solidFill>
              </a:rPr>
              <a:t>Opinia </a:t>
            </a:r>
            <a:r>
              <a:rPr lang="pl-PL" sz="2800" b="1" dirty="0" err="1">
                <a:solidFill>
                  <a:schemeClr val="tx1"/>
                </a:solidFill>
              </a:rPr>
              <a:t>AOTMiT</a:t>
            </a:r>
            <a:r>
              <a:rPr lang="pl-PL" sz="2800" b="1" dirty="0">
                <a:solidFill>
                  <a:schemeClr val="tx1"/>
                </a:solidFill>
              </a:rPr>
              <a:t> o PPZ</a:t>
            </a:r>
          </a:p>
        </p:txBody>
      </p:sp>
      <p:sp>
        <p:nvSpPr>
          <p:cNvPr id="9" name="Elipsa 8"/>
          <p:cNvSpPr/>
          <p:nvPr/>
        </p:nvSpPr>
        <p:spPr>
          <a:xfrm>
            <a:off x="539750" y="2852738"/>
            <a:ext cx="3600450"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2800" b="1" dirty="0">
                <a:solidFill>
                  <a:schemeClr val="tx1"/>
                </a:solidFill>
              </a:rPr>
              <a:t>Ocena analityczna</a:t>
            </a:r>
          </a:p>
        </p:txBody>
      </p:sp>
      <p:sp>
        <p:nvSpPr>
          <p:cNvPr id="11" name="Elipsa 10"/>
          <p:cNvSpPr/>
          <p:nvPr/>
        </p:nvSpPr>
        <p:spPr>
          <a:xfrm>
            <a:off x="5076825" y="2852738"/>
            <a:ext cx="3598863"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2800" b="1" dirty="0">
                <a:solidFill>
                  <a:schemeClr val="tx1"/>
                </a:solidFill>
              </a:rPr>
              <a:t>Ocena wartościująca</a:t>
            </a:r>
          </a:p>
        </p:txBody>
      </p:sp>
      <p:sp>
        <p:nvSpPr>
          <p:cNvPr id="13" name="Strzałka w dół 12"/>
          <p:cNvSpPr/>
          <p:nvPr/>
        </p:nvSpPr>
        <p:spPr>
          <a:xfrm rot="2268709">
            <a:off x="2968625" y="1952625"/>
            <a:ext cx="647700" cy="8636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4" name="Strzałka w dół 13"/>
          <p:cNvSpPr/>
          <p:nvPr/>
        </p:nvSpPr>
        <p:spPr>
          <a:xfrm rot="19555436">
            <a:off x="5478463" y="1952625"/>
            <a:ext cx="647700" cy="8636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5" name="Strzałka w dół 14"/>
          <p:cNvSpPr/>
          <p:nvPr/>
        </p:nvSpPr>
        <p:spPr>
          <a:xfrm rot="16200000">
            <a:off x="4356101" y="2997200"/>
            <a:ext cx="431800" cy="72072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6" name="pole tekstowe 15"/>
          <p:cNvSpPr txBox="1">
            <a:spLocks noChangeArrowheads="1"/>
          </p:cNvSpPr>
          <p:nvPr/>
        </p:nvSpPr>
        <p:spPr bwMode="auto">
          <a:xfrm>
            <a:off x="539750" y="4005263"/>
            <a:ext cx="3671888" cy="2308225"/>
          </a:xfrm>
          <a:prstGeom prst="rect">
            <a:avLst/>
          </a:prstGeom>
          <a:solidFill>
            <a:srgbClr val="002F8E"/>
          </a:solidFill>
          <a:ln w="9525">
            <a:solidFill>
              <a:srgbClr val="002F8E"/>
            </a:solidFill>
            <a:miter lim="800000"/>
            <a:headEnd/>
            <a:tailEnd/>
          </a:ln>
        </p:spPr>
        <p:txBody>
          <a:bodyPr>
            <a:spAutoFit/>
          </a:bodyPr>
          <a:lstStyle/>
          <a:p>
            <a:pPr marL="1588" indent="-1588" eaLnBrk="1" hangingPunct="1">
              <a:lnSpc>
                <a:spcPct val="90000"/>
              </a:lnSpc>
              <a:buFontTx/>
              <a:buAutoNum type="arabicPeriod"/>
            </a:pPr>
            <a:r>
              <a:rPr lang="pl-PL" altLang="pl-PL" sz="1600">
                <a:solidFill>
                  <a:schemeClr val="bg1"/>
                </a:solidFill>
              </a:rPr>
              <a:t> Zespół analityków przygotowuje dane stanowiące podstawę wydania opinii. Podstawową zasadą oceny technologii medycznych jest zebranie </a:t>
            </a:r>
            <a:r>
              <a:rPr lang="pl-PL" altLang="pl-PL" sz="1600" u="sng">
                <a:solidFill>
                  <a:schemeClr val="bg1"/>
                </a:solidFill>
              </a:rPr>
              <a:t>wszystkich dostępnych</a:t>
            </a:r>
            <a:r>
              <a:rPr lang="pl-PL" altLang="pl-PL" sz="1600">
                <a:solidFill>
                  <a:schemeClr val="bg1"/>
                </a:solidFill>
              </a:rPr>
              <a:t> informacji. Tworzony jest </a:t>
            </a:r>
            <a:r>
              <a:rPr lang="pl-PL" altLang="pl-PL" sz="1600" b="1">
                <a:solidFill>
                  <a:schemeClr val="bg1"/>
                </a:solidFill>
              </a:rPr>
              <a:t>Raport</a:t>
            </a:r>
            <a:r>
              <a:rPr lang="pl-PL" altLang="pl-PL" sz="1600">
                <a:solidFill>
                  <a:schemeClr val="bg1"/>
                </a:solidFill>
              </a:rPr>
              <a:t>.</a:t>
            </a:r>
          </a:p>
          <a:p>
            <a:pPr marL="1588" indent="-1588" eaLnBrk="1" hangingPunct="1">
              <a:lnSpc>
                <a:spcPct val="90000"/>
              </a:lnSpc>
              <a:buFontTx/>
              <a:buAutoNum type="arabicPeriod"/>
            </a:pPr>
            <a:endParaRPr lang="pl-PL" altLang="pl-PL" sz="1600">
              <a:solidFill>
                <a:schemeClr val="bg1"/>
              </a:solidFill>
            </a:endParaRPr>
          </a:p>
          <a:p>
            <a:pPr marL="1588" indent="-1588" eaLnBrk="1" hangingPunct="1">
              <a:lnSpc>
                <a:spcPct val="90000"/>
              </a:lnSpc>
              <a:buFontTx/>
              <a:buAutoNum type="arabicPeriod"/>
            </a:pPr>
            <a:r>
              <a:rPr lang="pl-PL" altLang="pl-PL" sz="1600">
                <a:solidFill>
                  <a:schemeClr val="bg1"/>
                </a:solidFill>
              </a:rPr>
              <a:t> Programy o zbliżonym problemie zdrowotnym </a:t>
            </a:r>
            <a:r>
              <a:rPr lang="pl-PL" altLang="pl-PL" sz="1600" u="sng">
                <a:solidFill>
                  <a:schemeClr val="bg1"/>
                </a:solidFill>
              </a:rPr>
              <a:t>oceniane są grupowo </a:t>
            </a:r>
            <a:r>
              <a:rPr lang="pl-PL" altLang="pl-PL" sz="1600">
                <a:solidFill>
                  <a:schemeClr val="bg1"/>
                </a:solidFill>
              </a:rPr>
              <a:t>(</a:t>
            </a:r>
            <a:r>
              <a:rPr lang="pl-PL" altLang="pl-PL" sz="1600" b="1">
                <a:solidFill>
                  <a:schemeClr val="bg1"/>
                </a:solidFill>
              </a:rPr>
              <a:t>Aneks</a:t>
            </a:r>
            <a:r>
              <a:rPr lang="pl-PL" altLang="pl-PL" sz="1600">
                <a:solidFill>
                  <a:schemeClr val="bg1"/>
                </a:solidFill>
              </a:rPr>
              <a:t>)</a:t>
            </a:r>
          </a:p>
        </p:txBody>
      </p:sp>
      <p:sp>
        <p:nvSpPr>
          <p:cNvPr id="17" name="pole tekstowe 16"/>
          <p:cNvSpPr txBox="1">
            <a:spLocks noChangeAspect="1"/>
          </p:cNvSpPr>
          <p:nvPr/>
        </p:nvSpPr>
        <p:spPr>
          <a:xfrm>
            <a:off x="5003800" y="4005263"/>
            <a:ext cx="3671888" cy="2303462"/>
          </a:xfrm>
          <a:prstGeom prst="rect">
            <a:avLst/>
          </a:prstGeom>
          <a:solidFill>
            <a:schemeClr val="bg1">
              <a:lumMod val="85000"/>
            </a:schemeClr>
          </a:solidFill>
          <a:ln>
            <a:solidFill>
              <a:schemeClr val="bg1">
                <a:lumMod val="85000"/>
              </a:schemeClr>
            </a:solidFill>
          </a:ln>
        </p:spPr>
        <p:txBody>
          <a:bodyPr/>
          <a:lstStyle/>
          <a:p>
            <a:pPr marL="1588" indent="-1588" eaLnBrk="1" hangingPunct="1">
              <a:lnSpc>
                <a:spcPct val="90000"/>
              </a:lnSpc>
              <a:spcBef>
                <a:spcPts val="0"/>
              </a:spcBef>
              <a:defRPr/>
            </a:pPr>
            <a:r>
              <a:rPr lang="pl-PL" sz="1600" dirty="0">
                <a:latin typeface="Arial" panose="020B0604020202020204" pitchFamily="34" charset="0"/>
              </a:rPr>
              <a:t>3. Raport przedstawiany jest na posiedzeniu Rady Przejrzystości; Rada zapoznaje się także z opiniami wezwanych ekspertów. </a:t>
            </a:r>
            <a:br>
              <a:rPr lang="pl-PL" sz="1600" dirty="0">
                <a:latin typeface="Arial" panose="020B0604020202020204" pitchFamily="34" charset="0"/>
              </a:rPr>
            </a:br>
            <a:r>
              <a:rPr lang="pl-PL" sz="1600" dirty="0">
                <a:latin typeface="Arial" panose="020B0604020202020204" pitchFamily="34" charset="0"/>
              </a:rPr>
              <a:t>Rada formułuje swoją </a:t>
            </a:r>
            <a:r>
              <a:rPr lang="pl-PL" sz="1600" u="sng" dirty="0">
                <a:latin typeface="Arial" panose="020B0604020202020204" pitchFamily="34" charset="0"/>
              </a:rPr>
              <a:t>opinię</a:t>
            </a:r>
            <a:r>
              <a:rPr lang="pl-PL" sz="1600" dirty="0">
                <a:latin typeface="Arial" panose="020B0604020202020204" pitchFamily="34" charset="0"/>
              </a:rPr>
              <a:t>.</a:t>
            </a:r>
          </a:p>
          <a:p>
            <a:pPr marL="1588" indent="-1588" eaLnBrk="1" hangingPunct="1">
              <a:lnSpc>
                <a:spcPct val="90000"/>
              </a:lnSpc>
              <a:spcBef>
                <a:spcPts val="0"/>
              </a:spcBef>
              <a:buFontTx/>
              <a:buAutoNum type="arabicPeriod"/>
              <a:defRPr/>
            </a:pPr>
            <a:endParaRPr lang="pl-PL" sz="1600" dirty="0">
              <a:latin typeface="Arial" panose="020B0604020202020204" pitchFamily="34" charset="0"/>
            </a:endParaRPr>
          </a:p>
          <a:p>
            <a:pPr marL="1588" indent="-1588" eaLnBrk="1" hangingPunct="1">
              <a:lnSpc>
                <a:spcPct val="90000"/>
              </a:lnSpc>
              <a:spcBef>
                <a:spcPts val="0"/>
              </a:spcBef>
              <a:defRPr/>
            </a:pPr>
            <a:r>
              <a:rPr lang="pl-PL" sz="1600" dirty="0">
                <a:latin typeface="Arial" panose="020B0604020202020204" pitchFamily="34" charset="0"/>
              </a:rPr>
              <a:t>4. W oparciu o opinię Rady Prezes wydaje </a:t>
            </a:r>
            <a:r>
              <a:rPr lang="pl-PL" sz="1600" b="1" dirty="0">
                <a:latin typeface="Arial" panose="020B0604020202020204" pitchFamily="34" charset="0"/>
              </a:rPr>
              <a:t>opinię Agencji</a:t>
            </a:r>
            <a:r>
              <a:rPr lang="pl-PL" sz="1600" dirty="0">
                <a:latin typeface="Arial" panose="020B0604020202020204" pitchFamily="34" charset="0"/>
              </a:rPr>
              <a:t> </a:t>
            </a:r>
            <a:br>
              <a:rPr lang="pl-PL" sz="1600" dirty="0">
                <a:latin typeface="Arial" panose="020B0604020202020204" pitchFamily="34" charset="0"/>
              </a:rPr>
            </a:br>
            <a:r>
              <a:rPr lang="pl-PL" sz="1600" dirty="0">
                <a:latin typeface="Arial" panose="020B0604020202020204" pitchFamily="34" charset="0"/>
              </a:rPr>
              <a:t>i przekazuje ją Samorządowi lub Ministrowi</a:t>
            </a:r>
          </a:p>
        </p:txBody>
      </p:sp>
      <p:sp>
        <p:nvSpPr>
          <p:cNvPr id="18" name="Prostokąt zaokrąglony 17"/>
          <p:cNvSpPr/>
          <p:nvPr/>
        </p:nvSpPr>
        <p:spPr>
          <a:xfrm>
            <a:off x="323850" y="2420938"/>
            <a:ext cx="1079500" cy="719137"/>
          </a:xfrm>
          <a:prstGeom prst="roundRect">
            <a:avLst/>
          </a:prstGeom>
          <a:solidFill>
            <a:srgbClr val="177291"/>
          </a:solidFill>
          <a:ln>
            <a:solidFill>
              <a:srgbClr val="1772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2000" b="1" dirty="0">
                <a:solidFill>
                  <a:schemeClr val="tx1"/>
                </a:solidFill>
              </a:rPr>
              <a:t>DPZ</a:t>
            </a:r>
          </a:p>
        </p:txBody>
      </p:sp>
      <p:sp>
        <p:nvSpPr>
          <p:cNvPr id="19" name="Prostokąt zaokrąglony 18"/>
          <p:cNvSpPr/>
          <p:nvPr/>
        </p:nvSpPr>
        <p:spPr>
          <a:xfrm>
            <a:off x="7740650" y="2420938"/>
            <a:ext cx="1152525" cy="720725"/>
          </a:xfrm>
          <a:prstGeom prst="roundRect">
            <a:avLst/>
          </a:prstGeom>
          <a:solidFill>
            <a:srgbClr val="177291"/>
          </a:solidFill>
          <a:ln>
            <a:solidFill>
              <a:srgbClr val="1772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2000" b="1" dirty="0">
                <a:solidFill>
                  <a:schemeClr val="tx1"/>
                </a:solidFill>
              </a:rPr>
              <a:t>RP</a:t>
            </a:r>
          </a:p>
          <a:p>
            <a:pPr algn="ctr" eaLnBrk="1" hangingPunct="1">
              <a:defRPr/>
            </a:pPr>
            <a:r>
              <a:rPr lang="pl-PL" sz="2000" b="1" dirty="0">
                <a:solidFill>
                  <a:schemeClr val="tx1"/>
                </a:solidFill>
              </a:rPr>
              <a:t>Prezes</a:t>
            </a:r>
          </a:p>
        </p:txBody>
      </p:sp>
      <p:sp>
        <p:nvSpPr>
          <p:cNvPr id="21517" name="pole tekstowe 19"/>
          <p:cNvSpPr txBox="1">
            <a:spLocks noChangeArrowheads="1"/>
          </p:cNvSpPr>
          <p:nvPr/>
        </p:nvSpPr>
        <p:spPr bwMode="auto">
          <a:xfrm>
            <a:off x="2987675" y="6334125"/>
            <a:ext cx="3671888" cy="523875"/>
          </a:xfrm>
          <a:prstGeom prst="rect">
            <a:avLst/>
          </a:prstGeom>
          <a:noFill/>
          <a:ln w="9525">
            <a:noFill/>
            <a:miter lim="800000"/>
            <a:headEnd/>
            <a:tailEnd/>
          </a:ln>
        </p:spPr>
        <p:txBody>
          <a:bodyPr>
            <a:spAutoFit/>
          </a:bodyPr>
          <a:lstStyle/>
          <a:p>
            <a:pPr eaLnBrk="1" hangingPunct="1"/>
            <a:r>
              <a:rPr lang="pl-PL" altLang="pl-PL" sz="1400" b="1"/>
              <a:t>DPZ – Dział Programów Zdrowotnych</a:t>
            </a:r>
            <a:br>
              <a:rPr lang="pl-PL" altLang="pl-PL" sz="1400" b="1"/>
            </a:br>
            <a:r>
              <a:rPr lang="pl-PL" altLang="pl-PL" sz="1400" b="1"/>
              <a:t>RP – Rada Przejrzystości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grpId="0" nodeType="clickEffect">
                                  <p:stCondLst>
                                    <p:cond delay="0"/>
                                  </p:stCondLst>
                                  <p:childTnLst>
                                    <p:anim calcmode="discrete" valueType="str">
                                      <p:cBhvr>
                                        <p:cTn id="6" dur="1000" fill="hold"/>
                                        <p:tgtEl>
                                          <p:spTgt spid="18"/>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par>
                                <p:cTn id="9" presetID="35" presetClass="emph" presetSubtype="0" fill="hold" grpId="0" nodeType="withEffect">
                                  <p:stCondLst>
                                    <p:cond delay="0"/>
                                  </p:stCondLst>
                                  <p:childTnLst>
                                    <p:anim calcmode="discrete" valueType="str">
                                      <p:cBhvr>
                                        <p:cTn id="10"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mph" presetSubtype="0" fill="hold" grpId="0" nodeType="clickEffect">
                                  <p:stCondLst>
                                    <p:cond delay="0"/>
                                  </p:stCondLst>
                                  <p:childTnLst>
                                    <p:anim calcmode="discrete" valueType="str">
                                      <p:cBhvr>
                                        <p:cTn id="14" dur="1000" fill="hold"/>
                                        <p:tgtEl>
                                          <p:spTgt spid="11"/>
                                        </p:tgtEl>
                                        <p:attrNameLst>
                                          <p:attrName>style.visibility</p:attrName>
                                        </p:attrNameLst>
                                      </p:cBhvr>
                                      <p:tavLst>
                                        <p:tav tm="0">
                                          <p:val>
                                            <p:strVal val="hidden"/>
                                          </p:val>
                                        </p:tav>
                                        <p:tav tm="50000">
                                          <p:val>
                                            <p:strVal val="visible"/>
                                          </p:val>
                                        </p:tav>
                                      </p:tavLst>
                                    </p:anim>
                                  </p:childTnLst>
                                </p:cTn>
                              </p:par>
                              <p:par>
                                <p:cTn id="15" presetID="35" presetClass="emph" presetSubtype="0" fill="hold" grpId="0" nodeType="withEffect">
                                  <p:stCondLst>
                                    <p:cond delay="0"/>
                                  </p:stCondLst>
                                  <p:childTnLst>
                                    <p:anim calcmode="discrete" valueType="str">
                                      <p:cBhvr>
                                        <p:cTn id="16" dur="1000" fill="hold"/>
                                        <p:tgtEl>
                                          <p:spTgt spid="19"/>
                                        </p:tgtEl>
                                        <p:attrNameLst>
                                          <p:attrName>style.visibility</p:attrName>
                                        </p:attrNameLst>
                                      </p:cBhvr>
                                      <p:tavLst>
                                        <p:tav tm="0">
                                          <p:val>
                                            <p:strVal val="hidden"/>
                                          </p:val>
                                        </p:tav>
                                        <p:tav tm="50000">
                                          <p:val>
                                            <p:strVal val="visible"/>
                                          </p:val>
                                        </p:tav>
                                      </p:tavLst>
                                    </p:anim>
                                  </p:childTnLst>
                                </p:cTn>
                              </p:par>
                              <p:par>
                                <p:cTn id="17" presetID="35" presetClass="emph" presetSubtype="0" fill="hold" grpId="0" nodeType="withEffect">
                                  <p:stCondLst>
                                    <p:cond delay="0"/>
                                  </p:stCondLst>
                                  <p:childTnLst>
                                    <p:anim calcmode="discrete" valueType="str">
                                      <p:cBhvr>
                                        <p:cTn id="18"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23850" y="198438"/>
            <a:ext cx="7561263" cy="922337"/>
          </a:xfrm>
        </p:spPr>
        <p:txBody>
          <a:bodyPr/>
          <a:lstStyle/>
          <a:p>
            <a:r>
              <a:rPr lang="pl-PL" altLang="pl-PL" smtClean="0">
                <a:solidFill>
                  <a:srgbClr val="177291"/>
                </a:solidFill>
              </a:rPr>
              <a:t>NICE - </a:t>
            </a:r>
            <a:r>
              <a:rPr lang="en-US" altLang="pl-PL" smtClean="0">
                <a:solidFill>
                  <a:srgbClr val="177291"/>
                </a:solidFill>
              </a:rPr>
              <a:t>National Institute for Clinical Excellence</a:t>
            </a:r>
            <a:r>
              <a:rPr lang="pl-PL" altLang="pl-PL" smtClean="0">
                <a:solidFill>
                  <a:srgbClr val="177291"/>
                </a:solidFill>
              </a:rPr>
              <a:t> </a:t>
            </a:r>
            <a:r>
              <a:rPr lang="en-US" altLang="pl-PL" smtClean="0">
                <a:solidFill>
                  <a:srgbClr val="177291"/>
                </a:solidFill>
              </a:rPr>
              <a:t> </a:t>
            </a:r>
            <a:r>
              <a:rPr lang="pl-PL" altLang="pl-PL" smtClean="0">
                <a:solidFill>
                  <a:srgbClr val="177291"/>
                </a:solidFill>
              </a:rPr>
              <a:t>Anglia i Walia</a:t>
            </a:r>
            <a:r>
              <a:rPr lang="pl-PL" altLang="pl-PL" sz="2400" smtClean="0"/>
              <a:t/>
            </a:r>
            <a:br>
              <a:rPr lang="pl-PL" altLang="pl-PL" sz="2400" smtClean="0"/>
            </a:br>
            <a:endParaRPr lang="en-GB" altLang="pl-PL" sz="2400" smtClean="0"/>
          </a:p>
        </p:txBody>
      </p:sp>
      <p:sp>
        <p:nvSpPr>
          <p:cNvPr id="5124" name="Rectangle 3"/>
          <p:cNvSpPr>
            <a:spLocks noGrp="1" noChangeArrowheads="1"/>
          </p:cNvSpPr>
          <p:nvPr>
            <p:ph type="body" idx="4294967295"/>
          </p:nvPr>
        </p:nvSpPr>
        <p:spPr>
          <a:xfrm>
            <a:off x="214313" y="1120775"/>
            <a:ext cx="8929687" cy="4641850"/>
          </a:xfrm>
        </p:spPr>
        <p:txBody>
          <a:bodyPr/>
          <a:lstStyle/>
          <a:p>
            <a:pPr>
              <a:lnSpc>
                <a:spcPct val="80000"/>
              </a:lnSpc>
              <a:spcBef>
                <a:spcPts val="600"/>
              </a:spcBef>
              <a:spcAft>
                <a:spcPts val="600"/>
              </a:spcAft>
              <a:buFont typeface="Arial" panose="020B0604020202020204" pitchFamily="34" charset="0"/>
              <a:buChar char="•"/>
              <a:defRPr/>
            </a:pPr>
            <a:r>
              <a:rPr lang="pl-PL" altLang="pl-PL" sz="1800" dirty="0" smtClean="0"/>
              <a:t>Opiniowanie działań w zakresie zdrowia publicznego </a:t>
            </a:r>
          </a:p>
          <a:p>
            <a:pPr>
              <a:lnSpc>
                <a:spcPct val="80000"/>
              </a:lnSpc>
              <a:spcBef>
                <a:spcPts val="600"/>
              </a:spcBef>
              <a:spcAft>
                <a:spcPts val="600"/>
              </a:spcAft>
              <a:buFont typeface="Arial" panose="020B0604020202020204" pitchFamily="34" charset="0"/>
              <a:buChar char="•"/>
              <a:defRPr/>
            </a:pPr>
            <a:r>
              <a:rPr lang="pl-PL" altLang="pl-PL" sz="1800" dirty="0" smtClean="0"/>
              <a:t>NICE wydaje swoje opinie w postaci wytycznych dotyczących określonego problemu zdrowotnego</a:t>
            </a:r>
          </a:p>
          <a:p>
            <a:pPr>
              <a:lnSpc>
                <a:spcPct val="80000"/>
              </a:lnSpc>
              <a:spcBef>
                <a:spcPts val="600"/>
              </a:spcBef>
              <a:spcAft>
                <a:spcPts val="600"/>
              </a:spcAft>
              <a:buFont typeface="Arial" panose="020B0604020202020204" pitchFamily="34" charset="0"/>
              <a:buChar char="•"/>
              <a:defRPr/>
            </a:pPr>
            <a:r>
              <a:rPr lang="pl-PL" altLang="pl-PL" sz="1800" dirty="0" smtClean="0"/>
              <a:t>Każdy może zgłosić problem zdrowotny wymagający wydania wytycznych</a:t>
            </a:r>
          </a:p>
          <a:p>
            <a:pPr>
              <a:lnSpc>
                <a:spcPct val="80000"/>
              </a:lnSpc>
              <a:spcBef>
                <a:spcPts val="600"/>
              </a:spcBef>
              <a:spcAft>
                <a:spcPts val="600"/>
              </a:spcAft>
              <a:buFont typeface="Arial" panose="020B0604020202020204" pitchFamily="34" charset="0"/>
              <a:buChar char="•"/>
              <a:defRPr/>
            </a:pPr>
            <a:r>
              <a:rPr lang="pl-PL" altLang="pl-PL" sz="1800" dirty="0" smtClean="0"/>
              <a:t>Zgłoszenia są oceniane na podstawie kryteriów:</a:t>
            </a:r>
          </a:p>
          <a:p>
            <a:pPr lvl="1">
              <a:lnSpc>
                <a:spcPct val="80000"/>
              </a:lnSpc>
              <a:spcBef>
                <a:spcPts val="600"/>
              </a:spcBef>
              <a:spcAft>
                <a:spcPts val="600"/>
              </a:spcAft>
              <a:defRPr/>
            </a:pPr>
            <a:r>
              <a:rPr lang="pl-PL" altLang="pl-PL" sz="1400" dirty="0" smtClean="0"/>
              <a:t>znaczenie choroby dla społeczeństwa </a:t>
            </a:r>
          </a:p>
          <a:p>
            <a:pPr lvl="1">
              <a:lnSpc>
                <a:spcPct val="80000"/>
              </a:lnSpc>
              <a:spcBef>
                <a:spcPts val="600"/>
              </a:spcBef>
              <a:spcAft>
                <a:spcPts val="600"/>
              </a:spcAft>
              <a:defRPr/>
            </a:pPr>
            <a:r>
              <a:rPr lang="pl-PL" altLang="pl-PL" sz="1400" dirty="0" smtClean="0"/>
              <a:t>wpływ choroby na koszty systemu opieki zdrowotnej i koszty społeczne</a:t>
            </a:r>
            <a:endParaRPr lang="en-GB" altLang="pl-PL" sz="1400" dirty="0" smtClean="0"/>
          </a:p>
          <a:p>
            <a:pPr lvl="1">
              <a:lnSpc>
                <a:spcPct val="80000"/>
              </a:lnSpc>
              <a:spcBef>
                <a:spcPts val="600"/>
              </a:spcBef>
              <a:spcAft>
                <a:spcPts val="600"/>
              </a:spcAft>
              <a:defRPr/>
            </a:pPr>
            <a:r>
              <a:rPr lang="pl-PL" altLang="pl-PL" sz="1400" dirty="0" smtClean="0"/>
              <a:t>zgodność z rządowymi priorytetami zdrowotnymi </a:t>
            </a:r>
            <a:r>
              <a:rPr lang="en-GB" altLang="pl-PL" sz="1400" dirty="0" smtClean="0"/>
              <a:t> </a:t>
            </a:r>
          </a:p>
          <a:p>
            <a:pPr lvl="1">
              <a:lnSpc>
                <a:spcPct val="80000"/>
              </a:lnSpc>
              <a:spcBef>
                <a:spcPts val="600"/>
              </a:spcBef>
              <a:spcAft>
                <a:spcPts val="600"/>
              </a:spcAft>
              <a:defRPr/>
            </a:pPr>
            <a:r>
              <a:rPr lang="pl-PL" altLang="pl-PL" sz="1400" dirty="0" smtClean="0"/>
              <a:t>potrzeba ujednolicenia praktyki klinicznej w różnych regionach </a:t>
            </a:r>
          </a:p>
          <a:p>
            <a:pPr lvl="1">
              <a:lnSpc>
                <a:spcPct val="80000"/>
              </a:lnSpc>
              <a:spcBef>
                <a:spcPts val="600"/>
              </a:spcBef>
              <a:spcAft>
                <a:spcPts val="600"/>
              </a:spcAft>
              <a:defRPr/>
            </a:pPr>
            <a:r>
              <a:rPr lang="pl-PL" altLang="pl-PL" sz="1400" dirty="0" smtClean="0"/>
              <a:t>pilność w stosunku do innych ocenianych problemów zdrowotnych</a:t>
            </a:r>
          </a:p>
          <a:p>
            <a:pPr>
              <a:spcBef>
                <a:spcPts val="600"/>
              </a:spcBef>
              <a:spcAft>
                <a:spcPts val="600"/>
              </a:spcAft>
              <a:defRPr/>
            </a:pPr>
            <a:r>
              <a:rPr lang="pl-PL" altLang="pl-PL" sz="1800" dirty="0" smtClean="0"/>
              <a:t>Proces wydawania wytycznych może trwać 2-3 lata (NICE: &gt;500 osób vs. DPZ: </a:t>
            </a:r>
            <a:r>
              <a:rPr lang="pl-PL" altLang="pl-PL" sz="1800" dirty="0"/>
              <a:t>9</a:t>
            </a:r>
            <a:r>
              <a:rPr lang="pl-PL" altLang="pl-PL" sz="1800" dirty="0" smtClean="0"/>
              <a:t>)</a:t>
            </a:r>
          </a:p>
          <a:p>
            <a:pPr>
              <a:spcBef>
                <a:spcPts val="600"/>
              </a:spcBef>
              <a:spcAft>
                <a:spcPts val="600"/>
              </a:spcAft>
              <a:defRPr/>
            </a:pPr>
            <a:r>
              <a:rPr lang="pl-PL" altLang="pl-PL" sz="1800" dirty="0"/>
              <a:t>D</a:t>
            </a:r>
            <a:r>
              <a:rPr lang="pl-PL" altLang="pl-PL" sz="1800" dirty="0" smtClean="0"/>
              <a:t>okument poddawany jest konsultacjom społecznym na stronie internetowej; w trakcie oceny NICE kieruje też pytania do podmiotów, które zgłosiły swoją chęć uczestniczenia w ocenie (interesariusze)</a:t>
            </a:r>
          </a:p>
          <a:p>
            <a:pPr>
              <a:spcBef>
                <a:spcPts val="600"/>
              </a:spcBef>
              <a:spcAft>
                <a:spcPts val="600"/>
              </a:spcAft>
              <a:defRPr/>
            </a:pPr>
            <a:r>
              <a:rPr lang="pl-PL" altLang="pl-PL" sz="1800" dirty="0" smtClean="0"/>
              <a:t>Gotowe wytyczne są udostępniane na stronie internetowej NICE i w razie potrzeby modyfikowane co kilka lat</a:t>
            </a:r>
          </a:p>
          <a:p>
            <a:pPr lvl="1">
              <a:lnSpc>
                <a:spcPct val="80000"/>
              </a:lnSpc>
              <a:defRPr/>
            </a:pPr>
            <a:endParaRPr lang="pl-PL" altLang="pl-PL" sz="1700" dirty="0" smtClean="0"/>
          </a:p>
          <a:p>
            <a:pPr marL="0" indent="0">
              <a:buFontTx/>
              <a:buNone/>
              <a:defRPr/>
            </a:pPr>
            <a:endParaRPr lang="en-GB" altLang="pl-PL"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K1">
  <a:themeElements>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K1">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K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K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K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K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K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K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K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K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K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K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K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RK1">
  <a:themeElements>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RK1">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K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K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K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K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K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K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K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K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K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K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K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K1">
  <a:themeElements>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RK1">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K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K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K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K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K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K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K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K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K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K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K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RK1">
  <a:themeElements>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RK1">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K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K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K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K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K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K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K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K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K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K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K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RK1">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RK1">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RK1">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17625</TotalTime>
  <Words>3907</Words>
  <Application>Microsoft Office PowerPoint</Application>
  <PresentationFormat>Pokaz na ekranie (4:3)</PresentationFormat>
  <Paragraphs>433</Paragraphs>
  <Slides>64</Slides>
  <Notes>14</Notes>
  <HiddenSlides>0</HiddenSlides>
  <MMClips>0</MMClips>
  <ScaleCrop>false</ScaleCrop>
  <HeadingPairs>
    <vt:vector size="6" baseType="variant">
      <vt:variant>
        <vt:lpstr>Używane czcionki</vt:lpstr>
      </vt:variant>
      <vt:variant>
        <vt:i4>2</vt:i4>
      </vt:variant>
      <vt:variant>
        <vt:lpstr>Motyw</vt:lpstr>
      </vt:variant>
      <vt:variant>
        <vt:i4>4</vt:i4>
      </vt:variant>
      <vt:variant>
        <vt:lpstr>Tytuły slajdów</vt:lpstr>
      </vt:variant>
      <vt:variant>
        <vt:i4>64</vt:i4>
      </vt:variant>
    </vt:vector>
  </HeadingPairs>
  <TitlesOfParts>
    <vt:vector size="70" baseType="lpstr">
      <vt:lpstr>Arial</vt:lpstr>
      <vt:lpstr>Wingdings</vt:lpstr>
      <vt:lpstr>RK1</vt:lpstr>
      <vt:lpstr>3_RK1</vt:lpstr>
      <vt:lpstr>4_RK1</vt:lpstr>
      <vt:lpstr>5_RK1</vt:lpstr>
      <vt:lpstr>Programy polityki zdrowotnej  z perspektywy AOTMiT –  aspekty prawne, proces opiniowania</vt:lpstr>
      <vt:lpstr>Plan szkolenia</vt:lpstr>
      <vt:lpstr>Aspekty prawne</vt:lpstr>
      <vt:lpstr>Aspekty prawne (2)</vt:lpstr>
      <vt:lpstr>Aspekty prawne (3)</vt:lpstr>
      <vt:lpstr>Aspekty prawne (4)</vt:lpstr>
      <vt:lpstr>Podstawa oceny projektu wg Ustawy</vt:lpstr>
      <vt:lpstr>Proces wydawania opinii przez Agencję</vt:lpstr>
      <vt:lpstr>NICE - National Institute for Clinical Excellence  Anglia i Walia </vt:lpstr>
      <vt:lpstr>Aktualny stan prac nad oceną programów samorządowych i ministerialnych</vt:lpstr>
      <vt:lpstr>Aktualny stan prac nad oceną PPZ</vt:lpstr>
      <vt:lpstr>Stan wykonania zadania AOTMiT z zakresu opiniowania projektów PZ/PPZ</vt:lpstr>
      <vt:lpstr>Opinie AOTMiT 2010 - 2016</vt:lpstr>
      <vt:lpstr>Jakie informacje można odnaleźć na stronie internetowej AOTMiT www.aotmit.gov.pl</vt:lpstr>
      <vt:lpstr>Strona AOTMiT</vt:lpstr>
      <vt:lpstr>Strona AOTMiT (2)</vt:lpstr>
      <vt:lpstr>Strona AOTMiT (3)</vt:lpstr>
      <vt:lpstr>Slajd 18</vt:lpstr>
      <vt:lpstr>Planowanie programu</vt:lpstr>
      <vt:lpstr>Planowanie programu (2)</vt:lpstr>
      <vt:lpstr>Planowanie programu (3)</vt:lpstr>
      <vt:lpstr>Problem zdrowotny i epidemiologia</vt:lpstr>
      <vt:lpstr>Cele i mierniki efektywności</vt:lpstr>
      <vt:lpstr>Cele i mierniki efektywności (2)</vt:lpstr>
      <vt:lpstr>Cele i mierniki efektywności (3)</vt:lpstr>
      <vt:lpstr>Opis populacji</vt:lpstr>
      <vt:lpstr>Opis populacji (2)</vt:lpstr>
      <vt:lpstr>Opis populacji (3)</vt:lpstr>
      <vt:lpstr>Opis interwencji (4)</vt:lpstr>
      <vt:lpstr>Opis interwencji (5)</vt:lpstr>
      <vt:lpstr>Monitorowanie i ewaluacja</vt:lpstr>
      <vt:lpstr>Monitorowanie i ewaluacja (2)</vt:lpstr>
      <vt:lpstr>Trwałość efektów zdrowotnych</vt:lpstr>
      <vt:lpstr>Trwałość efektów zdrowotnych (2)</vt:lpstr>
      <vt:lpstr>Slajd 35</vt:lpstr>
      <vt:lpstr>Slajd 36</vt:lpstr>
      <vt:lpstr>Problem zdrowotny</vt:lpstr>
      <vt:lpstr>Źródła danych dot. epidemiologii</vt:lpstr>
      <vt:lpstr>Epidemiologia-KRN</vt:lpstr>
      <vt:lpstr>Epidemiologia-KRN (2)</vt:lpstr>
      <vt:lpstr>Epidemiologia-KRN (3)</vt:lpstr>
      <vt:lpstr>Populacja docelowa</vt:lpstr>
      <vt:lpstr>Aktualny stan finansowania ze środków publicznych</vt:lpstr>
      <vt:lpstr>Informacje o podobnych PPZ realizowanych na terenie kraju </vt:lpstr>
      <vt:lpstr>Ocena Technologii Medycznych, HTA – Health Technology Assessment</vt:lpstr>
      <vt:lpstr>Evidence Based Medicine (EBM) Klasyfikacja doniesień naukowych</vt:lpstr>
      <vt:lpstr>Bazy danych do rekomendacji klinicznych/finansowych</vt:lpstr>
      <vt:lpstr>Strategia wyszukiwania</vt:lpstr>
      <vt:lpstr>Bazy informacji medycznych</vt:lpstr>
      <vt:lpstr>Medline </vt:lpstr>
      <vt:lpstr>EMBASE</vt:lpstr>
      <vt:lpstr>Zawartość Cochrane Library</vt:lpstr>
      <vt:lpstr>Opinie ekspertów</vt:lpstr>
      <vt:lpstr>Dane dot. bezpieczeństwa</vt:lpstr>
      <vt:lpstr>Specyfika badania przesiewowego</vt:lpstr>
      <vt:lpstr>Kryteria mierzenia jakości testu przesiewowego</vt:lpstr>
      <vt:lpstr>Przykłady błędnie zastosowanej interwencji w źle dopasowanej populacji</vt:lpstr>
      <vt:lpstr>Budżet PPZ</vt:lpstr>
      <vt:lpstr>Przykłady błędnie przygotowanych budżetów programów</vt:lpstr>
      <vt:lpstr>Przykłady prawidłowo przygotowanych  budżetów programów</vt:lpstr>
      <vt:lpstr>Przykłady prawidłowo przygotowanych budżetów programów (2)</vt:lpstr>
      <vt:lpstr>Prezentacja została przygotowana w oparciu o opracowania: </vt:lpstr>
      <vt:lpstr>Kontakt:</vt:lpstr>
      <vt:lpstr>Dziękujemy za uwagę</vt:lpstr>
    </vt:vector>
  </TitlesOfParts>
  <Company>AOTM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a.zawada</dc:creator>
  <cp:lastModifiedBy>jciolek</cp:lastModifiedBy>
  <cp:revision>2052</cp:revision>
  <cp:lastPrinted>2014-10-27T07:31:08Z</cp:lastPrinted>
  <dcterms:created xsi:type="dcterms:W3CDTF">2008-03-11T08:33:18Z</dcterms:created>
  <dcterms:modified xsi:type="dcterms:W3CDTF">2016-09-08T11:41:28Z</dcterms:modified>
</cp:coreProperties>
</file>