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1" r:id="rId2"/>
    <p:sldId id="430" r:id="rId3"/>
    <p:sldId id="429" r:id="rId4"/>
    <p:sldId id="454" r:id="rId5"/>
    <p:sldId id="447" r:id="rId6"/>
    <p:sldId id="438" r:id="rId7"/>
    <p:sldId id="442" r:id="rId8"/>
    <p:sldId id="443" r:id="rId9"/>
    <p:sldId id="444" r:id="rId10"/>
    <p:sldId id="445" r:id="rId11"/>
    <p:sldId id="439" r:id="rId12"/>
    <p:sldId id="403" r:id="rId13"/>
    <p:sldId id="449" r:id="rId14"/>
    <p:sldId id="450" r:id="rId15"/>
    <p:sldId id="451" r:id="rId16"/>
    <p:sldId id="452" r:id="rId17"/>
    <p:sldId id="453" r:id="rId18"/>
    <p:sldId id="337" r:id="rId19"/>
  </p:sldIdLst>
  <p:sldSz cx="9144000" cy="6858000" type="screen4x3"/>
  <p:notesSz cx="6784975" cy="9906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66"/>
    <a:srgbClr val="FFFFCC"/>
    <a:srgbClr val="FFFF99"/>
    <a:srgbClr val="FFFF66"/>
    <a:srgbClr val="006600"/>
    <a:srgbClr val="003399"/>
    <a:srgbClr val="000099"/>
    <a:srgbClr val="33CC33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 jasny 3 — Ak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78" autoAdjust="0"/>
    <p:restoredTop sz="95187" autoAdjust="0"/>
  </p:normalViewPr>
  <p:slideViewPr>
    <p:cSldViewPr>
      <p:cViewPr varScale="1">
        <p:scale>
          <a:sx n="111" d="100"/>
          <a:sy n="111" d="100"/>
        </p:scale>
        <p:origin x="208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895" cy="495855"/>
          </a:xfrm>
          <a:prstGeom prst="rect">
            <a:avLst/>
          </a:prstGeom>
        </p:spPr>
        <p:txBody>
          <a:bodyPr vert="horz" lIns="91257" tIns="45629" rIns="91257" bIns="45629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2496" y="0"/>
            <a:ext cx="2940895" cy="495855"/>
          </a:xfrm>
          <a:prstGeom prst="rect">
            <a:avLst/>
          </a:prstGeom>
        </p:spPr>
        <p:txBody>
          <a:bodyPr vert="horz" lIns="91257" tIns="45629" rIns="91257" bIns="45629" rtlCol="0"/>
          <a:lstStyle>
            <a:lvl1pPr algn="r">
              <a:defRPr sz="1200"/>
            </a:lvl1pPr>
          </a:lstStyle>
          <a:p>
            <a:fld id="{ED1D2CCE-E67D-4379-88DF-8C0B6B4D923F}" type="datetimeFigureOut">
              <a:rPr lang="pl-PL" smtClean="0"/>
              <a:t>2016-11-15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08562"/>
            <a:ext cx="2940895" cy="495854"/>
          </a:xfrm>
          <a:prstGeom prst="rect">
            <a:avLst/>
          </a:prstGeom>
        </p:spPr>
        <p:txBody>
          <a:bodyPr vert="horz" lIns="91257" tIns="45629" rIns="91257" bIns="45629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2496" y="9408562"/>
            <a:ext cx="2940895" cy="495854"/>
          </a:xfrm>
          <a:prstGeom prst="rect">
            <a:avLst/>
          </a:prstGeom>
        </p:spPr>
        <p:txBody>
          <a:bodyPr vert="horz" lIns="91257" tIns="45629" rIns="91257" bIns="45629" rtlCol="0" anchor="b"/>
          <a:lstStyle>
            <a:lvl1pPr algn="r">
              <a:defRPr sz="1200"/>
            </a:lvl1pPr>
          </a:lstStyle>
          <a:p>
            <a:fld id="{1D45A18C-12AB-42C7-BC8B-4A741A2B542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763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9456" cy="49585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57" tIns="45629" rIns="91257" bIns="4562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3903" y="0"/>
            <a:ext cx="2939456" cy="49585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57" tIns="45629" rIns="91257" bIns="4562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336" y="4705074"/>
            <a:ext cx="5428303" cy="44579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57" tIns="45629" rIns="91257" bIns="456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8563"/>
            <a:ext cx="2939456" cy="49585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57" tIns="45629" rIns="91257" bIns="4562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3903" y="9408563"/>
            <a:ext cx="2939456" cy="49585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57" tIns="45629" rIns="91257" bIns="4562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2098EFF-16FA-4CFD-BD9A-14F35FE73F3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304314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Symbol zastępczy notatek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>
              <a:latin typeface="Arial" panose="020B0604020202020204" pitchFamily="34" charset="0"/>
            </a:endParaRPr>
          </a:p>
        </p:txBody>
      </p:sp>
      <p:sp>
        <p:nvSpPr>
          <p:cNvPr id="9220" name="Symbol zastępczy numeru slajdu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6808564-250D-4BD8-A310-80C1B46AB543}" type="slidenum">
              <a:rPr lang="pl-PL" altLang="pl-PL" smtClean="0"/>
              <a:pPr/>
              <a:t>15</a:t>
            </a:fld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31175284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Symbol zastępczy notatek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>
              <a:latin typeface="Arial" panose="020B0604020202020204" pitchFamily="34" charset="0"/>
            </a:endParaRPr>
          </a:p>
        </p:txBody>
      </p:sp>
      <p:sp>
        <p:nvSpPr>
          <p:cNvPr id="11268" name="Symbol zastępczy numeru slajdu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0A0DF99-A05D-4C3E-A2C9-E93AD0B14AFB}" type="slidenum">
              <a:rPr lang="pl-PL" altLang="pl-PL" smtClean="0"/>
              <a:pPr/>
              <a:t>16</a:t>
            </a:fld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2950150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Symbol zastępczy notatek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pl-PL" altLang="pl-PL" smtClean="0">
              <a:latin typeface="Arial" pitchFamily="34" charset="0"/>
            </a:endParaRPr>
          </a:p>
        </p:txBody>
      </p:sp>
      <p:sp>
        <p:nvSpPr>
          <p:cNvPr id="27652" name="Symbol zastępczy numeru slajdu 3"/>
          <p:cNvSpPr txBox="1">
            <a:spLocks noGrp="1"/>
          </p:cNvSpPr>
          <p:nvPr/>
        </p:nvSpPr>
        <p:spPr bwMode="auto">
          <a:xfrm>
            <a:off x="3843903" y="9408563"/>
            <a:ext cx="2939456" cy="49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257" tIns="45629" rIns="91257" bIns="45629" anchor="b"/>
          <a:lstStyle/>
          <a:p>
            <a:pPr algn="r" eaLnBrk="1" hangingPunct="1"/>
            <a:fld id="{AEE5F83F-BD86-4F3E-914D-AC35AA38FE2E}" type="slidenum">
              <a:rPr lang="pl-PL" altLang="pl-PL" sz="1200"/>
              <a:pPr algn="r" eaLnBrk="1" hangingPunct="1"/>
              <a:t>18</a:t>
            </a:fld>
            <a:endParaRPr lang="pl-PL" altLang="pl-PL" sz="1200"/>
          </a:p>
        </p:txBody>
      </p:sp>
    </p:spTree>
    <p:extLst>
      <p:ext uri="{BB962C8B-B14F-4D97-AF65-F5344CB8AC3E}">
        <p14:creationId xmlns:p14="http://schemas.microsoft.com/office/powerpoint/2010/main" val="1644589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5874D-130D-4C35-B431-2145447FE2B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8E843-58AA-4E7D-A73A-B9759DC7E63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5CF73-A024-447A-A511-1FE12CDF667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ytuł i diagram lub schemat organizacyj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iektu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pl-PL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47AB3-EB15-4C37-B358-FBB1809F1B2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>
  <p:cSld name="Tytuł, tekst i klip multimedia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obiektu multimediów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pl-PL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6A9E4-9192-423D-A5CA-1D728CBB304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7122DF-2F62-4644-8EB2-1B9599D0C31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5B01C-175B-47F4-82FD-5F04DF588A0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81EEC5-F380-410E-A21A-448A2B74E19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69A47-A019-49F6-8C27-EF2ECD18203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AE677-9AA6-4AB1-8F6B-691D794EE41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B4770-43DD-488D-AE61-68D94808DA8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66415-6F55-48B2-B917-64B4AC5AA8A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E8DD9-B126-4CE4-B0DA-BD4B406B532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B3E81BEB-B730-426D-BECF-630D2AA31CC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gwa.pomorskie.eu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ytuł 1"/>
          <p:cNvSpPr>
            <a:spLocks noGrp="1"/>
          </p:cNvSpPr>
          <p:nvPr>
            <p:ph type="title"/>
          </p:nvPr>
        </p:nvSpPr>
        <p:spPr>
          <a:xfrm>
            <a:off x="379412" y="2492375"/>
            <a:ext cx="8657083" cy="1143000"/>
          </a:xfrm>
        </p:spPr>
        <p:txBody>
          <a:bodyPr/>
          <a:lstStyle/>
          <a:p>
            <a:r>
              <a:rPr lang="pl-PL" altLang="pl-PL" sz="2800" dirty="0" smtClean="0">
                <a:solidFill>
                  <a:schemeClr val="bg1"/>
                </a:solidFill>
                <a:latin typeface="Calibri" pitchFamily="34" charset="0"/>
              </a:rPr>
              <a:t>System wyboru projektów współfinansowanych z EFS </a:t>
            </a:r>
            <a:br>
              <a:rPr lang="pl-PL" altLang="pl-PL" sz="2800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pl-PL" altLang="pl-PL" sz="2800" dirty="0" smtClean="0">
                <a:solidFill>
                  <a:schemeClr val="bg1"/>
                </a:solidFill>
                <a:latin typeface="Calibri" pitchFamily="34" charset="0"/>
              </a:rPr>
              <a:t>w ramach RPO WP 2014-2020</a:t>
            </a:r>
          </a:p>
        </p:txBody>
      </p:sp>
      <p:sp>
        <p:nvSpPr>
          <p:cNvPr id="2052" name="Text Box 10"/>
          <p:cNvSpPr txBox="1">
            <a:spLocks noChangeArrowheads="1"/>
          </p:cNvSpPr>
          <p:nvPr/>
        </p:nvSpPr>
        <p:spPr bwMode="auto">
          <a:xfrm>
            <a:off x="1619250" y="5895975"/>
            <a:ext cx="59055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l-PL" altLang="pl-PL" sz="1200" b="1" dirty="0">
                <a:solidFill>
                  <a:schemeClr val="bg1"/>
                </a:solidFill>
                <a:latin typeface="Calibri" pitchFamily="34" charset="0"/>
              </a:rPr>
              <a:t>Regionalny Program Operacyjny </a:t>
            </a:r>
            <a:r>
              <a:rPr lang="pl-PL" altLang="pl-PL" sz="1200" b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pl-PL" altLang="pl-PL" sz="1200" b="1" dirty="0">
                <a:solidFill>
                  <a:schemeClr val="bg1"/>
                </a:solidFill>
                <a:latin typeface="Calibri" pitchFamily="34" charset="0"/>
              </a:rPr>
              <a:t>Województwa Pomorskiego na lata 2014-2020</a:t>
            </a:r>
          </a:p>
        </p:txBody>
      </p:sp>
      <p:pic>
        <p:nvPicPr>
          <p:cNvPr id="2054" name="Picture 7" descr="D:\POMORSKIE W UNII_SIW_NSS_ZNAKI_UNIJNE\NSS-NOWY-2014-2020\FE-2014-2020-PREZENTACJA PP\listownik-monoKONTRA-PASEK-Pomorskie-FE-UMWP-UE-EFSI-201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063" y="260350"/>
            <a:ext cx="8337550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250825" y="1119188"/>
            <a:ext cx="8637588" cy="36671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>
                <a:solidFill>
                  <a:srgbClr val="000066"/>
                </a:solidFill>
                <a:latin typeface="Calibri" pitchFamily="34" charset="0"/>
              </a:rPr>
              <a:t>SYSTEM WYBORU PROJEKTÓW: </a:t>
            </a:r>
            <a:r>
              <a:rPr lang="pl-PL" altLang="pl-PL" sz="1600" dirty="0">
                <a:latin typeface="Calibri" pitchFamily="34" charset="0"/>
              </a:rPr>
              <a:t>TRYB </a:t>
            </a:r>
            <a:r>
              <a:rPr lang="pl-PL" altLang="pl-PL" sz="1600" dirty="0" smtClean="0">
                <a:latin typeface="Calibri" pitchFamily="34" charset="0"/>
              </a:rPr>
              <a:t>KONKURSOWY </a:t>
            </a:r>
            <a:endParaRPr lang="pl-PL" altLang="pl-PL" sz="1600" dirty="0">
              <a:latin typeface="Calibri" pitchFamily="34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3178495" y="1772816"/>
            <a:ext cx="278031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b="1" dirty="0" smtClean="0">
                <a:solidFill>
                  <a:srgbClr val="000066"/>
                </a:solidFill>
                <a:latin typeface="Calibri" panose="020F0502020204030204" pitchFamily="34" charset="0"/>
              </a:rPr>
              <a:t>ROZSTRZYGNIĘCIE KONKURSU</a:t>
            </a:r>
            <a:endParaRPr lang="pl-PL" sz="1600" dirty="0">
              <a:latin typeface="Calibri" panose="020F0502020204030204" pitchFamily="34" charset="0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45347" y="2132856"/>
            <a:ext cx="8643065" cy="338554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pl-PL" sz="1600" dirty="0">
                <a:solidFill>
                  <a:srgbClr val="000066"/>
                </a:solidFill>
                <a:latin typeface="Calibri" panose="020F0502020204030204" pitchFamily="34" charset="0"/>
              </a:rPr>
              <a:t>zatwierdzenie przez </a:t>
            </a:r>
            <a:r>
              <a:rPr lang="pl-PL" sz="1600" dirty="0" smtClean="0">
                <a:solidFill>
                  <a:srgbClr val="000066"/>
                </a:solidFill>
                <a:latin typeface="Calibri" panose="020F0502020204030204" pitchFamily="34" charset="0"/>
              </a:rPr>
              <a:t>Zarząd Województwa Pomorskiego wyników </a:t>
            </a:r>
            <a:r>
              <a:rPr lang="pl-PL" sz="1600" dirty="0">
                <a:solidFill>
                  <a:srgbClr val="000066"/>
                </a:solidFill>
                <a:latin typeface="Calibri" panose="020F0502020204030204" pitchFamily="34" charset="0"/>
              </a:rPr>
              <a:t>ostatniego etapu </a:t>
            </a:r>
            <a:r>
              <a:rPr lang="pl-PL" sz="1600" dirty="0" smtClean="0">
                <a:solidFill>
                  <a:srgbClr val="000066"/>
                </a:solidFill>
                <a:latin typeface="Calibri" panose="020F0502020204030204" pitchFamily="34" charset="0"/>
              </a:rPr>
              <a:t>oceny</a:t>
            </a:r>
            <a:endParaRPr lang="pl-PL" sz="1600" dirty="0">
              <a:solidFill>
                <a:srgbClr val="000066"/>
              </a:solidFill>
              <a:latin typeface="Calibri" panose="020F0502020204030204" pitchFamily="34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245346" y="2708920"/>
            <a:ext cx="879115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o </a:t>
            </a:r>
            <a:r>
              <a:rPr lang="pl-PL" sz="1600" dirty="0">
                <a:solidFill>
                  <a:prstClr val="black"/>
                </a:solidFill>
                <a:latin typeface="Calibri" panose="020F0502020204030204" pitchFamily="34" charset="0"/>
              </a:rPr>
              <a:t>przyznaniu dofinansowania decyduje </a:t>
            </a: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końcowa ocena uzyskana przez projekt (miejsce na liście)</a:t>
            </a:r>
            <a:endParaRPr lang="pl-PL" sz="16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177800" indent="-1778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dofinansowanie </a:t>
            </a:r>
            <a:r>
              <a:rPr lang="pl-PL" sz="1600" dirty="0">
                <a:solidFill>
                  <a:prstClr val="black"/>
                </a:solidFill>
                <a:latin typeface="Calibri" panose="020F0502020204030204" pitchFamily="34" charset="0"/>
              </a:rPr>
              <a:t>do wysokości kwoty alokacji dostępnej </a:t>
            </a: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w </a:t>
            </a:r>
            <a:r>
              <a:rPr lang="pl-PL" sz="1600" dirty="0">
                <a:solidFill>
                  <a:prstClr val="black"/>
                </a:solidFill>
                <a:latin typeface="Calibri" panose="020F0502020204030204" pitchFamily="34" charset="0"/>
              </a:rPr>
              <a:t>ramach </a:t>
            </a: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konkursu </a:t>
            </a:r>
          </a:p>
          <a:p>
            <a:pPr marL="177800" indent="-1778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możliwość przyznania </a:t>
            </a:r>
            <a:r>
              <a:rPr lang="pl-PL" sz="1600" dirty="0">
                <a:solidFill>
                  <a:prstClr val="black"/>
                </a:solidFill>
                <a:latin typeface="Calibri" panose="020F0502020204030204" pitchFamily="34" charset="0"/>
              </a:rPr>
              <a:t>dofinansowania </a:t>
            </a: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w </a:t>
            </a:r>
            <a:r>
              <a:rPr lang="pl-PL" sz="1600" dirty="0">
                <a:solidFill>
                  <a:prstClr val="black"/>
                </a:solidFill>
                <a:latin typeface="Calibri" panose="020F0502020204030204" pitchFamily="34" charset="0"/>
              </a:rPr>
              <a:t>kwocie niższej niż </a:t>
            </a: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wnioskowana</a:t>
            </a:r>
          </a:p>
          <a:p>
            <a:pPr marL="177800" indent="-1778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600" dirty="0">
                <a:latin typeface="Calibri" panose="020F0502020204030204" pitchFamily="34" charset="0"/>
              </a:rPr>
              <a:t>lista </a:t>
            </a:r>
            <a:r>
              <a:rPr lang="pl-PL" sz="1600" dirty="0" smtClean="0">
                <a:latin typeface="Calibri" panose="020F0502020204030204" pitchFamily="34" charset="0"/>
              </a:rPr>
              <a:t>projektów, </a:t>
            </a:r>
            <a:r>
              <a:rPr lang="pl-PL" sz="1600" dirty="0">
                <a:latin typeface="Calibri" panose="020F0502020204030204" pitchFamily="34" charset="0"/>
              </a:rPr>
              <a:t>które spełniły kryteria i uzyskały wymaganą liczbę punktów, uszeregowanych </a:t>
            </a:r>
            <a:r>
              <a:rPr lang="pl-PL" sz="1600" dirty="0" smtClean="0">
                <a:latin typeface="Calibri" panose="020F0502020204030204" pitchFamily="34" charset="0"/>
              </a:rPr>
              <a:t>rankingowo </a:t>
            </a:r>
            <a:r>
              <a:rPr lang="pl-PL" sz="1600" dirty="0">
                <a:latin typeface="Calibri" panose="020F0502020204030204" pitchFamily="34" charset="0"/>
              </a:rPr>
              <a:t>z wyróżnieniem projektów, które otrzymały dofinansowanie, zamieszczana jest na stronie internetowej Programu oraz na portalu funduszy </a:t>
            </a:r>
            <a:r>
              <a:rPr lang="pl-PL" sz="1600" dirty="0" smtClean="0">
                <a:latin typeface="Calibri" panose="020F0502020204030204" pitchFamily="34" charset="0"/>
              </a:rPr>
              <a:t>europejskich</a:t>
            </a:r>
            <a:endParaRPr lang="pl-PL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5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250825" y="1119188"/>
            <a:ext cx="8637588" cy="36671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>
                <a:solidFill>
                  <a:srgbClr val="000066"/>
                </a:solidFill>
                <a:latin typeface="Calibri" pitchFamily="34" charset="0"/>
              </a:rPr>
              <a:t>SYSTEM WYBORU PROJEKTÓW: </a:t>
            </a:r>
            <a:r>
              <a:rPr lang="pl-PL" altLang="pl-PL" sz="1600" dirty="0">
                <a:latin typeface="Calibri" pitchFamily="34" charset="0"/>
              </a:rPr>
              <a:t>TRYB </a:t>
            </a:r>
            <a:r>
              <a:rPr lang="pl-PL" altLang="pl-PL" sz="1600" dirty="0" smtClean="0">
                <a:latin typeface="Calibri" pitchFamily="34" charset="0"/>
              </a:rPr>
              <a:t>KONKURSOWY</a:t>
            </a:r>
            <a:endParaRPr lang="pl-PL" altLang="pl-PL" sz="1600" dirty="0">
              <a:latin typeface="Calibri" pitchFamily="34" charset="0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251520" y="1611761"/>
            <a:ext cx="8568952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800"/>
              </a:spcAft>
            </a:pPr>
            <a:r>
              <a:rPr lang="pl-PL" sz="1600" b="1" dirty="0" smtClean="0">
                <a:solidFill>
                  <a:srgbClr val="000066"/>
                </a:solidFill>
                <a:latin typeface="Calibri" panose="020F0502020204030204" pitchFamily="34" charset="0"/>
              </a:rPr>
              <a:t>REGULAMIN KONKURSU</a:t>
            </a:r>
            <a:endParaRPr lang="pl-PL" sz="1200" dirty="0">
              <a:solidFill>
                <a:srgbClr val="000066"/>
              </a:solidFill>
              <a:latin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pl-PL" sz="1400" b="1" dirty="0" smtClean="0">
                <a:solidFill>
                  <a:srgbClr val="000066"/>
                </a:solidFill>
                <a:latin typeface="Calibri" panose="020F0502020204030204" pitchFamily="34" charset="0"/>
              </a:rPr>
              <a:t>1. </a:t>
            </a:r>
            <a:r>
              <a:rPr lang="pl-PL" sz="1400" dirty="0" smtClean="0">
                <a:latin typeface="Calibri" panose="020F0502020204030204" pitchFamily="34" charset="0"/>
              </a:rPr>
              <a:t>Nazwa </a:t>
            </a:r>
            <a:r>
              <a:rPr lang="pl-PL" sz="1400" dirty="0">
                <a:latin typeface="Calibri" panose="020F0502020204030204" pitchFamily="34" charset="0"/>
              </a:rPr>
              <a:t>i adres instytucji</a:t>
            </a:r>
            <a:r>
              <a:rPr lang="pl-PL" sz="1400" dirty="0">
                <a:solidFill>
                  <a:srgbClr val="000066"/>
                </a:solidFill>
                <a:latin typeface="Calibri" panose="020F0502020204030204" pitchFamily="34" charset="0"/>
              </a:rPr>
              <a:t> </a:t>
            </a:r>
            <a:r>
              <a:rPr lang="pl-PL" sz="1400" dirty="0">
                <a:latin typeface="Calibri" panose="020F0502020204030204" pitchFamily="34" charset="0"/>
              </a:rPr>
              <a:t>ogłaszającej konkurs</a:t>
            </a:r>
          </a:p>
          <a:p>
            <a:pPr>
              <a:spcAft>
                <a:spcPts val="600"/>
              </a:spcAft>
            </a:pPr>
            <a:r>
              <a:rPr lang="pl-PL" sz="1400" b="1" dirty="0">
                <a:solidFill>
                  <a:srgbClr val="000066"/>
                </a:solidFill>
                <a:latin typeface="Calibri" panose="020F0502020204030204" pitchFamily="34" charset="0"/>
              </a:rPr>
              <a:t>2. </a:t>
            </a:r>
            <a:r>
              <a:rPr lang="pl-PL" sz="1400" dirty="0" smtClean="0">
                <a:latin typeface="Calibri" panose="020F0502020204030204" pitchFamily="34" charset="0"/>
              </a:rPr>
              <a:t>Przedmiot </a:t>
            </a:r>
            <a:r>
              <a:rPr lang="pl-PL" sz="1400" dirty="0">
                <a:latin typeface="Calibri" panose="020F0502020204030204" pitchFamily="34" charset="0"/>
              </a:rPr>
              <a:t>konkursu (typy projektów, beneficjentów, wydatki kwalifikowalne, pozostałe warunki)</a:t>
            </a:r>
          </a:p>
          <a:p>
            <a:pPr>
              <a:spcAft>
                <a:spcPts val="600"/>
              </a:spcAft>
            </a:pPr>
            <a:r>
              <a:rPr lang="pl-PL" sz="1400" b="1" dirty="0">
                <a:solidFill>
                  <a:srgbClr val="000066"/>
                </a:solidFill>
                <a:latin typeface="Calibri" panose="020F0502020204030204" pitchFamily="34" charset="0"/>
              </a:rPr>
              <a:t>3. </a:t>
            </a:r>
            <a:r>
              <a:rPr lang="pl-PL" sz="1400" dirty="0" smtClean="0">
                <a:latin typeface="Calibri" panose="020F0502020204030204" pitchFamily="34" charset="0"/>
              </a:rPr>
              <a:t>Kwota </a:t>
            </a:r>
            <a:r>
              <a:rPr lang="pl-PL" sz="1400" dirty="0">
                <a:latin typeface="Calibri" panose="020F0502020204030204" pitchFamily="34" charset="0"/>
              </a:rPr>
              <a:t>przeznaczona na dofinansowanie projektów w konkursie</a:t>
            </a:r>
          </a:p>
          <a:p>
            <a:pPr>
              <a:spcAft>
                <a:spcPts val="600"/>
              </a:spcAft>
            </a:pPr>
            <a:r>
              <a:rPr lang="pl-PL" sz="1400" b="1" dirty="0">
                <a:solidFill>
                  <a:srgbClr val="000066"/>
                </a:solidFill>
                <a:latin typeface="Calibri" panose="020F0502020204030204" pitchFamily="34" charset="0"/>
              </a:rPr>
              <a:t>4. </a:t>
            </a:r>
            <a:r>
              <a:rPr lang="pl-PL" sz="1400" dirty="0" smtClean="0">
                <a:latin typeface="Calibri" panose="020F0502020204030204" pitchFamily="34" charset="0"/>
              </a:rPr>
              <a:t>Limity </a:t>
            </a:r>
            <a:r>
              <a:rPr lang="pl-PL" sz="1400" dirty="0">
                <a:latin typeface="Calibri" panose="020F0502020204030204" pitchFamily="34" charset="0"/>
              </a:rPr>
              <a:t>dotyczące wartości projektu oraz wysokości dofinansowania </a:t>
            </a:r>
            <a:endParaRPr lang="pl-PL" sz="1400" dirty="0" smtClean="0">
              <a:latin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pl-PL" sz="1400" dirty="0" smtClean="0">
                <a:latin typeface="Calibri" panose="020F0502020204030204" pitchFamily="34" charset="0"/>
              </a:rPr>
              <a:t>    (</a:t>
            </a:r>
            <a:r>
              <a:rPr lang="pl-PL" sz="1400" dirty="0">
                <a:latin typeface="Calibri" panose="020F0502020204030204" pitchFamily="34" charset="0"/>
              </a:rPr>
              <a:t>minimalna/maksymalna wartość projektu, maksymalny dopuszczalny poziom/kwota </a:t>
            </a:r>
            <a:r>
              <a:rPr lang="pl-PL" sz="1400" dirty="0" smtClean="0">
                <a:latin typeface="Calibri" panose="020F0502020204030204" pitchFamily="34" charset="0"/>
              </a:rPr>
              <a:t>dofinansowania)</a:t>
            </a:r>
            <a:endParaRPr lang="pl-PL" sz="1400" dirty="0">
              <a:latin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pl-PL" sz="1400" b="1" dirty="0">
                <a:solidFill>
                  <a:srgbClr val="000066"/>
                </a:solidFill>
                <a:latin typeface="Calibri" panose="020F0502020204030204" pitchFamily="34" charset="0"/>
              </a:rPr>
              <a:t>5. </a:t>
            </a:r>
            <a:r>
              <a:rPr lang="pl-PL" sz="1400" dirty="0" smtClean="0">
                <a:latin typeface="Calibri" panose="020F0502020204030204" pitchFamily="34" charset="0"/>
              </a:rPr>
              <a:t>Dokumenty </a:t>
            </a:r>
            <a:r>
              <a:rPr lang="pl-PL" sz="1400" dirty="0">
                <a:latin typeface="Calibri" panose="020F0502020204030204" pitchFamily="34" charset="0"/>
              </a:rPr>
              <a:t>niezbędne do złożenia wniosku o dofinansowanie projektu </a:t>
            </a:r>
            <a:r>
              <a:rPr lang="pl-PL" sz="1400" dirty="0" smtClean="0">
                <a:latin typeface="Calibri" panose="020F0502020204030204" pitchFamily="34" charset="0"/>
              </a:rPr>
              <a:t>(formularz </a:t>
            </a:r>
            <a:r>
              <a:rPr lang="pl-PL" sz="1400" dirty="0">
                <a:latin typeface="Calibri" panose="020F0502020204030204" pitchFamily="34" charset="0"/>
              </a:rPr>
              <a:t>wniosku + załączniki)</a:t>
            </a:r>
          </a:p>
          <a:p>
            <a:pPr>
              <a:spcAft>
                <a:spcPts val="600"/>
              </a:spcAft>
            </a:pPr>
            <a:r>
              <a:rPr lang="pl-PL" sz="1400" b="1" dirty="0">
                <a:solidFill>
                  <a:srgbClr val="000066"/>
                </a:solidFill>
                <a:latin typeface="Calibri" panose="020F0502020204030204" pitchFamily="34" charset="0"/>
              </a:rPr>
              <a:t>6. </a:t>
            </a:r>
            <a:r>
              <a:rPr lang="pl-PL" sz="1400" dirty="0" smtClean="0">
                <a:latin typeface="Calibri" panose="020F0502020204030204" pitchFamily="34" charset="0"/>
              </a:rPr>
              <a:t>Umowa </a:t>
            </a:r>
            <a:r>
              <a:rPr lang="pl-PL" sz="1400" dirty="0">
                <a:latin typeface="Calibri" panose="020F0502020204030204" pitchFamily="34" charset="0"/>
              </a:rPr>
              <a:t>o dofinansowanie projektu</a:t>
            </a:r>
          </a:p>
          <a:p>
            <a:pPr>
              <a:spcAft>
                <a:spcPts val="600"/>
              </a:spcAft>
            </a:pPr>
            <a:r>
              <a:rPr lang="pl-PL" sz="1400" b="1" dirty="0">
                <a:solidFill>
                  <a:srgbClr val="000066"/>
                </a:solidFill>
                <a:latin typeface="Calibri" panose="020F0502020204030204" pitchFamily="34" charset="0"/>
              </a:rPr>
              <a:t>7. </a:t>
            </a:r>
            <a:r>
              <a:rPr lang="pl-PL" sz="1400" dirty="0" smtClean="0">
                <a:latin typeface="Calibri" panose="020F0502020204030204" pitchFamily="34" charset="0"/>
              </a:rPr>
              <a:t>Etapy </a:t>
            </a:r>
            <a:r>
              <a:rPr lang="pl-PL" sz="1400" dirty="0">
                <a:latin typeface="Calibri" panose="020F0502020204030204" pitchFamily="34" charset="0"/>
              </a:rPr>
              <a:t>oceny i wybór projektów do dofinansowania</a:t>
            </a:r>
          </a:p>
          <a:p>
            <a:pPr>
              <a:spcAft>
                <a:spcPts val="600"/>
              </a:spcAft>
            </a:pPr>
            <a:r>
              <a:rPr lang="pl-PL" sz="1400" b="1" dirty="0">
                <a:solidFill>
                  <a:srgbClr val="000066"/>
                </a:solidFill>
                <a:latin typeface="Calibri" panose="020F0502020204030204" pitchFamily="34" charset="0"/>
              </a:rPr>
              <a:t>8. </a:t>
            </a:r>
            <a:r>
              <a:rPr lang="pl-PL" sz="1400" dirty="0" smtClean="0">
                <a:latin typeface="Calibri" panose="020F0502020204030204" pitchFamily="34" charset="0"/>
              </a:rPr>
              <a:t>Kryteria</a:t>
            </a:r>
            <a:r>
              <a:rPr lang="pl-PL" sz="1400" dirty="0" smtClean="0">
                <a:solidFill>
                  <a:srgbClr val="000066"/>
                </a:solidFill>
                <a:latin typeface="Calibri" panose="020F0502020204030204" pitchFamily="34" charset="0"/>
              </a:rPr>
              <a:t> </a:t>
            </a:r>
            <a:r>
              <a:rPr lang="pl-PL" sz="1400" dirty="0">
                <a:latin typeface="Calibri" panose="020F0502020204030204" pitchFamily="34" charset="0"/>
              </a:rPr>
              <a:t>wyboru projektów</a:t>
            </a:r>
          </a:p>
          <a:p>
            <a:pPr>
              <a:spcAft>
                <a:spcPts val="600"/>
              </a:spcAft>
            </a:pPr>
            <a:r>
              <a:rPr lang="pl-PL" sz="1400" b="1" dirty="0">
                <a:solidFill>
                  <a:srgbClr val="000066"/>
                </a:solidFill>
                <a:latin typeface="Calibri" panose="020F0502020204030204" pitchFamily="34" charset="0"/>
              </a:rPr>
              <a:t>9. </a:t>
            </a:r>
            <a:r>
              <a:rPr lang="pl-PL" sz="1400" dirty="0" smtClean="0">
                <a:latin typeface="Calibri" panose="020F0502020204030204" pitchFamily="34" charset="0"/>
              </a:rPr>
              <a:t>Środki </a:t>
            </a:r>
            <a:r>
              <a:rPr lang="pl-PL" sz="1400" dirty="0">
                <a:latin typeface="Calibri" panose="020F0502020204030204" pitchFamily="34" charset="0"/>
              </a:rPr>
              <a:t>odwoławcze przysługujące Wnioskodawcy</a:t>
            </a:r>
          </a:p>
          <a:p>
            <a:pPr>
              <a:spcAft>
                <a:spcPts val="600"/>
              </a:spcAft>
            </a:pPr>
            <a:r>
              <a:rPr lang="pl-PL" sz="1400" b="1" dirty="0" smtClean="0">
                <a:solidFill>
                  <a:srgbClr val="000066"/>
                </a:solidFill>
                <a:latin typeface="Calibri" panose="020F0502020204030204" pitchFamily="34" charset="0"/>
              </a:rPr>
              <a:t>10. </a:t>
            </a:r>
            <a:r>
              <a:rPr lang="pl-PL" sz="1400" dirty="0" smtClean="0">
                <a:latin typeface="Calibri" panose="020F0502020204030204" pitchFamily="34" charset="0"/>
              </a:rPr>
              <a:t>Termin</a:t>
            </a:r>
            <a:r>
              <a:rPr lang="pl-PL" sz="1400" dirty="0">
                <a:latin typeface="Calibri" panose="020F0502020204030204" pitchFamily="34" charset="0"/>
              </a:rPr>
              <a:t>, forma i miejsce składania wniosków</a:t>
            </a:r>
          </a:p>
          <a:p>
            <a:pPr>
              <a:spcAft>
                <a:spcPts val="600"/>
              </a:spcAft>
            </a:pPr>
            <a:r>
              <a:rPr lang="pl-PL" sz="1400" b="1" dirty="0" smtClean="0">
                <a:solidFill>
                  <a:srgbClr val="000066"/>
                </a:solidFill>
                <a:latin typeface="Calibri" panose="020F0502020204030204" pitchFamily="34" charset="0"/>
              </a:rPr>
              <a:t>11. </a:t>
            </a:r>
            <a:r>
              <a:rPr lang="pl-PL" sz="1400" dirty="0" smtClean="0">
                <a:latin typeface="Calibri" panose="020F0502020204030204" pitchFamily="34" charset="0"/>
              </a:rPr>
              <a:t>Forma </a:t>
            </a:r>
            <a:r>
              <a:rPr lang="pl-PL" sz="1400" dirty="0">
                <a:latin typeface="Calibri" panose="020F0502020204030204" pitchFamily="34" charset="0"/>
              </a:rPr>
              <a:t>i sposób udzielania </a:t>
            </a:r>
            <a:r>
              <a:rPr lang="pl-PL" sz="1400" dirty="0" smtClean="0">
                <a:solidFill>
                  <a:srgbClr val="000066"/>
                </a:solidFill>
                <a:latin typeface="Calibri" panose="020F0502020204030204" pitchFamily="34" charset="0"/>
              </a:rPr>
              <a:t>wyjaśnień </a:t>
            </a:r>
            <a:r>
              <a:rPr lang="pl-PL" sz="1400" dirty="0" smtClean="0">
                <a:latin typeface="Calibri" panose="020F0502020204030204" pitchFamily="34" charset="0"/>
              </a:rPr>
              <a:t>w kwestiach dotyczących konkursu</a:t>
            </a:r>
            <a:endParaRPr lang="pl-PL" sz="1400" dirty="0">
              <a:latin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pl-PL" sz="1400" b="1" dirty="0" smtClean="0">
                <a:solidFill>
                  <a:srgbClr val="000066"/>
                </a:solidFill>
                <a:latin typeface="Calibri" panose="020F0502020204030204" pitchFamily="34" charset="0"/>
              </a:rPr>
              <a:t>12. </a:t>
            </a:r>
            <a:r>
              <a:rPr lang="pl-PL" sz="1400" dirty="0" smtClean="0">
                <a:latin typeface="Calibri" panose="020F0502020204030204" pitchFamily="34" charset="0"/>
              </a:rPr>
              <a:t>Wykaz </a:t>
            </a:r>
            <a:r>
              <a:rPr lang="pl-PL" sz="1400" dirty="0">
                <a:latin typeface="Calibri" panose="020F0502020204030204" pitchFamily="34" charset="0"/>
              </a:rPr>
              <a:t>załączników do Regulaminu</a:t>
            </a:r>
            <a:endParaRPr lang="pl-PL" sz="1400" dirty="0">
              <a:solidFill>
                <a:srgbClr val="000066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10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7171" name="Text Box 11"/>
          <p:cNvSpPr txBox="1">
            <a:spLocks noChangeArrowheads="1"/>
          </p:cNvSpPr>
          <p:nvPr/>
        </p:nvSpPr>
        <p:spPr bwMode="auto">
          <a:xfrm>
            <a:off x="250825" y="1127125"/>
            <a:ext cx="8637588" cy="366713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altLang="pl-PL" b="1" dirty="0">
                <a:solidFill>
                  <a:srgbClr val="000066"/>
                </a:solidFill>
                <a:latin typeface="Calibri" pitchFamily="34" charset="0"/>
              </a:rPr>
              <a:t>SYSTEM WYBORU </a:t>
            </a:r>
            <a:r>
              <a:rPr lang="pl-PL" altLang="pl-PL" b="1" dirty="0" smtClean="0">
                <a:solidFill>
                  <a:srgbClr val="000066"/>
                </a:solidFill>
                <a:latin typeface="Calibri" pitchFamily="34" charset="0"/>
              </a:rPr>
              <a:t>PROJEKTÓW:</a:t>
            </a:r>
            <a:r>
              <a:rPr lang="pl-PL" altLang="pl-PL" sz="1600" dirty="0">
                <a:latin typeface="Calibri" pitchFamily="34" charset="0"/>
              </a:rPr>
              <a:t> TRYB </a:t>
            </a:r>
            <a:r>
              <a:rPr lang="pl-PL" altLang="pl-PL" sz="1600" dirty="0" smtClean="0">
                <a:latin typeface="Calibri" pitchFamily="34" charset="0"/>
              </a:rPr>
              <a:t>POZAKONKURSOWY – PROJEKTY ZIT</a:t>
            </a:r>
            <a:endParaRPr lang="pl-PL" altLang="pl-PL" sz="1600" dirty="0">
              <a:latin typeface="Calibri" pitchFamily="34" charset="0"/>
            </a:endParaRPr>
          </a:p>
        </p:txBody>
      </p:sp>
      <p:grpSp>
        <p:nvGrpSpPr>
          <p:cNvPr id="7172" name="Group 36"/>
          <p:cNvGrpSpPr>
            <a:grpSpLocks/>
          </p:cNvGrpSpPr>
          <p:nvPr/>
        </p:nvGrpSpPr>
        <p:grpSpPr bwMode="auto">
          <a:xfrm>
            <a:off x="3098800" y="2667000"/>
            <a:ext cx="2287588" cy="3806825"/>
            <a:chOff x="4052" y="4760"/>
            <a:chExt cx="4121" cy="7708"/>
          </a:xfrm>
        </p:grpSpPr>
        <p:sp>
          <p:nvSpPr>
            <p:cNvPr id="7180" name="AutoShape 28"/>
            <p:cNvSpPr>
              <a:spLocks noChangeArrowheads="1"/>
            </p:cNvSpPr>
            <p:nvPr/>
          </p:nvSpPr>
          <p:spPr bwMode="auto">
            <a:xfrm>
              <a:off x="4066" y="6152"/>
              <a:ext cx="3950" cy="1310"/>
            </a:xfrm>
            <a:prstGeom prst="downArrowCallout">
              <a:avLst>
                <a:gd name="adj1" fmla="val 75382"/>
                <a:gd name="adj2" fmla="val 75382"/>
                <a:gd name="adj3" fmla="val 16667"/>
                <a:gd name="adj4" fmla="val 66667"/>
              </a:avLst>
            </a:prstGeom>
            <a:solidFill>
              <a:srgbClr val="FFFF99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l-PL" altLang="pl-PL">
                <a:latin typeface="Calibri" pitchFamily="34" charset="0"/>
              </a:endParaRPr>
            </a:p>
          </p:txBody>
        </p:sp>
        <p:sp>
          <p:nvSpPr>
            <p:cNvPr id="7181" name="Text Box 29"/>
            <p:cNvSpPr txBox="1">
              <a:spLocks noChangeArrowheads="1"/>
            </p:cNvSpPr>
            <p:nvPr/>
          </p:nvSpPr>
          <p:spPr bwMode="auto">
            <a:xfrm>
              <a:off x="4235" y="6293"/>
              <a:ext cx="3600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0"/>
            <a:lstStyle/>
            <a:p>
              <a:pPr algn="ctr"/>
              <a:r>
                <a:rPr lang="pl-PL" altLang="pl-PL" sz="1100" b="1"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ZŁOŻENIE WNIOSKU</a:t>
              </a:r>
              <a:endParaRPr lang="pl-PL" altLang="pl-PL" sz="800">
                <a:latin typeface="Calibri" pitchFamily="34" charset="0"/>
                <a:ea typeface="Times New Roman" pitchFamily="18" charset="0"/>
                <a:cs typeface="Calibri" pitchFamily="34" charset="0"/>
              </a:endParaRPr>
            </a:p>
            <a:p>
              <a:pPr algn="ctr"/>
              <a:r>
                <a:rPr lang="pl-PL" altLang="pl-PL" sz="1100" b="1"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O DOFINANSOWANIE</a:t>
              </a:r>
              <a:endParaRPr lang="pl-PL" altLang="pl-PL" sz="800">
                <a:latin typeface="Calibri" pitchFamily="34" charset="0"/>
                <a:ea typeface="Times New Roman" pitchFamily="18" charset="0"/>
                <a:cs typeface="Calibri" pitchFamily="34" charset="0"/>
              </a:endParaRPr>
            </a:p>
            <a:p>
              <a:endParaRPr lang="pl-PL" altLang="pl-PL">
                <a:latin typeface="Calibri" pitchFamily="34" charset="0"/>
                <a:ea typeface="Times New Roman" pitchFamily="18" charset="0"/>
                <a:cs typeface="Calibri" pitchFamily="34" charset="0"/>
              </a:endParaRPr>
            </a:p>
          </p:txBody>
        </p:sp>
        <p:sp>
          <p:nvSpPr>
            <p:cNvPr id="7182" name="AutoShape 30"/>
            <p:cNvSpPr>
              <a:spLocks noChangeArrowheads="1"/>
            </p:cNvSpPr>
            <p:nvPr/>
          </p:nvSpPr>
          <p:spPr bwMode="auto">
            <a:xfrm>
              <a:off x="4052" y="7469"/>
              <a:ext cx="3960" cy="1080"/>
            </a:xfrm>
            <a:prstGeom prst="downArrowCallout">
              <a:avLst>
                <a:gd name="adj1" fmla="val 91667"/>
                <a:gd name="adj2" fmla="val 91667"/>
                <a:gd name="adj3" fmla="val 16667"/>
                <a:gd name="adj4" fmla="val 66667"/>
              </a:avLst>
            </a:prstGeom>
            <a:noFill/>
            <a:ln w="317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pl-PL" altLang="pl-PL">
                <a:latin typeface="Calibri" pitchFamily="34" charset="0"/>
              </a:endParaRPr>
            </a:p>
          </p:txBody>
        </p:sp>
        <p:sp>
          <p:nvSpPr>
            <p:cNvPr id="7183" name="Text Box 31"/>
            <p:cNvSpPr txBox="1">
              <a:spLocks noChangeArrowheads="1"/>
            </p:cNvSpPr>
            <p:nvPr/>
          </p:nvSpPr>
          <p:spPr bwMode="auto">
            <a:xfrm>
              <a:off x="4055" y="7521"/>
              <a:ext cx="396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pl-PL" altLang="pl-PL" sz="900" b="1">
                  <a:solidFill>
                    <a:srgbClr val="7F7F7F"/>
                  </a:solidFill>
                  <a:latin typeface="Calibri" pitchFamily="34" charset="0"/>
                  <a:ea typeface="Times New Roman" pitchFamily="18" charset="0"/>
                  <a:cs typeface="Arial" pitchFamily="34" charset="0"/>
                </a:rPr>
                <a:t>WERYFIKACJA WYMOGÓW FORMALNYCH</a:t>
              </a:r>
              <a:endParaRPr lang="pl-PL" altLang="pl-PL" sz="1600">
                <a:latin typeface="Calibri" pitchFamily="34" charset="0"/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7184" name="AutoShape 32"/>
            <p:cNvSpPr>
              <a:spLocks noChangeArrowheads="1"/>
            </p:cNvSpPr>
            <p:nvPr/>
          </p:nvSpPr>
          <p:spPr bwMode="auto">
            <a:xfrm>
              <a:off x="4052" y="4760"/>
              <a:ext cx="3960" cy="1373"/>
            </a:xfrm>
            <a:prstGeom prst="downArrowCallout">
              <a:avLst>
                <a:gd name="adj1" fmla="val 72105"/>
                <a:gd name="adj2" fmla="val 72105"/>
                <a:gd name="adj3" fmla="val 16667"/>
                <a:gd name="adj4" fmla="val 66667"/>
              </a:avLst>
            </a:prstGeom>
            <a:solidFill>
              <a:srgbClr val="FFFF99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l-PL" altLang="pl-PL">
                <a:latin typeface="Calibri" pitchFamily="34" charset="0"/>
              </a:endParaRPr>
            </a:p>
          </p:txBody>
        </p:sp>
        <p:sp>
          <p:nvSpPr>
            <p:cNvPr id="7185" name="Text Box 33"/>
            <p:cNvSpPr txBox="1">
              <a:spLocks noChangeArrowheads="1"/>
            </p:cNvSpPr>
            <p:nvPr/>
          </p:nvSpPr>
          <p:spPr bwMode="auto">
            <a:xfrm>
              <a:off x="4055" y="4787"/>
              <a:ext cx="3960" cy="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pl-PL" altLang="pl-PL" sz="1100" b="1"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WEZWANIE</a:t>
              </a:r>
              <a:endParaRPr lang="pl-PL" altLang="pl-PL" sz="800">
                <a:latin typeface="Calibri" pitchFamily="34" charset="0"/>
                <a:ea typeface="Times New Roman" pitchFamily="18" charset="0"/>
                <a:cs typeface="Calibri" pitchFamily="34" charset="0"/>
              </a:endParaRPr>
            </a:p>
            <a:p>
              <a:pPr algn="ctr"/>
              <a:r>
                <a:rPr lang="pl-PL" altLang="pl-PL" sz="1100" b="1"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DO ZŁOŻENIA WNIOSKU</a:t>
              </a:r>
              <a:endParaRPr lang="pl-PL" altLang="pl-PL" sz="800">
                <a:latin typeface="Calibri" pitchFamily="34" charset="0"/>
                <a:ea typeface="Times New Roman" pitchFamily="18" charset="0"/>
                <a:cs typeface="Calibri" pitchFamily="34" charset="0"/>
              </a:endParaRPr>
            </a:p>
            <a:p>
              <a:endParaRPr lang="pl-PL" altLang="pl-PL">
                <a:latin typeface="Calibri" pitchFamily="34" charset="0"/>
                <a:ea typeface="Times New Roman" pitchFamily="18" charset="0"/>
                <a:cs typeface="Calibri" pitchFamily="34" charset="0"/>
              </a:endParaRPr>
            </a:p>
          </p:txBody>
        </p:sp>
        <p:sp>
          <p:nvSpPr>
            <p:cNvPr id="7186" name="AutoShape 34"/>
            <p:cNvSpPr>
              <a:spLocks noChangeArrowheads="1"/>
            </p:cNvSpPr>
            <p:nvPr/>
          </p:nvSpPr>
          <p:spPr bwMode="auto">
            <a:xfrm>
              <a:off x="4090" y="9625"/>
              <a:ext cx="4080" cy="1968"/>
            </a:xfrm>
            <a:prstGeom prst="downArrowCallout">
              <a:avLst>
                <a:gd name="adj1" fmla="val 51829"/>
                <a:gd name="adj2" fmla="val 51829"/>
                <a:gd name="adj3" fmla="val 16667"/>
                <a:gd name="adj4" fmla="val 66667"/>
              </a:avLst>
            </a:prstGeom>
            <a:solidFill>
              <a:srgbClr val="FFFF99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l-PL" altLang="pl-PL">
                <a:latin typeface="Calibri" pitchFamily="34" charset="0"/>
              </a:endParaRPr>
            </a:p>
          </p:txBody>
        </p:sp>
        <p:sp>
          <p:nvSpPr>
            <p:cNvPr id="43008" name="Text Box 35"/>
            <p:cNvSpPr txBox="1">
              <a:spLocks noChangeArrowheads="1"/>
            </p:cNvSpPr>
            <p:nvPr/>
          </p:nvSpPr>
          <p:spPr bwMode="auto">
            <a:xfrm>
              <a:off x="4089" y="10093"/>
              <a:ext cx="4084" cy="505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pl-PL" altLang="pl-PL" sz="1050" b="1" dirty="0">
                  <a:latin typeface="Calibri" panose="020F0502020204030204" pitchFamily="34" charset="0"/>
                  <a:ea typeface="Times New Roman" pitchFamily="18" charset="0"/>
                  <a:cs typeface="Calibri" pitchFamily="34" charset="0"/>
                </a:rPr>
                <a:t>OCENA WYKONALNOŚCI</a:t>
              </a:r>
              <a:endParaRPr lang="pl-PL" altLang="pl-PL" sz="1600" dirty="0">
                <a:latin typeface="Calibri" panose="020F0502020204030204" pitchFamily="34" charset="0"/>
              </a:endParaRPr>
            </a:p>
          </p:txBody>
        </p:sp>
        <p:sp>
          <p:nvSpPr>
            <p:cNvPr id="7188" name="Text Box 36"/>
            <p:cNvSpPr txBox="1">
              <a:spLocks noChangeArrowheads="1"/>
            </p:cNvSpPr>
            <p:nvPr/>
          </p:nvSpPr>
          <p:spPr bwMode="auto">
            <a:xfrm>
              <a:off x="4079" y="11619"/>
              <a:ext cx="4081" cy="849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pl-PL" altLang="pl-PL" sz="1100" b="1"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WYBÓR PROJEKTU</a:t>
              </a:r>
              <a:endParaRPr lang="pl-PL" altLang="pl-PL" sz="1100">
                <a:latin typeface="Calibri" pitchFamily="34" charset="0"/>
                <a:ea typeface="Times New Roman" pitchFamily="18" charset="0"/>
                <a:cs typeface="Calibri" pitchFamily="34" charset="0"/>
              </a:endParaRPr>
            </a:p>
            <a:p>
              <a:pPr algn="ctr"/>
              <a:r>
                <a:rPr lang="pl-PL" altLang="pl-PL" sz="1100" b="1"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DO DOFINANSOWANIA</a:t>
              </a:r>
              <a:endParaRPr lang="pl-PL" altLang="pl-PL" sz="1100">
                <a:latin typeface="Calibri" pitchFamily="34" charset="0"/>
                <a:ea typeface="Times New Roman" pitchFamily="18" charset="0"/>
                <a:cs typeface="Calibri" pitchFamily="34" charset="0"/>
              </a:endParaRPr>
            </a:p>
          </p:txBody>
        </p:sp>
        <p:sp>
          <p:nvSpPr>
            <p:cNvPr id="7189" name="AutoShape 37"/>
            <p:cNvSpPr>
              <a:spLocks noChangeArrowheads="1"/>
            </p:cNvSpPr>
            <p:nvPr/>
          </p:nvSpPr>
          <p:spPr bwMode="auto">
            <a:xfrm>
              <a:off x="4089" y="8581"/>
              <a:ext cx="4081" cy="1017"/>
            </a:xfrm>
            <a:prstGeom prst="downArrowCallout">
              <a:avLst>
                <a:gd name="adj1" fmla="val 100320"/>
                <a:gd name="adj2" fmla="val 100320"/>
                <a:gd name="adj3" fmla="val 16667"/>
                <a:gd name="adj4" fmla="val 66667"/>
              </a:avLst>
            </a:prstGeom>
            <a:solidFill>
              <a:srgbClr val="FFFF99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l-PL" altLang="pl-PL">
                <a:latin typeface="Calibri" pitchFamily="34" charset="0"/>
              </a:endParaRPr>
            </a:p>
          </p:txBody>
        </p:sp>
        <p:sp>
          <p:nvSpPr>
            <p:cNvPr id="7190" name="Text Box 38"/>
            <p:cNvSpPr txBox="1">
              <a:spLocks noChangeArrowheads="1"/>
            </p:cNvSpPr>
            <p:nvPr/>
          </p:nvSpPr>
          <p:spPr bwMode="auto">
            <a:xfrm>
              <a:off x="4089" y="8700"/>
              <a:ext cx="4081" cy="4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pl-PL" altLang="pl-PL" sz="1100" b="1"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OCENA FORMALNA</a:t>
              </a:r>
              <a:endParaRPr lang="pl-PL" altLang="pl-PL" sz="1600">
                <a:latin typeface="Calibri" pitchFamily="34" charset="0"/>
                <a:ea typeface="Times New Roman" pitchFamily="18" charset="0"/>
                <a:cs typeface="Calibri" pitchFamily="34" charset="0"/>
              </a:endParaRPr>
            </a:p>
          </p:txBody>
        </p:sp>
        <p:sp>
          <p:nvSpPr>
            <p:cNvPr id="43013" name="Text Box 39"/>
            <p:cNvSpPr txBox="1">
              <a:spLocks noChangeArrowheads="1"/>
            </p:cNvSpPr>
            <p:nvPr/>
          </p:nvSpPr>
          <p:spPr bwMode="auto">
            <a:xfrm>
              <a:off x="4101" y="9627"/>
              <a:ext cx="4061" cy="46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pl-PL" altLang="pl-PL" sz="1050" b="1" dirty="0">
                  <a:latin typeface="Calibri" panose="020F0502020204030204" pitchFamily="34" charset="0"/>
                  <a:ea typeface="Times New Roman" pitchFamily="18" charset="0"/>
                  <a:cs typeface="Calibri" pitchFamily="34" charset="0"/>
                </a:rPr>
                <a:t>OCENA MERYTORYCZNA</a:t>
              </a:r>
              <a:endParaRPr lang="pl-PL" altLang="pl-PL" sz="1400" dirty="0">
                <a:latin typeface="Calibri" panose="020F0502020204030204" pitchFamily="34" charset="0"/>
              </a:endParaRPr>
            </a:p>
          </p:txBody>
        </p:sp>
        <p:sp>
          <p:nvSpPr>
            <p:cNvPr id="43014" name="Text Box 40"/>
            <p:cNvSpPr txBox="1">
              <a:spLocks noChangeArrowheads="1"/>
            </p:cNvSpPr>
            <p:nvPr/>
          </p:nvSpPr>
          <p:spPr bwMode="auto">
            <a:xfrm>
              <a:off x="4089" y="10510"/>
              <a:ext cx="4084" cy="476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pl-PL" altLang="pl-PL" sz="1050" b="1" dirty="0">
                  <a:latin typeface="Calibri" panose="020F0502020204030204" pitchFamily="34" charset="0"/>
                  <a:ea typeface="Times New Roman" pitchFamily="18" charset="0"/>
                  <a:cs typeface="Calibri" pitchFamily="34" charset="0"/>
                </a:rPr>
                <a:t>OCENA STRATEGICZNA</a:t>
              </a:r>
              <a:endParaRPr lang="pl-PL" altLang="pl-PL" sz="1600" dirty="0">
                <a:latin typeface="Calibri" panose="020F0502020204030204" pitchFamily="34" charset="0"/>
              </a:endParaRPr>
            </a:p>
          </p:txBody>
        </p:sp>
      </p:grpSp>
      <p:sp>
        <p:nvSpPr>
          <p:cNvPr id="7173" name="AutoShape 52"/>
          <p:cNvSpPr>
            <a:spLocks noChangeArrowheads="1"/>
          </p:cNvSpPr>
          <p:nvPr/>
        </p:nvSpPr>
        <p:spPr bwMode="auto">
          <a:xfrm>
            <a:off x="722313" y="1557338"/>
            <a:ext cx="2376487" cy="792162"/>
          </a:xfrm>
          <a:prstGeom prst="rightArrowCallout">
            <a:avLst>
              <a:gd name="adj1" fmla="val 25037"/>
              <a:gd name="adj2" fmla="val 24981"/>
              <a:gd name="adj3" fmla="val 58861"/>
              <a:gd name="adj4" fmla="val 62824"/>
            </a:avLst>
          </a:pr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lang="pl-PL" altLang="pl-PL" sz="1000" b="1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ETAP 1</a:t>
            </a:r>
          </a:p>
          <a:p>
            <a:pPr algn="ctr"/>
            <a:r>
              <a:rPr lang="pl-PL" altLang="pl-PL" sz="1000" b="1">
                <a:latin typeface="Calibri" pitchFamily="34" charset="0"/>
                <a:ea typeface="Times New Roman" pitchFamily="18" charset="0"/>
                <a:cs typeface="Calibri" pitchFamily="34" charset="0"/>
              </a:rPr>
              <a:t>WYŁONIENIE PRZEDSIĘWZIĘĆ</a:t>
            </a:r>
          </a:p>
          <a:p>
            <a:pPr algn="ctr"/>
            <a:r>
              <a:rPr lang="pl-PL" altLang="pl-PL" sz="1000" b="1">
                <a:latin typeface="Calibri" pitchFamily="34" charset="0"/>
                <a:ea typeface="Times New Roman" pitchFamily="18" charset="0"/>
                <a:cs typeface="Calibri" pitchFamily="34" charset="0"/>
              </a:rPr>
              <a:t>W STRATEGII ZIT</a:t>
            </a:r>
          </a:p>
        </p:txBody>
      </p:sp>
      <p:sp>
        <p:nvSpPr>
          <p:cNvPr id="7174" name="AutoShape 51"/>
          <p:cNvSpPr>
            <a:spLocks noChangeArrowheads="1"/>
          </p:cNvSpPr>
          <p:nvPr/>
        </p:nvSpPr>
        <p:spPr bwMode="auto">
          <a:xfrm>
            <a:off x="3132138" y="1557338"/>
            <a:ext cx="2960687" cy="792162"/>
          </a:xfrm>
          <a:prstGeom prst="rightArrowCallout">
            <a:avLst>
              <a:gd name="adj1" fmla="val 24917"/>
              <a:gd name="adj2" fmla="val 25000"/>
              <a:gd name="adj3" fmla="val 53397"/>
              <a:gd name="adj4" fmla="val 75287"/>
            </a:avLst>
          </a:prstGeom>
          <a:solidFill>
            <a:srgbClr val="CC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lang="pl-PL" altLang="pl-PL" sz="1000" b="1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ETAP 2</a:t>
            </a:r>
          </a:p>
          <a:p>
            <a:pPr algn="ctr"/>
            <a:r>
              <a:rPr lang="pl-PL" altLang="pl-PL" sz="1000" b="1">
                <a:latin typeface="Calibri" pitchFamily="34" charset="0"/>
                <a:ea typeface="Times New Roman" pitchFamily="18" charset="0"/>
                <a:cs typeface="Calibri" pitchFamily="34" charset="0"/>
              </a:rPr>
              <a:t>IDENTYFIKACJA PROJEKTÓW POZAKONKURSOWYCH </a:t>
            </a:r>
          </a:p>
          <a:p>
            <a:pPr algn="ctr"/>
            <a:r>
              <a:rPr lang="pl-PL" altLang="pl-PL" sz="1000" b="1">
                <a:latin typeface="Calibri" pitchFamily="34" charset="0"/>
                <a:ea typeface="Times New Roman" pitchFamily="18" charset="0"/>
                <a:cs typeface="Calibri" pitchFamily="34" charset="0"/>
              </a:rPr>
              <a:t>W SZOOP</a:t>
            </a:r>
            <a:endParaRPr lang="pl-PL" altLang="pl-PL" sz="1000">
              <a:latin typeface="Calibri" pitchFamily="34" charset="0"/>
              <a:ea typeface="Times New Roman" pitchFamily="18" charset="0"/>
              <a:cs typeface="Calibri" pitchFamily="34" charset="0"/>
            </a:endParaRPr>
          </a:p>
        </p:txBody>
      </p:sp>
      <p:sp>
        <p:nvSpPr>
          <p:cNvPr id="7175" name="Rectangle 50"/>
          <p:cNvSpPr>
            <a:spLocks noChangeArrowheads="1"/>
          </p:cNvSpPr>
          <p:nvPr/>
        </p:nvSpPr>
        <p:spPr bwMode="auto">
          <a:xfrm>
            <a:off x="6102350" y="1557338"/>
            <a:ext cx="1925638" cy="792162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lang="pl-PL" altLang="pl-PL" sz="1000" b="1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ETAP 3</a:t>
            </a:r>
          </a:p>
          <a:p>
            <a:pPr algn="ctr"/>
            <a:r>
              <a:rPr lang="pl-PL" altLang="pl-PL" sz="1000" b="1">
                <a:latin typeface="Calibri" pitchFamily="34" charset="0"/>
                <a:ea typeface="Times New Roman" pitchFamily="18" charset="0"/>
                <a:cs typeface="Calibri" pitchFamily="34" charset="0"/>
              </a:rPr>
              <a:t>OCENA PROJEKTÓW </a:t>
            </a:r>
            <a:endParaRPr lang="pl-PL" altLang="pl-PL" sz="100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algn="ctr"/>
            <a:r>
              <a:rPr lang="pl-PL" altLang="pl-PL" sz="1000" b="1">
                <a:latin typeface="Calibri" pitchFamily="34" charset="0"/>
                <a:ea typeface="Times New Roman" pitchFamily="18" charset="0"/>
                <a:cs typeface="Calibri" pitchFamily="34" charset="0"/>
              </a:rPr>
              <a:t>W RAMACH RPO WP</a:t>
            </a:r>
            <a:endParaRPr lang="pl-PL" altLang="pl-PL" sz="1000">
              <a:latin typeface="Calibri" pitchFamily="34" charset="0"/>
              <a:ea typeface="Times New Roman" pitchFamily="18" charset="0"/>
              <a:cs typeface="Calibri" pitchFamily="34" charset="0"/>
            </a:endParaRPr>
          </a:p>
        </p:txBody>
      </p:sp>
      <p:sp>
        <p:nvSpPr>
          <p:cNvPr id="7176" name="AutoShape 35"/>
          <p:cNvSpPr>
            <a:spLocks noChangeArrowheads="1"/>
          </p:cNvSpPr>
          <p:nvPr/>
        </p:nvSpPr>
        <p:spPr bwMode="auto">
          <a:xfrm>
            <a:off x="5435600" y="2366963"/>
            <a:ext cx="2232025" cy="7747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45439701 h 21600"/>
              <a:gd name="T4" fmla="*/ 2147483647 w 21600"/>
              <a:gd name="T5" fmla="*/ 426548959 h 21600"/>
              <a:gd name="T6" fmla="*/ 0 w 21600"/>
              <a:gd name="T7" fmla="*/ 710622949 h 21600"/>
              <a:gd name="T8" fmla="*/ 2147483647 w 21600"/>
              <a:gd name="T9" fmla="*/ 994651891 h 21600"/>
              <a:gd name="T10" fmla="*/ 2147483647 w 21600"/>
              <a:gd name="T11" fmla="*/ 821048472 h 21600"/>
              <a:gd name="T12" fmla="*/ 2147483647 w 21600"/>
              <a:gd name="T13" fmla="*/ 533244086 h 21600"/>
              <a:gd name="T14" fmla="*/ 2147483647 w 21600"/>
              <a:gd name="T15" fmla="*/ 245439701 h 216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2072 w 21600"/>
              <a:gd name="T25" fmla="*/ 13033 h 21600"/>
              <a:gd name="T26" fmla="*/ 17830 w 21600"/>
              <a:gd name="T27" fmla="*/ 1783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5432" y="0"/>
                </a:moveTo>
                <a:lnTo>
                  <a:pt x="9263" y="5330"/>
                </a:lnTo>
                <a:lnTo>
                  <a:pt x="13033" y="5330"/>
                </a:lnTo>
                <a:lnTo>
                  <a:pt x="13033" y="13033"/>
                </a:lnTo>
                <a:lnTo>
                  <a:pt x="5330" y="13033"/>
                </a:lnTo>
                <a:lnTo>
                  <a:pt x="5330" y="9263"/>
                </a:lnTo>
                <a:lnTo>
                  <a:pt x="0" y="15432"/>
                </a:lnTo>
                <a:lnTo>
                  <a:pt x="5330" y="21600"/>
                </a:lnTo>
                <a:lnTo>
                  <a:pt x="5330" y="17830"/>
                </a:lnTo>
                <a:lnTo>
                  <a:pt x="17830" y="17830"/>
                </a:lnTo>
                <a:lnTo>
                  <a:pt x="17830" y="5330"/>
                </a:lnTo>
                <a:lnTo>
                  <a:pt x="21600" y="5330"/>
                </a:lnTo>
                <a:lnTo>
                  <a:pt x="15432" y="0"/>
                </a:lnTo>
                <a:close/>
              </a:path>
            </a:pathLst>
          </a:custGeom>
          <a:solidFill>
            <a:srgbClr val="FFFFFF"/>
          </a:solidFill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177" name="Rectangle 5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 altLang="pl-PL"/>
          </a:p>
        </p:txBody>
      </p:sp>
      <p:sp>
        <p:nvSpPr>
          <p:cNvPr id="7178" name="Rectangle 5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 altLang="pl-PL" sz="900"/>
          </a:p>
          <a:p>
            <a:r>
              <a:rPr lang="pl-PL" altLang="pl-PL"/>
              <a:t/>
            </a:r>
            <a:br>
              <a:rPr lang="pl-PL" altLang="pl-PL"/>
            </a:br>
            <a:endParaRPr lang="pl-PL" altLang="pl-PL"/>
          </a:p>
          <a:p>
            <a:r>
              <a:rPr lang="pl-PL" altLang="pl-PL" sz="1200" b="1">
                <a:ea typeface="Times New Roman" pitchFamily="18" charset="0"/>
                <a:cs typeface="Calibri" pitchFamily="34" charset="0"/>
              </a:rPr>
              <a:t> </a:t>
            </a:r>
            <a:endParaRPr lang="pl-PL" altLang="pl-PL" sz="900"/>
          </a:p>
          <a:p>
            <a:r>
              <a:rPr lang="pl-PL" altLang="pl-PL" sz="1200" b="1">
                <a:cs typeface="Times New Roman" pitchFamily="18" charset="0"/>
              </a:rPr>
              <a:t> </a:t>
            </a:r>
            <a:endParaRPr lang="pl-PL" altLang="pl-PL" sz="900"/>
          </a:p>
          <a:p>
            <a:endParaRPr lang="pl-PL" altLang="pl-PL"/>
          </a:p>
        </p:txBody>
      </p:sp>
      <p:sp>
        <p:nvSpPr>
          <p:cNvPr id="7179" name="Rectangle 66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914400" algn="l"/>
              </a:tabLst>
            </a:pPr>
            <a:endParaRPr lang="pl-PL" alt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2060848"/>
            <a:ext cx="8229600" cy="4525963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pl-PL" sz="1800" dirty="0">
                <a:solidFill>
                  <a:prstClr val="black"/>
                </a:solidFill>
                <a:latin typeface="Calibri" panose="020F0502020204030204" pitchFamily="34" charset="0"/>
              </a:rPr>
              <a:t>Formularz wniosku o dofinansowanie projektu sporządzany jest w aplikacji internetowej – Generator Wniosków Aplikacyjnych, dostępnej wraz z instrukcją obsługi na stronie internetowej   </a:t>
            </a:r>
            <a:r>
              <a:rPr lang="pl-PL" sz="1800" dirty="0">
                <a:solidFill>
                  <a:prstClr val="black"/>
                </a:solidFill>
                <a:latin typeface="Calibri" panose="020F0502020204030204" pitchFamily="34" charset="0"/>
                <a:hlinkClick r:id="rId2"/>
              </a:rPr>
              <a:t>https://gwa.pomorskie.eu</a:t>
            </a:r>
            <a:r>
              <a:rPr lang="pl-PL" sz="18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endParaRPr lang="pl-PL" sz="18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pl-PL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Wzory formularzy wniosku o dofinansowanie w ramach RPO WP 2014-2020 znajdują się w załącznikach do </a:t>
            </a:r>
            <a:r>
              <a:rPr lang="pl-PL" sz="1800" i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Zasad wdrażania RPO WP 2014-2020.</a:t>
            </a:r>
            <a:endParaRPr lang="pl-PL" sz="1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50825" y="1119188"/>
            <a:ext cx="8637588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rgbClr val="000066"/>
                </a:solidFill>
                <a:latin typeface="Calibri" pitchFamily="34" charset="0"/>
              </a:rPr>
              <a:t>SPOSÓB SKŁADANIA WNIOSKU O DOFINANSOWANIE</a:t>
            </a:r>
            <a:r>
              <a:rPr lang="pl-PL" altLang="pl-PL" sz="1600" dirty="0" smtClean="0">
                <a:latin typeface="Calibri" pitchFamily="34" charset="0"/>
              </a:rPr>
              <a:t> </a:t>
            </a:r>
            <a:endParaRPr lang="pl-PL" altLang="pl-PL" sz="16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04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2060848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l-PL" sz="1800" dirty="0">
                <a:latin typeface="Calibri" panose="020F0502020204030204" pitchFamily="34" charset="0"/>
              </a:rPr>
              <a:t>W celu rozpoczęcia pracy w GWA wnioskodawca musi założyć konto, podając następujące dane:</a:t>
            </a:r>
          </a:p>
          <a:p>
            <a:pPr lvl="1">
              <a:lnSpc>
                <a:spcPct val="150000"/>
              </a:lnSpc>
            </a:pPr>
            <a:r>
              <a:rPr lang="pl-PL" sz="1400" dirty="0">
                <a:latin typeface="Calibri" panose="020F0502020204030204" pitchFamily="34" charset="0"/>
              </a:rPr>
              <a:t>login, hasło, adres poczty elektronicznej, imię, nazwisko, nazwę podmiotu, który reprezentuje. </a:t>
            </a:r>
          </a:p>
          <a:p>
            <a:pPr>
              <a:lnSpc>
                <a:spcPct val="150000"/>
              </a:lnSpc>
            </a:pPr>
            <a:r>
              <a:rPr lang="pl-PL" sz="1800" dirty="0" smtClean="0">
                <a:latin typeface="Calibri" panose="020F0502020204030204" pitchFamily="34" charset="0"/>
              </a:rPr>
              <a:t>Login przypisany </a:t>
            </a:r>
            <a:r>
              <a:rPr lang="pl-PL" sz="1800" dirty="0">
                <a:latin typeface="Calibri" panose="020F0502020204030204" pitchFamily="34" charset="0"/>
              </a:rPr>
              <a:t>jest do danego wnioskodawcy – aplikacja posiada zabezpieczenie przed założeniem </a:t>
            </a:r>
            <a:r>
              <a:rPr lang="pl-PL" sz="1800" dirty="0" smtClean="0">
                <a:latin typeface="Calibri" panose="020F0502020204030204" pitchFamily="34" charset="0"/>
              </a:rPr>
              <a:t>dwóch kont </a:t>
            </a:r>
            <a:r>
              <a:rPr lang="pl-PL" sz="1800" dirty="0">
                <a:latin typeface="Calibri" panose="020F0502020204030204" pitchFamily="34" charset="0"/>
              </a:rPr>
              <a:t>o tym samym loginie. </a:t>
            </a:r>
            <a:endParaRPr lang="pl-PL" sz="1800" dirty="0"/>
          </a:p>
        </p:txBody>
      </p:sp>
      <p:sp>
        <p:nvSpPr>
          <p:cNvPr id="4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50825" y="1119188"/>
            <a:ext cx="8637588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rgbClr val="000066"/>
                </a:solidFill>
                <a:latin typeface="Calibri" pitchFamily="34" charset="0"/>
              </a:rPr>
              <a:t>SPOSÓB SKŁADANIA WNIOSKU O DOFINANSOWANIE</a:t>
            </a:r>
            <a:r>
              <a:rPr lang="pl-PL" altLang="pl-PL" sz="1600" dirty="0" smtClean="0">
                <a:latin typeface="Calibri" pitchFamily="34" charset="0"/>
              </a:rPr>
              <a:t> </a:t>
            </a:r>
            <a:endParaRPr lang="pl-PL" altLang="pl-PL" sz="16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54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>
                <a:solidFill>
                  <a:schemeClr val="bg1"/>
                </a:solidFill>
                <a:latin typeface="Arial Black" panose="020B0A04020102020204" pitchFamily="34" charset="0"/>
              </a:rPr>
              <a:t>Regionalny Program Operacyjny </a:t>
            </a:r>
            <a:br>
              <a:rPr lang="pl-PL" altLang="pl-PL" sz="1600" b="1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pl-PL" altLang="pl-PL" sz="1600" b="1">
                <a:solidFill>
                  <a:schemeClr val="bg1"/>
                </a:solidFill>
                <a:latin typeface="Arial Black" panose="020B0A04020102020204" pitchFamily="34" charset="0"/>
              </a:rPr>
              <a:t>Województwa Pomorskiego na lata 2014-2020</a:t>
            </a:r>
          </a:p>
        </p:txBody>
      </p:sp>
      <p:sp>
        <p:nvSpPr>
          <p:cNvPr id="8195" name="Symbol zastępczy stopki 6"/>
          <p:cNvSpPr>
            <a:spLocks noGrp="1"/>
          </p:cNvSpPr>
          <p:nvPr>
            <p:ph type="ftr" sz="quarter" idx="11"/>
          </p:nvPr>
        </p:nvSpPr>
        <p:spPr>
          <a:xfrm>
            <a:off x="158750" y="6456363"/>
            <a:ext cx="2895600" cy="268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pl-PL" altLang="pl-PL" sz="1400" smtClean="0">
                <a:latin typeface="Calibri" panose="020F0502020204030204" pitchFamily="34" charset="0"/>
              </a:rPr>
              <a:t>DEFS</a:t>
            </a:r>
          </a:p>
        </p:txBody>
      </p:sp>
      <p:sp>
        <p:nvSpPr>
          <p:cNvPr id="8196" name="Symbol zastępczy numeru slajdu 7"/>
          <p:cNvSpPr>
            <a:spLocks noGrp="1"/>
          </p:cNvSpPr>
          <p:nvPr>
            <p:ph type="sldNum" sz="quarter" idx="12"/>
          </p:nvPr>
        </p:nvSpPr>
        <p:spPr>
          <a:xfrm>
            <a:off x="6843713" y="6445250"/>
            <a:ext cx="2133600" cy="285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C854366-EBAB-4327-B270-AC903EBE023F}" type="slidenum">
              <a:rPr lang="pl-PL" altLang="pl-PL" sz="1400" smtClean="0"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pl-PL" altLang="pl-PL" sz="1400" smtClean="0">
              <a:latin typeface="Calibri" panose="020F0502020204030204" pitchFamily="34" charset="0"/>
            </a:endParaRPr>
          </a:p>
        </p:txBody>
      </p:sp>
      <p:cxnSp>
        <p:nvCxnSpPr>
          <p:cNvPr id="10" name="Łącznik prosty 9"/>
          <p:cNvCxnSpPr/>
          <p:nvPr/>
        </p:nvCxnSpPr>
        <p:spPr>
          <a:xfrm flipV="1">
            <a:off x="158750" y="6445250"/>
            <a:ext cx="8818563" cy="111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Obraz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85372" y="769938"/>
            <a:ext cx="10586155" cy="5954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01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>
                <a:solidFill>
                  <a:schemeClr val="bg1"/>
                </a:solidFill>
                <a:latin typeface="Arial Black" panose="020B0A04020102020204" pitchFamily="34" charset="0"/>
              </a:rPr>
              <a:t>Regionalny Program Operacyjny </a:t>
            </a:r>
            <a:br>
              <a:rPr lang="pl-PL" altLang="pl-PL" sz="1600" b="1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pl-PL" altLang="pl-PL" sz="1600" b="1">
                <a:solidFill>
                  <a:schemeClr val="bg1"/>
                </a:solidFill>
                <a:latin typeface="Arial Black" panose="020B0A04020102020204" pitchFamily="34" charset="0"/>
              </a:rPr>
              <a:t>Województwa Pomorskiego na lata 2014-2020</a:t>
            </a:r>
          </a:p>
        </p:txBody>
      </p:sp>
      <p:sp>
        <p:nvSpPr>
          <p:cNvPr id="10243" name="Symbol zastępczy stopki 6"/>
          <p:cNvSpPr>
            <a:spLocks noGrp="1"/>
          </p:cNvSpPr>
          <p:nvPr>
            <p:ph type="ftr" sz="quarter" idx="11"/>
          </p:nvPr>
        </p:nvSpPr>
        <p:spPr>
          <a:xfrm>
            <a:off x="158750" y="6456363"/>
            <a:ext cx="2895600" cy="268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pl-PL" altLang="pl-PL" sz="1400" smtClean="0">
                <a:latin typeface="Calibri" panose="020F0502020204030204" pitchFamily="34" charset="0"/>
              </a:rPr>
              <a:t>DEFS</a:t>
            </a:r>
          </a:p>
        </p:txBody>
      </p:sp>
      <p:sp>
        <p:nvSpPr>
          <p:cNvPr id="10244" name="Symbol zastępczy numeru slajdu 7"/>
          <p:cNvSpPr>
            <a:spLocks noGrp="1"/>
          </p:cNvSpPr>
          <p:nvPr>
            <p:ph type="sldNum" sz="quarter" idx="12"/>
          </p:nvPr>
        </p:nvSpPr>
        <p:spPr>
          <a:xfrm>
            <a:off x="6843713" y="6445250"/>
            <a:ext cx="2133600" cy="285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98A6DA-87EF-426D-82FB-288DF145B0C2}" type="slidenum">
              <a:rPr lang="pl-PL" altLang="pl-PL" sz="1400" smtClean="0"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pl-PL" altLang="pl-PL" sz="1400" smtClean="0">
              <a:latin typeface="Calibri" panose="020F0502020204030204" pitchFamily="34" charset="0"/>
            </a:endParaRPr>
          </a:p>
        </p:txBody>
      </p:sp>
      <p:cxnSp>
        <p:nvCxnSpPr>
          <p:cNvPr id="10" name="Łącznik prosty 9"/>
          <p:cNvCxnSpPr/>
          <p:nvPr/>
        </p:nvCxnSpPr>
        <p:spPr>
          <a:xfrm flipV="1">
            <a:off x="158750" y="6445250"/>
            <a:ext cx="8818563" cy="111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6" name="Obraz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8" y="2036763"/>
            <a:ext cx="900430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625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40568" y="692696"/>
            <a:ext cx="10704512" cy="6021288"/>
          </a:xfrm>
          <a:prstGeom prst="rect">
            <a:avLst/>
          </a:prstGeom>
        </p:spPr>
      </p:pic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</p:spTree>
    <p:extLst>
      <p:ext uri="{BB962C8B-B14F-4D97-AF65-F5344CB8AC3E}">
        <p14:creationId xmlns:p14="http://schemas.microsoft.com/office/powerpoint/2010/main" val="329909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5"/>
          <p:cNvSpPr txBox="1">
            <a:spLocks noChangeArrowheads="1"/>
          </p:cNvSpPr>
          <p:nvPr/>
        </p:nvSpPr>
        <p:spPr bwMode="auto">
          <a:xfrm>
            <a:off x="107950" y="2492375"/>
            <a:ext cx="8802688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pl-PL" altLang="pl-PL" sz="2400" b="1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endParaRPr lang="pl-PL" altLang="pl-PL" sz="2400" b="1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r>
              <a:rPr lang="pl-PL" altLang="pl-PL" sz="3600" b="1">
                <a:solidFill>
                  <a:schemeClr val="bg1"/>
                </a:solidFill>
                <a:latin typeface="Calibri" pitchFamily="34" charset="0"/>
              </a:rPr>
              <a:t>Dziękuję za uwagę</a:t>
            </a:r>
          </a:p>
          <a:p>
            <a:pPr algn="ctr" eaLnBrk="1" hangingPunct="1"/>
            <a:endParaRPr lang="pl-PL" altLang="pl-PL" sz="2400" b="1" u="sng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25604" name="Picture 7" descr="D:\POMORSKIE W UNII_SIW_NSS_ZNAKI_UNIJNE\NSS-NOWY-2014-2020\FE-2014-2020-PREZENTACJA PP\listownik-monoKONTRA-PASEK-Pomorskie-FE-UMWP-UE-EFSI-2015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3063" y="260350"/>
            <a:ext cx="8337550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250825" y="1128519"/>
            <a:ext cx="8637588" cy="36671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>
                <a:solidFill>
                  <a:srgbClr val="000066"/>
                </a:solidFill>
                <a:latin typeface="Calibri" pitchFamily="34" charset="0"/>
              </a:rPr>
              <a:t>SYSTEM WYBORU PROJEKTÓW</a:t>
            </a:r>
            <a:r>
              <a:rPr lang="pl-PL" altLang="pl-PL" sz="1800" b="1" dirty="0" smtClean="0">
                <a:solidFill>
                  <a:srgbClr val="000066"/>
                </a:solidFill>
                <a:latin typeface="Calibri" pitchFamily="34" charset="0"/>
              </a:rPr>
              <a:t>: </a:t>
            </a:r>
            <a:r>
              <a:rPr lang="pl-PL" altLang="pl-PL" sz="1600" dirty="0" smtClean="0">
                <a:latin typeface="Calibri" pitchFamily="34" charset="0"/>
              </a:rPr>
              <a:t>TRYBY WYBORU W RAMACH RPO WP 2014-2020</a:t>
            </a:r>
            <a:endParaRPr lang="pl-PL" altLang="pl-PL" sz="1600" dirty="0">
              <a:latin typeface="Calibri" pitchFamily="34" charset="0"/>
            </a:endParaRPr>
          </a:p>
        </p:txBody>
      </p:sp>
      <p:sp>
        <p:nvSpPr>
          <p:cNvPr id="10" name="Text Box 68"/>
          <p:cNvSpPr txBox="1">
            <a:spLocks noChangeArrowheads="1"/>
          </p:cNvSpPr>
          <p:nvPr/>
        </p:nvSpPr>
        <p:spPr bwMode="auto">
          <a:xfrm>
            <a:off x="341313" y="1898650"/>
            <a:ext cx="8416925" cy="409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marL="171450" indent="-171450">
              <a:defRPr sz="900">
                <a:solidFill>
                  <a:schemeClr val="tx1"/>
                </a:solidFill>
                <a:latin typeface="Calibri" pitchFamily="34" charset="0"/>
              </a:defRPr>
            </a:lvl1pPr>
            <a:lvl2pPr marL="628650" indent="-171450">
              <a:defRPr sz="900">
                <a:solidFill>
                  <a:schemeClr val="tx1"/>
                </a:solidFill>
                <a:latin typeface="Calibri" pitchFamily="34" charset="0"/>
              </a:defRPr>
            </a:lvl2pPr>
            <a:lvl3pPr marL="1085850" indent="-171450">
              <a:defRPr sz="900">
                <a:solidFill>
                  <a:schemeClr val="tx1"/>
                </a:solidFill>
                <a:latin typeface="Calibri" pitchFamily="34" charset="0"/>
              </a:defRPr>
            </a:lvl3pPr>
            <a:lvl4pPr marL="1543050" indent="-171450">
              <a:defRPr sz="900">
                <a:solidFill>
                  <a:schemeClr val="tx1"/>
                </a:solidFill>
                <a:latin typeface="Calibri" pitchFamily="34" charset="0"/>
              </a:defRPr>
            </a:lvl4pPr>
            <a:lvl5pPr marL="2000250" indent="-171450">
              <a:defRPr sz="900">
                <a:solidFill>
                  <a:schemeClr val="tx1"/>
                </a:solidFill>
                <a:latin typeface="Calibri" pitchFamily="34" charset="0"/>
              </a:defRPr>
            </a:lvl5pPr>
            <a:lvl6pPr marL="24574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itchFamily="34" charset="0"/>
              </a:defRPr>
            </a:lvl6pPr>
            <a:lvl7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itchFamily="34" charset="0"/>
              </a:defRPr>
            </a:lvl7pPr>
            <a:lvl8pPr marL="33718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itchFamily="34" charset="0"/>
              </a:defRPr>
            </a:lvl8pPr>
            <a:lvl9pPr marL="38290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Aft>
                <a:spcPts val="1200"/>
              </a:spcAft>
            </a:pPr>
            <a:r>
              <a:rPr lang="pl-PL" altLang="pl-PL" sz="1600" b="1" dirty="0">
                <a:solidFill>
                  <a:srgbClr val="000066"/>
                </a:solidFill>
              </a:rPr>
              <a:t>Wsparcie </a:t>
            </a:r>
            <a:r>
              <a:rPr lang="pl-PL" altLang="pl-PL" sz="1600" b="1" dirty="0" smtClean="0">
                <a:solidFill>
                  <a:srgbClr val="000066"/>
                </a:solidFill>
              </a:rPr>
              <a:t>dotacyjne </a:t>
            </a:r>
            <a:r>
              <a:rPr lang="pl-PL" altLang="pl-PL" sz="1600" dirty="0" smtClean="0">
                <a:solidFill>
                  <a:srgbClr val="000066"/>
                </a:solidFill>
              </a:rPr>
              <a:t>(bezzwrotne)</a:t>
            </a:r>
            <a:endParaRPr lang="pl-PL" altLang="pl-PL" sz="1600" dirty="0">
              <a:solidFill>
                <a:srgbClr val="000066"/>
              </a:solidFill>
            </a:endParaRPr>
          </a:p>
          <a:p>
            <a:pPr>
              <a:buFontTx/>
              <a:buChar char="•"/>
            </a:pPr>
            <a:r>
              <a:rPr lang="pl-PL" altLang="pl-PL" sz="1600" b="1" dirty="0"/>
              <a:t>Tryb konkursowy</a:t>
            </a:r>
            <a:r>
              <a:rPr lang="pl-PL" altLang="pl-PL" sz="1400" dirty="0"/>
              <a:t> – </a:t>
            </a:r>
            <a:r>
              <a:rPr lang="pl-PL" altLang="pl-PL" sz="1400" dirty="0" smtClean="0"/>
              <a:t>podstawowy; wnioski </a:t>
            </a:r>
            <a:r>
              <a:rPr lang="pl-PL" altLang="pl-PL" sz="1400" dirty="0"/>
              <a:t>składane w ramach </a:t>
            </a:r>
            <a:r>
              <a:rPr lang="pl-PL" altLang="pl-PL" sz="1400" b="1" dirty="0" smtClean="0">
                <a:solidFill>
                  <a:srgbClr val="000066"/>
                </a:solidFill>
              </a:rPr>
              <a:t>konkursu</a:t>
            </a:r>
            <a:r>
              <a:rPr lang="pl-PL" altLang="pl-PL" sz="1400" dirty="0" smtClean="0"/>
              <a:t>.</a:t>
            </a:r>
            <a:endParaRPr lang="pl-PL" altLang="pl-PL" sz="1400" dirty="0"/>
          </a:p>
          <a:p>
            <a:pPr marL="0" indent="0"/>
            <a:endParaRPr lang="pl-PL" altLang="pl-PL" sz="1400" dirty="0" smtClean="0"/>
          </a:p>
          <a:p>
            <a:pPr>
              <a:buFontTx/>
              <a:buChar char="•"/>
            </a:pPr>
            <a:r>
              <a:rPr lang="pl-PL" altLang="pl-PL" sz="1600" b="1" dirty="0" smtClean="0"/>
              <a:t>Tryb </a:t>
            </a:r>
            <a:r>
              <a:rPr lang="pl-PL" altLang="pl-PL" sz="1600" b="1" dirty="0"/>
              <a:t>pozakonkursowy</a:t>
            </a:r>
            <a:r>
              <a:rPr lang="pl-PL" altLang="pl-PL" sz="1400" dirty="0"/>
              <a:t> – wnioski składane</a:t>
            </a:r>
            <a:r>
              <a:rPr lang="pl-PL" altLang="pl-PL" sz="1400" b="1" dirty="0">
                <a:solidFill>
                  <a:srgbClr val="000066"/>
                </a:solidFill>
              </a:rPr>
              <a:t> na </a:t>
            </a:r>
            <a:r>
              <a:rPr lang="pl-PL" altLang="pl-PL" sz="1400" b="1" dirty="0" smtClean="0">
                <a:solidFill>
                  <a:srgbClr val="000066"/>
                </a:solidFill>
              </a:rPr>
              <a:t>wezwanie</a:t>
            </a:r>
            <a:r>
              <a:rPr lang="pl-PL" altLang="pl-PL" sz="1400" dirty="0" smtClean="0"/>
              <a:t>;</a:t>
            </a:r>
            <a:r>
              <a:rPr lang="pl-PL" altLang="pl-PL" sz="1400" dirty="0" smtClean="0">
                <a:solidFill>
                  <a:srgbClr val="000066"/>
                </a:solidFill>
              </a:rPr>
              <a:t> </a:t>
            </a:r>
          </a:p>
          <a:p>
            <a:pPr marL="0" indent="0"/>
            <a:r>
              <a:rPr lang="pl-PL" altLang="pl-PL" sz="1400" dirty="0">
                <a:solidFill>
                  <a:srgbClr val="000066"/>
                </a:solidFill>
              </a:rPr>
              <a:t>	</a:t>
            </a:r>
            <a:r>
              <a:rPr lang="pl-PL" altLang="pl-PL" sz="1400" dirty="0" smtClean="0">
                <a:solidFill>
                  <a:srgbClr val="000066"/>
                </a:solidFill>
              </a:rPr>
              <a:t>	         </a:t>
            </a:r>
            <a:r>
              <a:rPr lang="pl-PL" altLang="pl-PL" sz="1400" dirty="0" smtClean="0"/>
              <a:t>dotyczy wyłącznie projektów umieszczonych w </a:t>
            </a:r>
            <a:r>
              <a:rPr lang="pl-PL" altLang="pl-PL" sz="1400" i="1" dirty="0"/>
              <a:t>Wykazie projektów </a:t>
            </a:r>
            <a:r>
              <a:rPr lang="pl-PL" altLang="pl-PL" sz="1400" i="1" dirty="0" smtClean="0"/>
              <a:t>zidentyfikowanych </a:t>
            </a:r>
          </a:p>
          <a:p>
            <a:pPr marL="0" indent="0">
              <a:spcAft>
                <a:spcPts val="600"/>
              </a:spcAft>
            </a:pPr>
            <a:r>
              <a:rPr lang="pl-PL" altLang="pl-PL" sz="1400" i="1" dirty="0"/>
              <a:t> </a:t>
            </a:r>
            <a:r>
              <a:rPr lang="pl-PL" altLang="pl-PL" sz="1400" i="1" dirty="0" smtClean="0"/>
              <a:t>                                                      przez </a:t>
            </a:r>
            <a:r>
              <a:rPr lang="pl-PL" altLang="pl-PL" sz="1400" i="1" dirty="0"/>
              <a:t>IZ RPO WP </a:t>
            </a:r>
            <a:r>
              <a:rPr lang="pl-PL" altLang="pl-PL" sz="1400" i="1" dirty="0" smtClean="0"/>
              <a:t>w </a:t>
            </a:r>
            <a:r>
              <a:rPr lang="pl-PL" altLang="pl-PL" sz="1400" i="1" dirty="0"/>
              <a:t>ramach trybu </a:t>
            </a:r>
            <a:r>
              <a:rPr lang="pl-PL" altLang="pl-PL" sz="1400" i="1" dirty="0" smtClean="0"/>
              <a:t>pozakonkursowego</a:t>
            </a:r>
            <a:r>
              <a:rPr lang="pl-PL" altLang="pl-PL" sz="1400" dirty="0" smtClean="0"/>
              <a:t> </a:t>
            </a:r>
            <a:r>
              <a:rPr lang="pl-PL" altLang="pl-PL" sz="1400" dirty="0"/>
              <a:t>(Załącznik nr 5 do </a:t>
            </a:r>
            <a:r>
              <a:rPr lang="pl-PL" altLang="pl-PL" sz="1400" dirty="0" err="1"/>
              <a:t>SzOOP</a:t>
            </a:r>
            <a:r>
              <a:rPr lang="pl-PL" altLang="pl-PL" sz="1400" dirty="0"/>
              <a:t>), które: </a:t>
            </a:r>
          </a:p>
          <a:p>
            <a:r>
              <a:rPr lang="pl-PL" altLang="pl-PL" sz="1400" dirty="0"/>
              <a:t>                                                     </a:t>
            </a:r>
            <a:r>
              <a:rPr lang="pl-PL" altLang="pl-PL" sz="1400" dirty="0" smtClean="0"/>
              <a:t>  </a:t>
            </a:r>
            <a:r>
              <a:rPr lang="pl-PL" altLang="pl-PL" sz="1400" dirty="0" smtClean="0">
                <a:solidFill>
                  <a:srgbClr val="000066"/>
                </a:solidFill>
              </a:rPr>
              <a:t>a</a:t>
            </a:r>
            <a:r>
              <a:rPr lang="pl-PL" altLang="pl-PL" sz="1400" dirty="0">
                <a:solidFill>
                  <a:srgbClr val="000066"/>
                </a:solidFill>
              </a:rPr>
              <a:t>. </a:t>
            </a:r>
            <a:r>
              <a:rPr lang="pl-PL" altLang="pl-PL" sz="1400" dirty="0"/>
              <a:t>mają strategiczne znaczenie dla społeczno-gospodarczego rozwoju regionu </a:t>
            </a:r>
            <a:r>
              <a:rPr lang="pl-PL" altLang="pl-PL" sz="1400" dirty="0" smtClean="0"/>
              <a:t> </a:t>
            </a:r>
          </a:p>
          <a:p>
            <a:r>
              <a:rPr lang="pl-PL" altLang="pl-PL" sz="1400" dirty="0"/>
              <a:t> </a:t>
            </a:r>
            <a:r>
              <a:rPr lang="pl-PL" altLang="pl-PL" sz="1400" dirty="0" smtClean="0"/>
              <a:t>                                                          (przedsięwzięcia strategiczne wynikające z RPS) / objęte </a:t>
            </a:r>
            <a:r>
              <a:rPr lang="pl-PL" altLang="pl-PL" sz="1400" dirty="0"/>
              <a:t>są mechanizmem </a:t>
            </a:r>
            <a:r>
              <a:rPr lang="pl-PL" altLang="pl-PL" sz="1400" dirty="0" smtClean="0"/>
              <a:t>ZIT</a:t>
            </a:r>
          </a:p>
          <a:p>
            <a:pPr>
              <a:spcAft>
                <a:spcPts val="600"/>
              </a:spcAft>
            </a:pPr>
            <a:r>
              <a:rPr lang="pl-PL" altLang="pl-PL" sz="1400" dirty="0"/>
              <a:t>	</a:t>
            </a:r>
            <a:r>
              <a:rPr lang="pl-PL" altLang="pl-PL" sz="1400" dirty="0" smtClean="0"/>
              <a:t>		              </a:t>
            </a:r>
            <a:r>
              <a:rPr lang="pl-PL" altLang="pl-PL" sz="1400" dirty="0"/>
              <a:t>i wynikają ze Strategii </a:t>
            </a:r>
            <a:r>
              <a:rPr lang="pl-PL" altLang="pl-PL" sz="1400" dirty="0" smtClean="0"/>
              <a:t>ZIT  </a:t>
            </a:r>
            <a:r>
              <a:rPr lang="pl-PL" altLang="pl-PL" sz="1400" dirty="0"/>
              <a:t>lub</a:t>
            </a:r>
          </a:p>
          <a:p>
            <a:r>
              <a:rPr lang="pl-PL" altLang="pl-PL" sz="1400" dirty="0"/>
              <a:t>                                                   </a:t>
            </a:r>
            <a:r>
              <a:rPr lang="pl-PL" altLang="pl-PL" sz="1400" dirty="0" smtClean="0"/>
              <a:t>    </a:t>
            </a:r>
            <a:r>
              <a:rPr lang="pl-PL" altLang="pl-PL" sz="1400" dirty="0" smtClean="0">
                <a:solidFill>
                  <a:srgbClr val="000066"/>
                </a:solidFill>
              </a:rPr>
              <a:t>b</a:t>
            </a:r>
            <a:r>
              <a:rPr lang="pl-PL" altLang="pl-PL" sz="1400" dirty="0">
                <a:solidFill>
                  <a:srgbClr val="000066"/>
                </a:solidFill>
              </a:rPr>
              <a:t>.</a:t>
            </a:r>
            <a:r>
              <a:rPr lang="pl-PL" altLang="pl-PL" sz="1400" dirty="0"/>
              <a:t> dotyczą realizacji zadań należących do wskazanych prawem podmiotów </a:t>
            </a:r>
            <a:r>
              <a:rPr lang="pl-PL" altLang="pl-PL" sz="1400" dirty="0" smtClean="0"/>
              <a:t>publicznych</a:t>
            </a:r>
          </a:p>
          <a:p>
            <a:r>
              <a:rPr lang="pl-PL" altLang="pl-PL" sz="1400" dirty="0" smtClean="0"/>
              <a:t>			              (projekty PUP, WUP, ROPS).</a:t>
            </a:r>
          </a:p>
          <a:p>
            <a:endParaRPr lang="pl-PL" altLang="pl-PL" sz="1600" b="1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78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250825" y="1128519"/>
            <a:ext cx="8637588" cy="36671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rgbClr val="000066"/>
                </a:solidFill>
                <a:latin typeface="Calibri" pitchFamily="34" charset="0"/>
              </a:rPr>
              <a:t>SYSTEM WYBORU PROJEKTÓW: </a:t>
            </a:r>
            <a:r>
              <a:rPr lang="pl-PL" altLang="pl-PL" sz="1600" dirty="0" smtClean="0">
                <a:latin typeface="Calibri" pitchFamily="34" charset="0"/>
              </a:rPr>
              <a:t>PODSTAWOWE ZASADY</a:t>
            </a:r>
            <a:endParaRPr lang="pl-PL" altLang="pl-PL" sz="1600" dirty="0">
              <a:latin typeface="Calibri" pitchFamily="34" charset="0"/>
            </a:endParaRPr>
          </a:p>
        </p:txBody>
      </p:sp>
      <p:sp>
        <p:nvSpPr>
          <p:cNvPr id="9" name="pole tekstowe 3"/>
          <p:cNvSpPr txBox="1">
            <a:spLocks noChangeArrowheads="1"/>
          </p:cNvSpPr>
          <p:nvPr/>
        </p:nvSpPr>
        <p:spPr bwMode="auto">
          <a:xfrm>
            <a:off x="333375" y="1844824"/>
            <a:ext cx="8559800" cy="3016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0"/>
              </a:spcBef>
              <a:spcAft>
                <a:spcPts val="1200"/>
              </a:spcAft>
            </a:pPr>
            <a:r>
              <a:rPr lang="pl-PL" altLang="pl-PL" sz="1400" dirty="0">
                <a:latin typeface="Calibri" pitchFamily="34" charset="0"/>
              </a:rPr>
              <a:t>Projekty podlegają </a:t>
            </a:r>
            <a:r>
              <a:rPr lang="pl-PL" altLang="pl-PL" sz="1400" b="1" dirty="0">
                <a:solidFill>
                  <a:srgbClr val="000066"/>
                </a:solidFill>
                <a:latin typeface="Calibri" pitchFamily="34" charset="0"/>
              </a:rPr>
              <a:t>ocenie</a:t>
            </a:r>
            <a:r>
              <a:rPr lang="pl-PL" altLang="pl-PL" sz="1400" dirty="0">
                <a:latin typeface="Calibri" pitchFamily="34" charset="0"/>
              </a:rPr>
              <a:t> pod względem spełnienia kryteriów wyboru </a:t>
            </a:r>
            <a:r>
              <a:rPr lang="pl-PL" altLang="pl-PL" sz="1400" dirty="0" smtClean="0">
                <a:latin typeface="Calibri" pitchFamily="34" charset="0"/>
              </a:rPr>
              <a:t>projektów przyjętych przez Komitet Monitorujący RPO WP umieszczonych w Załączniku nr 3 do </a:t>
            </a:r>
            <a:r>
              <a:rPr lang="pl-PL" altLang="pl-PL" sz="1400" dirty="0" err="1" smtClean="0">
                <a:latin typeface="Calibri" pitchFamily="34" charset="0"/>
              </a:rPr>
              <a:t>SzOOP</a:t>
            </a:r>
            <a:r>
              <a:rPr lang="pl-PL" altLang="pl-PL" sz="1400" dirty="0" smtClean="0">
                <a:latin typeface="Calibri" pitchFamily="34" charset="0"/>
              </a:rPr>
              <a:t>.</a:t>
            </a:r>
            <a:endParaRPr lang="pl-PL" altLang="pl-PL" sz="1400" dirty="0">
              <a:latin typeface="Calibri" pitchFamily="34" charset="0"/>
            </a:endParaRPr>
          </a:p>
          <a:p>
            <a:pPr algn="just">
              <a:spcBef>
                <a:spcPct val="0"/>
              </a:spcBef>
              <a:spcAft>
                <a:spcPts val="1200"/>
              </a:spcAft>
            </a:pPr>
            <a:r>
              <a:rPr lang="pl-PL" altLang="pl-PL" sz="1400" dirty="0" smtClean="0">
                <a:latin typeface="Calibri" pitchFamily="34" charset="0"/>
              </a:rPr>
              <a:t>Wybór wyłącznie projektów </a:t>
            </a:r>
            <a:r>
              <a:rPr lang="pl-PL" altLang="pl-PL" sz="1400" b="1" dirty="0" smtClean="0">
                <a:solidFill>
                  <a:srgbClr val="000066"/>
                </a:solidFill>
                <a:latin typeface="Calibri" pitchFamily="34" charset="0"/>
              </a:rPr>
              <a:t>spełniających kryteria</a:t>
            </a:r>
            <a:r>
              <a:rPr lang="pl-PL" altLang="pl-PL" sz="1400" b="1" dirty="0" smtClean="0">
                <a:latin typeface="Calibri" pitchFamily="34" charset="0"/>
              </a:rPr>
              <a:t> </a:t>
            </a:r>
            <a:r>
              <a:rPr lang="pl-PL" altLang="pl-PL" sz="1400" dirty="0" smtClean="0">
                <a:solidFill>
                  <a:srgbClr val="0D0D0D"/>
                </a:solidFill>
                <a:latin typeface="Calibri" pitchFamily="34" charset="0"/>
              </a:rPr>
              <a:t>–</a:t>
            </a:r>
            <a:r>
              <a:rPr lang="pl-PL" altLang="pl-PL" sz="1400" dirty="0" smtClean="0">
                <a:latin typeface="Calibri" pitchFamily="34" charset="0"/>
              </a:rPr>
              <a:t> niezależnie od trybu wyboru.</a:t>
            </a:r>
            <a:endParaRPr lang="pl-PL" altLang="pl-PL" sz="1400" dirty="0" smtClean="0">
              <a:solidFill>
                <a:srgbClr val="0D0D0D"/>
              </a:solidFill>
              <a:latin typeface="Calibri" pitchFamily="34" charset="0"/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pl-PL" altLang="pl-PL" sz="1400" dirty="0">
                <a:solidFill>
                  <a:srgbClr val="0D0D0D"/>
                </a:solidFill>
                <a:latin typeface="Calibri" pitchFamily="34" charset="0"/>
              </a:rPr>
              <a:t>Oceny dokonuje </a:t>
            </a:r>
            <a:r>
              <a:rPr lang="pl-PL" altLang="pl-PL" sz="1400" b="1" dirty="0">
                <a:solidFill>
                  <a:srgbClr val="000066"/>
                </a:solidFill>
                <a:latin typeface="Calibri" pitchFamily="34" charset="0"/>
              </a:rPr>
              <a:t>Komisja Oceny Projektów</a:t>
            </a:r>
            <a:r>
              <a:rPr lang="pl-PL" altLang="pl-PL" sz="1400" dirty="0">
                <a:solidFill>
                  <a:srgbClr val="0D0D0D"/>
                </a:solidFill>
                <a:latin typeface="Calibri" pitchFamily="34" charset="0"/>
              </a:rPr>
              <a:t> składająca się z </a:t>
            </a:r>
            <a:r>
              <a:rPr lang="pl-PL" altLang="pl-PL" sz="1400" dirty="0" smtClean="0">
                <a:solidFill>
                  <a:srgbClr val="0D0D0D"/>
                </a:solidFill>
                <a:latin typeface="Calibri" pitchFamily="34" charset="0"/>
              </a:rPr>
              <a:t>pracowników IOK oraz ekspertów wpisanych do </a:t>
            </a:r>
            <a:r>
              <a:rPr lang="pl-PL" altLang="pl-PL" sz="1400" i="1" dirty="0" smtClean="0">
                <a:solidFill>
                  <a:srgbClr val="0D0D0D"/>
                </a:solidFill>
                <a:latin typeface="Calibri" pitchFamily="34" charset="0"/>
              </a:rPr>
              <a:t>Wykazu kandydatów na ekspertów w ramach RPO WP 2014-2020 </a:t>
            </a:r>
            <a:r>
              <a:rPr lang="pl-PL" altLang="pl-PL" sz="1400" dirty="0" smtClean="0">
                <a:solidFill>
                  <a:srgbClr val="0D0D0D"/>
                </a:solidFill>
                <a:latin typeface="Calibri" pitchFamily="34" charset="0"/>
              </a:rPr>
              <a:t>–</a:t>
            </a:r>
            <a:r>
              <a:rPr lang="pl-PL" altLang="pl-PL" sz="1400" dirty="0" smtClean="0">
                <a:latin typeface="Calibri" pitchFamily="34" charset="0"/>
              </a:rPr>
              <a:t> </a:t>
            </a:r>
            <a:r>
              <a:rPr lang="pl-PL" altLang="pl-PL" sz="1400" dirty="0">
                <a:latin typeface="Calibri" pitchFamily="34" charset="0"/>
              </a:rPr>
              <a:t>niezależnie od </a:t>
            </a:r>
            <a:r>
              <a:rPr lang="pl-PL" altLang="pl-PL" sz="1400" dirty="0" smtClean="0">
                <a:latin typeface="Calibri" pitchFamily="34" charset="0"/>
              </a:rPr>
              <a:t>trybu wyboru.</a:t>
            </a:r>
            <a:endParaRPr lang="pl-PL" altLang="pl-PL" sz="1400" dirty="0" smtClean="0">
              <a:solidFill>
                <a:srgbClr val="0D0D0D"/>
              </a:solidFill>
              <a:latin typeface="Calibri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pl-PL" altLang="pl-PL" sz="1400" dirty="0" smtClean="0">
                <a:solidFill>
                  <a:srgbClr val="0D0D0D"/>
                </a:solidFill>
                <a:latin typeface="Calibri" pitchFamily="34" charset="0"/>
              </a:rPr>
              <a:t>Ocena składa się z </a:t>
            </a:r>
            <a:r>
              <a:rPr lang="pl-PL" altLang="pl-PL" sz="1400" b="1" dirty="0" smtClean="0">
                <a:solidFill>
                  <a:srgbClr val="000066"/>
                </a:solidFill>
                <a:latin typeface="Calibri" pitchFamily="34" charset="0"/>
              </a:rPr>
              <a:t>etapów</a:t>
            </a:r>
            <a:r>
              <a:rPr lang="pl-PL" altLang="pl-PL" sz="1400" dirty="0" smtClean="0">
                <a:solidFill>
                  <a:srgbClr val="0D0D0D"/>
                </a:solidFill>
                <a:latin typeface="Calibri" pitchFamily="34" charset="0"/>
              </a:rPr>
              <a:t>: </a:t>
            </a:r>
          </a:p>
          <a:p>
            <a:pPr marL="447675" indent="-250825" algn="just">
              <a:spcBef>
                <a:spcPts val="0"/>
              </a:spcBef>
              <a:spcAft>
                <a:spcPts val="600"/>
              </a:spcAft>
              <a:buClr>
                <a:srgbClr val="000066"/>
              </a:buClr>
              <a:buAutoNum type="alphaLcPeriod"/>
            </a:pPr>
            <a:r>
              <a:rPr lang="pl-PL" altLang="pl-PL" sz="1400" dirty="0" smtClean="0">
                <a:latin typeface="Calibri" pitchFamily="34" charset="0"/>
              </a:rPr>
              <a:t>ocena formalna</a:t>
            </a:r>
          </a:p>
          <a:p>
            <a:pPr marL="447675" indent="-250825" algn="just">
              <a:spcBef>
                <a:spcPts val="0"/>
              </a:spcBef>
              <a:spcAft>
                <a:spcPts val="600"/>
              </a:spcAft>
              <a:buClr>
                <a:srgbClr val="000066"/>
              </a:buClr>
              <a:buAutoNum type="alphaLcPeriod"/>
            </a:pPr>
            <a:r>
              <a:rPr lang="pl-PL" altLang="pl-PL" sz="1400" dirty="0" smtClean="0">
                <a:latin typeface="Calibri" pitchFamily="34" charset="0"/>
              </a:rPr>
              <a:t>ocena wykonalności</a:t>
            </a:r>
          </a:p>
          <a:p>
            <a:pPr marL="447675" indent="-250825" algn="just">
              <a:spcBef>
                <a:spcPts val="0"/>
              </a:spcBef>
              <a:spcAft>
                <a:spcPts val="600"/>
              </a:spcAft>
              <a:buClr>
                <a:srgbClr val="000066"/>
              </a:buClr>
              <a:buAutoNum type="alphaLcPeriod"/>
            </a:pPr>
            <a:r>
              <a:rPr lang="pl-PL" altLang="pl-PL" sz="1400" dirty="0" smtClean="0">
                <a:latin typeface="Calibri" pitchFamily="34" charset="0"/>
              </a:rPr>
              <a:t>ocena strategiczna </a:t>
            </a:r>
            <a:r>
              <a:rPr lang="pl-PL" altLang="pl-PL" sz="1200" dirty="0" smtClean="0">
                <a:latin typeface="Calibri" pitchFamily="34" charset="0"/>
              </a:rPr>
              <a:t>I stopnia</a:t>
            </a:r>
            <a:endParaRPr lang="pl-PL" altLang="pl-PL" sz="1200" dirty="0">
              <a:latin typeface="Calibri" pitchFamily="34" charset="0"/>
            </a:endParaRPr>
          </a:p>
          <a:p>
            <a:pPr marL="174625" lvl="1" indent="-171450" algn="just">
              <a:spcBef>
                <a:spcPts val="0"/>
              </a:spcBef>
              <a:spcAft>
                <a:spcPts val="600"/>
              </a:spcAft>
              <a:buClr>
                <a:srgbClr val="000066"/>
              </a:buClr>
              <a:buSzPct val="111000"/>
              <a:buFont typeface="Arial" panose="020B0604020202020204" pitchFamily="34" charset="0"/>
              <a:buChar char="•"/>
            </a:pPr>
            <a:r>
              <a:rPr lang="pl-PL" altLang="pl-PL" sz="1400" dirty="0">
                <a:solidFill>
                  <a:srgbClr val="0D0D0D"/>
                </a:solidFill>
                <a:latin typeface="Calibri" pitchFamily="34" charset="0"/>
              </a:rPr>
              <a:t>Zasady konkursu określane (każdorazowo</a:t>
            </a:r>
            <a:r>
              <a:rPr lang="pl-PL" altLang="pl-PL" sz="1400" dirty="0" smtClean="0">
                <a:latin typeface="Calibri" pitchFamily="34" charset="0"/>
              </a:rPr>
              <a:t>) w </a:t>
            </a:r>
            <a:r>
              <a:rPr lang="pl-PL" altLang="pl-PL" sz="1400" b="1" dirty="0" smtClean="0">
                <a:solidFill>
                  <a:srgbClr val="000066"/>
                </a:solidFill>
                <a:latin typeface="Calibri" pitchFamily="34" charset="0"/>
              </a:rPr>
              <a:t>Regulaminie konkursu</a:t>
            </a:r>
            <a:r>
              <a:rPr lang="pl-PL" altLang="pl-PL" sz="1400" dirty="0" smtClean="0">
                <a:latin typeface="Calibri" pitchFamily="34" charset="0"/>
              </a:rPr>
              <a:t>. 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3491880" y="3866564"/>
            <a:ext cx="313258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 smtClean="0"/>
              <a:t>poprzedzone </a:t>
            </a:r>
            <a:r>
              <a:rPr lang="pl-PL" sz="1100" i="1" dirty="0" smtClean="0"/>
              <a:t>weryfikacją wymogów formalnych</a:t>
            </a:r>
            <a:endParaRPr lang="pl-PL" sz="1100" i="1" dirty="0"/>
          </a:p>
        </p:txBody>
      </p:sp>
      <p:sp>
        <p:nvSpPr>
          <p:cNvPr id="3" name="Nawias klamrowy zamykający 2"/>
          <p:cNvSpPr/>
          <p:nvPr/>
        </p:nvSpPr>
        <p:spPr>
          <a:xfrm>
            <a:off x="3131840" y="3789040"/>
            <a:ext cx="360040" cy="432048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039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50056" y="1844824"/>
            <a:ext cx="7794352" cy="1457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450056" y="2217087"/>
            <a:ext cx="8370416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rgbClr val="000000"/>
                </a:solidFill>
                <a:latin typeface="Calibri" panose="020F0502020204030204" pitchFamily="34" charset="0"/>
              </a:rPr>
              <a:t>W 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oparciu o harmonogram, IZ RPO WP/IP ogłasza konkurs na stronie internetowej Programu </a:t>
            </a:r>
            <a:r>
              <a:rPr lang="pl-PL" dirty="0" smtClean="0">
                <a:solidFill>
                  <a:srgbClr val="000000"/>
                </a:solidFill>
                <a:latin typeface="Calibri" panose="020F0502020204030204" pitchFamily="34" charset="0"/>
              </a:rPr>
              <a:t>–</a:t>
            </a:r>
            <a:r>
              <a:rPr lang="pl-PL" dirty="0" smtClean="0">
                <a:solidFill>
                  <a:srgbClr val="0000FF"/>
                </a:solidFill>
                <a:latin typeface="Calibri" panose="020F0502020204030204" pitchFamily="34" charset="0"/>
              </a:rPr>
              <a:t>www.rpo.pomorskie.eu 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oraz na portalu funduszy europejskich, w formie </a:t>
            </a:r>
            <a:r>
              <a:rPr lang="pl-PL" b="1" dirty="0">
                <a:solidFill>
                  <a:srgbClr val="000000"/>
                </a:solidFill>
                <a:latin typeface="Calibri,Bold"/>
              </a:rPr>
              <a:t>ogłoszenia o konkursie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pl-PL" dirty="0" smtClean="0">
                <a:solidFill>
                  <a:srgbClr val="000000"/>
                </a:solidFill>
                <a:latin typeface="Calibri" panose="020F0502020204030204" pitchFamily="34" charset="0"/>
              </a:rPr>
              <a:t>co najmniej 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30 dni kalendarzowych przed planowanym rozpoczęciem naboru wniosków </a:t>
            </a:r>
            <a:r>
              <a:rPr lang="pl-PL" dirty="0" smtClean="0">
                <a:solidFill>
                  <a:srgbClr val="000000"/>
                </a:solidFill>
                <a:latin typeface="Calibri" panose="020F0502020204030204" pitchFamily="34" charset="0"/>
              </a:rPr>
              <a:t>o dofinansowanie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endParaRPr lang="pl-PL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rgbClr val="000000"/>
                </a:solidFill>
                <a:latin typeface="Calibri" panose="020F0502020204030204" pitchFamily="34" charset="0"/>
              </a:rPr>
              <a:t>Termin 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składania wniosków </a:t>
            </a:r>
            <a:r>
              <a:rPr lang="pl-PL" dirty="0" smtClean="0">
                <a:solidFill>
                  <a:srgbClr val="000000"/>
                </a:solidFill>
                <a:latin typeface="Calibri" panose="020F0502020204030204" pitchFamily="34" charset="0"/>
              </a:rPr>
              <a:t>określony jest w regulaminie konkursu.</a:t>
            </a:r>
            <a:endParaRPr lang="pl-PL" i="1" u="sng" dirty="0">
              <a:latin typeface="Calibri" panose="020F0502020204030204" pitchFamily="34" charset="0"/>
            </a:endParaRP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250825" y="1128519"/>
            <a:ext cx="8637588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rgbClr val="000066"/>
                </a:solidFill>
                <a:latin typeface="Calibri" pitchFamily="34" charset="0"/>
              </a:rPr>
              <a:t>SYSTEM WYBORU PROJEKTÓW: </a:t>
            </a:r>
            <a:r>
              <a:rPr lang="pl-PL" altLang="pl-PL" sz="1600" dirty="0" smtClean="0">
                <a:latin typeface="Calibri" pitchFamily="34" charset="0"/>
              </a:rPr>
              <a:t>OGŁOSZENIE NABORU WNIOSKÓW – TRYB KONKURSOWY</a:t>
            </a:r>
            <a:endParaRPr lang="pl-PL" altLang="pl-PL" sz="16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47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250825" y="1119188"/>
            <a:ext cx="8637588" cy="36671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>
                <a:solidFill>
                  <a:srgbClr val="000066"/>
                </a:solidFill>
                <a:latin typeface="Calibri" pitchFamily="34" charset="0"/>
              </a:rPr>
              <a:t>SYSTEM WYBORU </a:t>
            </a:r>
            <a:r>
              <a:rPr lang="pl-PL" altLang="pl-PL" sz="1800" b="1" dirty="0" smtClean="0">
                <a:solidFill>
                  <a:srgbClr val="000066"/>
                </a:solidFill>
                <a:latin typeface="Calibri" pitchFamily="34" charset="0"/>
              </a:rPr>
              <a:t>PROJEKTÓW: </a:t>
            </a:r>
            <a:r>
              <a:rPr lang="pl-PL" altLang="pl-PL" sz="1600" dirty="0">
                <a:latin typeface="Calibri" pitchFamily="34" charset="0"/>
              </a:rPr>
              <a:t>TRYB </a:t>
            </a:r>
            <a:r>
              <a:rPr lang="pl-PL" altLang="pl-PL" sz="1600" dirty="0" smtClean="0">
                <a:latin typeface="Calibri" pitchFamily="34" charset="0"/>
              </a:rPr>
              <a:t>KONKURSOWY </a:t>
            </a:r>
            <a:endParaRPr lang="pl-PL" altLang="pl-PL" sz="1600" dirty="0">
              <a:latin typeface="Calibri" pitchFamily="34" charset="0"/>
            </a:endParaRPr>
          </a:p>
        </p:txBody>
      </p:sp>
      <p:grpSp>
        <p:nvGrpSpPr>
          <p:cNvPr id="8" name="Group 100"/>
          <p:cNvGrpSpPr>
            <a:grpSpLocks/>
          </p:cNvGrpSpPr>
          <p:nvPr/>
        </p:nvGrpSpPr>
        <p:grpSpPr bwMode="auto">
          <a:xfrm>
            <a:off x="2372061" y="2132856"/>
            <a:ext cx="4395115" cy="3166091"/>
            <a:chOff x="570" y="1729"/>
            <a:chExt cx="3590" cy="2595"/>
          </a:xfrm>
        </p:grpSpPr>
        <p:sp>
          <p:nvSpPr>
            <p:cNvPr id="10" name="AutoShape 78"/>
            <p:cNvSpPr>
              <a:spLocks/>
            </p:cNvSpPr>
            <p:nvPr/>
          </p:nvSpPr>
          <p:spPr bwMode="auto">
            <a:xfrm>
              <a:off x="1232" y="1937"/>
              <a:ext cx="139" cy="2348"/>
            </a:xfrm>
            <a:prstGeom prst="leftBrace">
              <a:avLst>
                <a:gd name="adj1" fmla="val 140767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9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pl-PL" altLang="pl-PL"/>
            </a:p>
          </p:txBody>
        </p:sp>
        <p:sp>
          <p:nvSpPr>
            <p:cNvPr id="11" name="AutoShape 79"/>
            <p:cNvSpPr>
              <a:spLocks noChangeArrowheads="1"/>
            </p:cNvSpPr>
            <p:nvPr/>
          </p:nvSpPr>
          <p:spPr bwMode="auto">
            <a:xfrm>
              <a:off x="1649" y="3229"/>
              <a:ext cx="1534" cy="758"/>
            </a:xfrm>
            <a:prstGeom prst="downArrowCallout">
              <a:avLst>
                <a:gd name="adj1" fmla="val 50594"/>
                <a:gd name="adj2" fmla="val 50594"/>
                <a:gd name="adj3" fmla="val 16667"/>
                <a:gd name="adj4" fmla="val 66667"/>
              </a:avLst>
            </a:prstGeom>
            <a:solidFill>
              <a:srgbClr val="FFFF99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9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pl-PL" altLang="pl-PL"/>
            </a:p>
          </p:txBody>
        </p:sp>
        <p:sp>
          <p:nvSpPr>
            <p:cNvPr id="12" name="Text Box 80"/>
            <p:cNvSpPr txBox="1">
              <a:spLocks noChangeArrowheads="1"/>
            </p:cNvSpPr>
            <p:nvPr/>
          </p:nvSpPr>
          <p:spPr bwMode="auto">
            <a:xfrm>
              <a:off x="1648" y="3409"/>
              <a:ext cx="1536" cy="194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9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/>
              <a:r>
                <a:rPr lang="pl-PL" altLang="pl-PL" sz="800" b="1"/>
                <a:t>OCENA </a:t>
              </a:r>
              <a:r>
                <a:rPr lang="pl-PL" altLang="pl-PL" b="1"/>
                <a:t>WYKONALNOŚCI</a:t>
              </a:r>
              <a:endParaRPr lang="pl-PL" altLang="pl-PL"/>
            </a:p>
          </p:txBody>
        </p:sp>
        <p:sp>
          <p:nvSpPr>
            <p:cNvPr id="13" name="Text Box 81"/>
            <p:cNvSpPr txBox="1">
              <a:spLocks noChangeArrowheads="1"/>
            </p:cNvSpPr>
            <p:nvPr/>
          </p:nvSpPr>
          <p:spPr bwMode="auto">
            <a:xfrm>
              <a:off x="1645" y="3997"/>
              <a:ext cx="1534" cy="327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9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ts val="1000"/>
                </a:spcBef>
              </a:pPr>
              <a:r>
                <a:rPr lang="pl-PL" altLang="pl-PL" b="1"/>
                <a:t>ROZSTRZYGNIĘCIE KONKURSU</a:t>
              </a:r>
            </a:p>
            <a:p>
              <a:pPr algn="ctr">
                <a:spcBef>
                  <a:spcPts val="300"/>
                </a:spcBef>
              </a:pPr>
              <a:r>
                <a:rPr lang="pl-PL" altLang="pl-PL" b="1"/>
                <a:t>(ZWP)</a:t>
              </a:r>
              <a:endParaRPr lang="pl-PL" altLang="pl-PL"/>
            </a:p>
          </p:txBody>
        </p:sp>
        <p:sp>
          <p:nvSpPr>
            <p:cNvPr id="14" name="AutoShape 82"/>
            <p:cNvSpPr>
              <a:spLocks noChangeArrowheads="1"/>
            </p:cNvSpPr>
            <p:nvPr/>
          </p:nvSpPr>
          <p:spPr bwMode="auto">
            <a:xfrm>
              <a:off x="1654" y="1810"/>
              <a:ext cx="1534" cy="490"/>
            </a:xfrm>
            <a:prstGeom prst="downArrowCallout">
              <a:avLst>
                <a:gd name="adj1" fmla="val 78265"/>
                <a:gd name="adj2" fmla="val 78265"/>
                <a:gd name="adj3" fmla="val 16667"/>
                <a:gd name="adj4" fmla="val 66667"/>
              </a:avLst>
            </a:prstGeom>
            <a:solidFill>
              <a:srgbClr val="FFFF99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9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pl-PL" altLang="pl-PL"/>
            </a:p>
          </p:txBody>
        </p:sp>
        <p:sp>
          <p:nvSpPr>
            <p:cNvPr id="15" name="Text Box 83"/>
            <p:cNvSpPr txBox="1">
              <a:spLocks noChangeArrowheads="1"/>
            </p:cNvSpPr>
            <p:nvPr/>
          </p:nvSpPr>
          <p:spPr bwMode="auto">
            <a:xfrm>
              <a:off x="1859" y="1810"/>
              <a:ext cx="1116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9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/>
              <a:r>
                <a:rPr lang="pl-PL" altLang="pl-PL" b="1"/>
                <a:t>ZŁOŻENIE WNIOSKU</a:t>
              </a:r>
            </a:p>
            <a:p>
              <a:pPr algn="ctr"/>
              <a:r>
                <a:rPr lang="pl-PL" altLang="pl-PL" b="1"/>
                <a:t>O DOFINANSOWANIE</a:t>
              </a:r>
            </a:p>
            <a:p>
              <a:endParaRPr lang="pl-PL" altLang="pl-PL"/>
            </a:p>
          </p:txBody>
        </p:sp>
        <p:sp>
          <p:nvSpPr>
            <p:cNvPr id="16" name="AutoShape 84"/>
            <p:cNvSpPr>
              <a:spLocks noChangeArrowheads="1"/>
            </p:cNvSpPr>
            <p:nvPr/>
          </p:nvSpPr>
          <p:spPr bwMode="auto">
            <a:xfrm>
              <a:off x="1649" y="2322"/>
              <a:ext cx="1534" cy="491"/>
            </a:xfrm>
            <a:prstGeom prst="downArrowCallout">
              <a:avLst>
                <a:gd name="adj1" fmla="val 78106"/>
                <a:gd name="adj2" fmla="val 78106"/>
                <a:gd name="adj3" fmla="val 16667"/>
                <a:gd name="adj4" fmla="val 66667"/>
              </a:avLst>
            </a:prstGeom>
            <a:noFill/>
            <a:ln w="3175">
              <a:solidFill>
                <a:srgbClr val="000000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</a:extLst>
          </p:spPr>
          <p:txBody>
            <a:bodyPr/>
            <a:lstStyle>
              <a:lvl1pPr>
                <a:defRPr sz="9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pl-PL" altLang="pl-PL"/>
            </a:p>
          </p:txBody>
        </p:sp>
        <p:sp>
          <p:nvSpPr>
            <p:cNvPr id="17" name="Text Box 85"/>
            <p:cNvSpPr txBox="1">
              <a:spLocks noChangeArrowheads="1"/>
            </p:cNvSpPr>
            <p:nvPr/>
          </p:nvSpPr>
          <p:spPr bwMode="auto">
            <a:xfrm>
              <a:off x="1648" y="2370"/>
              <a:ext cx="1535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9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pl-PL" altLang="pl-PL" b="1">
                  <a:solidFill>
                    <a:srgbClr val="7F7F7F"/>
                  </a:solidFill>
                </a:rPr>
                <a:t>WERYFIKACJA WYMOGÓW FORMALNYCH</a:t>
              </a:r>
              <a:endParaRPr lang="pl-PL" altLang="pl-PL"/>
            </a:p>
          </p:txBody>
        </p:sp>
        <p:sp>
          <p:nvSpPr>
            <p:cNvPr id="18" name="AutoShape 86"/>
            <p:cNvSpPr>
              <a:spLocks noChangeArrowheads="1"/>
            </p:cNvSpPr>
            <p:nvPr/>
          </p:nvSpPr>
          <p:spPr bwMode="auto">
            <a:xfrm>
              <a:off x="1648" y="2826"/>
              <a:ext cx="1535" cy="392"/>
            </a:xfrm>
            <a:prstGeom prst="downArrowCallout">
              <a:avLst>
                <a:gd name="adj1" fmla="val 97895"/>
                <a:gd name="adj2" fmla="val 97895"/>
                <a:gd name="adj3" fmla="val 16667"/>
                <a:gd name="adj4" fmla="val 66667"/>
              </a:avLst>
            </a:prstGeom>
            <a:solidFill>
              <a:srgbClr val="FFFF99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9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pl-PL" altLang="pl-PL"/>
            </a:p>
          </p:txBody>
        </p:sp>
        <p:sp>
          <p:nvSpPr>
            <p:cNvPr id="19" name="Text Box 87"/>
            <p:cNvSpPr txBox="1">
              <a:spLocks noChangeArrowheads="1"/>
            </p:cNvSpPr>
            <p:nvPr/>
          </p:nvSpPr>
          <p:spPr bwMode="auto">
            <a:xfrm>
              <a:off x="1648" y="2872"/>
              <a:ext cx="1535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9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/>
              <a:r>
                <a:rPr lang="pl-PL" altLang="pl-PL" b="1"/>
                <a:t>OCENA FORMALNA</a:t>
              </a:r>
              <a:endParaRPr lang="pl-PL" altLang="pl-PL"/>
            </a:p>
          </p:txBody>
        </p:sp>
        <p:sp>
          <p:nvSpPr>
            <p:cNvPr id="20" name="Text Box 88"/>
            <p:cNvSpPr txBox="1">
              <a:spLocks noChangeArrowheads="1"/>
            </p:cNvSpPr>
            <p:nvPr/>
          </p:nvSpPr>
          <p:spPr bwMode="auto">
            <a:xfrm>
              <a:off x="1653" y="3229"/>
              <a:ext cx="1527" cy="1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9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/>
              <a:r>
                <a:rPr lang="pl-PL" altLang="pl-PL" b="1"/>
                <a:t>OCENA MERYTORYCZNA</a:t>
              </a:r>
              <a:endParaRPr lang="pl-PL" altLang="pl-PL"/>
            </a:p>
          </p:txBody>
        </p:sp>
        <p:sp>
          <p:nvSpPr>
            <p:cNvPr id="23" name="Text Box 91"/>
            <p:cNvSpPr txBox="1">
              <a:spLocks noChangeArrowheads="1"/>
            </p:cNvSpPr>
            <p:nvPr/>
          </p:nvSpPr>
          <p:spPr bwMode="auto">
            <a:xfrm>
              <a:off x="1648" y="3570"/>
              <a:ext cx="1536" cy="183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>
              <a:lvl1pPr>
                <a:defRPr sz="9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/>
              <a:r>
                <a:rPr lang="pl-PL" altLang="pl-PL" b="1"/>
                <a:t>OCENA STRATEGICZNA </a:t>
              </a:r>
              <a:endParaRPr lang="pl-PL" altLang="pl-PL"/>
            </a:p>
          </p:txBody>
        </p:sp>
        <p:sp>
          <p:nvSpPr>
            <p:cNvPr id="24" name="Line 92"/>
            <p:cNvSpPr>
              <a:spLocks noChangeShapeType="1"/>
            </p:cNvSpPr>
            <p:nvPr/>
          </p:nvSpPr>
          <p:spPr bwMode="auto">
            <a:xfrm>
              <a:off x="603" y="1729"/>
              <a:ext cx="355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30" name="Pole tekstowe 2"/>
            <p:cNvSpPr txBox="1">
              <a:spLocks noChangeArrowheads="1"/>
            </p:cNvSpPr>
            <p:nvPr/>
          </p:nvSpPr>
          <p:spPr bwMode="auto">
            <a:xfrm>
              <a:off x="570" y="2697"/>
              <a:ext cx="544" cy="8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9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 sz="9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 sz="9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 sz="9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 sz="9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pl-PL" altLang="pl-PL" sz="1200" dirty="0"/>
                <a:t>EFS</a:t>
              </a:r>
            </a:p>
            <a:p>
              <a:endParaRPr lang="pl-PL" altLang="pl-PL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74163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250825" y="1119188"/>
            <a:ext cx="8637588" cy="36671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>
                <a:solidFill>
                  <a:srgbClr val="000066"/>
                </a:solidFill>
                <a:latin typeface="Calibri" pitchFamily="34" charset="0"/>
              </a:rPr>
              <a:t>SYSTEM WYBORU PROJEKTÓW: </a:t>
            </a:r>
            <a:r>
              <a:rPr lang="pl-PL" altLang="pl-PL" sz="1600" dirty="0">
                <a:latin typeface="Calibri" pitchFamily="34" charset="0"/>
              </a:rPr>
              <a:t>TRYB </a:t>
            </a:r>
            <a:r>
              <a:rPr lang="pl-PL" altLang="pl-PL" sz="1600" dirty="0" smtClean="0">
                <a:latin typeface="Calibri" pitchFamily="34" charset="0"/>
              </a:rPr>
              <a:t>KONKURSOWY I POZAKONKURSOWY</a:t>
            </a:r>
            <a:endParaRPr lang="pl-PL" altLang="pl-PL" sz="1600" dirty="0">
              <a:latin typeface="Calibri" pitchFamily="34" charset="0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245347" y="3068960"/>
            <a:ext cx="863758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600" dirty="0" smtClean="0">
                <a:latin typeface="Calibri" panose="020F0502020204030204" pitchFamily="34" charset="0"/>
              </a:rPr>
              <a:t>występowanie: każdorazowo przed oceną formalną </a:t>
            </a:r>
          </a:p>
          <a:p>
            <a:pPr marL="177800" indent="-1778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54013" algn="l"/>
              </a:tabLst>
            </a:pPr>
            <a:r>
              <a:rPr lang="pl-PL" sz="1600" dirty="0" smtClean="0">
                <a:latin typeface="Calibri" panose="020F0502020204030204" pitchFamily="34" charset="0"/>
              </a:rPr>
              <a:t>  nie jest etapem oceny: 1. kryteria nie są zatwierdzane przez KM RPO WP</a:t>
            </a:r>
          </a:p>
          <a:p>
            <a:pPr marL="2155825">
              <a:spcBef>
                <a:spcPts val="0"/>
              </a:spcBef>
              <a:spcAft>
                <a:spcPts val="600"/>
              </a:spcAft>
            </a:pPr>
            <a:r>
              <a:rPr lang="pl-PL" sz="1600" dirty="0" smtClean="0">
                <a:latin typeface="Calibri" panose="020F0502020204030204" pitchFamily="34" charset="0"/>
              </a:rPr>
              <a:t> 2. brak procedury odwoławczej (pozostawienie bez rozpatrzenia)</a:t>
            </a:r>
          </a:p>
          <a:p>
            <a:pPr marL="2062163">
              <a:spcBef>
                <a:spcPts val="0"/>
              </a:spcBef>
              <a:spcAft>
                <a:spcPts val="600"/>
              </a:spcAft>
            </a:pPr>
            <a:r>
              <a:rPr lang="pl-PL" sz="1600" dirty="0" smtClean="0">
                <a:latin typeface="Calibri" panose="020F0502020204030204" pitchFamily="34" charset="0"/>
              </a:rPr>
              <a:t>   3. ocena przez pracowników IZ (a nie KOP)</a:t>
            </a:r>
          </a:p>
          <a:p>
            <a:pPr marL="177800" indent="-1778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600" dirty="0" smtClean="0">
                <a:latin typeface="Calibri" panose="020F0502020204030204" pitchFamily="34" charset="0"/>
              </a:rPr>
              <a:t>  uzupełnienie braków: minimum 7 dni (art. 43 ustawy wdrożeniowej)</a:t>
            </a:r>
          </a:p>
        </p:txBody>
      </p:sp>
      <p:sp>
        <p:nvSpPr>
          <p:cNvPr id="3" name="Prostokąt 2"/>
          <p:cNvSpPr/>
          <p:nvPr/>
        </p:nvSpPr>
        <p:spPr>
          <a:xfrm>
            <a:off x="2709123" y="1772816"/>
            <a:ext cx="37257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b="1" dirty="0" smtClean="0">
                <a:solidFill>
                  <a:srgbClr val="000066"/>
                </a:solidFill>
                <a:latin typeface="Calibri" panose="020F0502020204030204" pitchFamily="34" charset="0"/>
              </a:rPr>
              <a:t>WERYFIKACJA WYMOGÓW FORMALNYCH</a:t>
            </a:r>
            <a:endParaRPr lang="pl-PL" sz="1600" dirty="0">
              <a:latin typeface="Calibri" panose="020F0502020204030204" pitchFamily="34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245347" y="2204864"/>
            <a:ext cx="8643065" cy="584775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marL="285750" lvl="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066"/>
                </a:solidFill>
                <a:latin typeface="Calibri" panose="020F0502020204030204" pitchFamily="34" charset="0"/>
              </a:rPr>
              <a:t>kompletność  wypełnienia formularza wniosku, załączników, podpisów i </a:t>
            </a:r>
            <a:r>
              <a:rPr lang="pl-PL" sz="1600" dirty="0" smtClean="0">
                <a:solidFill>
                  <a:srgbClr val="000066"/>
                </a:solidFill>
                <a:latin typeface="Calibri" panose="020F0502020204030204" pitchFamily="34" charset="0"/>
              </a:rPr>
              <a:t>pieczęci </a:t>
            </a:r>
            <a:endParaRPr lang="pl-PL" sz="1600" dirty="0">
              <a:solidFill>
                <a:srgbClr val="000066"/>
              </a:solidFill>
              <a:latin typeface="Calibri" panose="020F0502020204030204" pitchFamily="34" charset="0"/>
            </a:endParaRPr>
          </a:p>
          <a:p>
            <a:pPr marL="285750" lvl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066"/>
                </a:solidFill>
                <a:latin typeface="Calibri" panose="020F0502020204030204" pitchFamily="34" charset="0"/>
              </a:rPr>
              <a:t>zgodność sumy kontrolnej</a:t>
            </a:r>
          </a:p>
        </p:txBody>
      </p:sp>
    </p:spTree>
    <p:extLst>
      <p:ext uri="{BB962C8B-B14F-4D97-AF65-F5344CB8AC3E}">
        <p14:creationId xmlns:p14="http://schemas.microsoft.com/office/powerpoint/2010/main" val="247233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250825" y="1119188"/>
            <a:ext cx="8637588" cy="36671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>
                <a:solidFill>
                  <a:srgbClr val="000066"/>
                </a:solidFill>
                <a:latin typeface="Calibri" pitchFamily="34" charset="0"/>
              </a:rPr>
              <a:t>SYSTEM WYBORU PROJEKTÓW: </a:t>
            </a:r>
            <a:r>
              <a:rPr lang="pl-PL" altLang="pl-PL" sz="1600" dirty="0">
                <a:latin typeface="Calibri" pitchFamily="34" charset="0"/>
              </a:rPr>
              <a:t>TRYB </a:t>
            </a:r>
            <a:r>
              <a:rPr lang="pl-PL" altLang="pl-PL" sz="1600" dirty="0" smtClean="0">
                <a:latin typeface="Calibri" pitchFamily="34" charset="0"/>
              </a:rPr>
              <a:t>KONKURSOWY </a:t>
            </a:r>
            <a:endParaRPr lang="pl-PL" altLang="pl-PL" sz="1600" dirty="0">
              <a:latin typeface="Calibri" pitchFamily="34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3591881" y="1772816"/>
            <a:ext cx="194421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b="1" dirty="0" smtClean="0">
                <a:solidFill>
                  <a:srgbClr val="000066"/>
                </a:solidFill>
                <a:latin typeface="Calibri" panose="020F0502020204030204" pitchFamily="34" charset="0"/>
              </a:rPr>
              <a:t>OCENA FORMALNA</a:t>
            </a:r>
            <a:endParaRPr lang="pl-PL" sz="1600" dirty="0">
              <a:latin typeface="Calibri" panose="020F0502020204030204" pitchFamily="34" charset="0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45347" y="2132856"/>
            <a:ext cx="8643065" cy="338554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pl-PL" sz="1600" dirty="0" smtClean="0">
                <a:solidFill>
                  <a:srgbClr val="000066"/>
                </a:solidFill>
                <a:latin typeface="Calibri" panose="020F0502020204030204" pitchFamily="34" charset="0"/>
              </a:rPr>
              <a:t>weryfikacja podstawowych warunków formalnych </a:t>
            </a:r>
            <a:r>
              <a:rPr lang="pl-PL" sz="1600" dirty="0">
                <a:solidFill>
                  <a:srgbClr val="000066"/>
                </a:solidFill>
                <a:latin typeface="Calibri" panose="020F0502020204030204" pitchFamily="34" charset="0"/>
              </a:rPr>
              <a:t>uprawniających </a:t>
            </a:r>
            <a:r>
              <a:rPr lang="pl-PL" sz="1600" dirty="0" smtClean="0">
                <a:solidFill>
                  <a:srgbClr val="000066"/>
                </a:solidFill>
                <a:latin typeface="Calibri" panose="020F0502020204030204" pitchFamily="34" charset="0"/>
              </a:rPr>
              <a:t>do </a:t>
            </a:r>
            <a:r>
              <a:rPr lang="pl-PL" sz="1600" dirty="0">
                <a:solidFill>
                  <a:srgbClr val="000066"/>
                </a:solidFill>
                <a:latin typeface="Calibri" panose="020F0502020204030204" pitchFamily="34" charset="0"/>
              </a:rPr>
              <a:t>udziału w konkursie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245347" y="2852936"/>
            <a:ext cx="863758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600" dirty="0" smtClean="0">
                <a:latin typeface="Calibri" panose="020F0502020204030204" pitchFamily="34" charset="0"/>
              </a:rPr>
              <a:t>osobny etap oceny</a:t>
            </a:r>
          </a:p>
          <a:p>
            <a:pPr marL="177800" indent="-1778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600" dirty="0" smtClean="0">
                <a:latin typeface="Calibri" panose="020F0502020204030204" pitchFamily="34" charset="0"/>
              </a:rPr>
              <a:t>ocena zerojedynkowa </a:t>
            </a:r>
            <a:r>
              <a:rPr lang="pl-PL" sz="1600" dirty="0">
                <a:latin typeface="Calibri" panose="020F0502020204030204" pitchFamily="34" charset="0"/>
              </a:rPr>
              <a:t>(tak/nie) </a:t>
            </a:r>
            <a:endParaRPr lang="pl-PL" sz="1600" dirty="0" smtClean="0">
              <a:latin typeface="Calibri" panose="020F0502020204030204" pitchFamily="34" charset="0"/>
            </a:endParaRPr>
          </a:p>
          <a:p>
            <a:pPr marL="177800" indent="-1778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600" dirty="0" smtClean="0">
                <a:latin typeface="Calibri" panose="020F0502020204030204" pitchFamily="34" charset="0"/>
              </a:rPr>
              <a:t>niespełnienie </a:t>
            </a:r>
            <a:r>
              <a:rPr lang="pl-PL" sz="1600" dirty="0">
                <a:latin typeface="Calibri" panose="020F0502020204030204" pitchFamily="34" charset="0"/>
              </a:rPr>
              <a:t>któregokolwiek z kryteriów </a:t>
            </a:r>
            <a:r>
              <a:rPr lang="pl-PL" sz="1600" dirty="0" smtClean="0">
                <a:latin typeface="Calibri" panose="020F0502020204030204" pitchFamily="34" charset="0"/>
              </a:rPr>
              <a:t>– ocena </a:t>
            </a:r>
            <a:r>
              <a:rPr lang="pl-PL" sz="1600" dirty="0">
                <a:latin typeface="Calibri" panose="020F0502020204030204" pitchFamily="34" charset="0"/>
              </a:rPr>
              <a:t>negatywna</a:t>
            </a:r>
          </a:p>
          <a:p>
            <a:pPr marL="177800" indent="-1778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stanowi </a:t>
            </a:r>
            <a:r>
              <a:rPr lang="pl-PL" sz="1600" dirty="0">
                <a:solidFill>
                  <a:prstClr val="black"/>
                </a:solidFill>
                <a:latin typeface="Calibri" panose="020F0502020204030204" pitchFamily="34" charset="0"/>
              </a:rPr>
              <a:t>etap oceny: 1. kryteria </a:t>
            </a: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zatwierdzone </a:t>
            </a:r>
            <a:r>
              <a:rPr lang="pl-PL" sz="1600" dirty="0">
                <a:solidFill>
                  <a:prstClr val="black"/>
                </a:solidFill>
                <a:latin typeface="Calibri" panose="020F0502020204030204" pitchFamily="34" charset="0"/>
              </a:rPr>
              <a:t>przez KM RPO WP</a:t>
            </a:r>
          </a:p>
          <a:p>
            <a:pPr marL="1968500">
              <a:spcBef>
                <a:spcPts val="600"/>
              </a:spcBef>
              <a:spcAft>
                <a:spcPts val="0"/>
              </a:spcAft>
            </a:pPr>
            <a:r>
              <a:rPr lang="pl-PL" sz="1600" dirty="0">
                <a:solidFill>
                  <a:prstClr val="black"/>
                </a:solidFill>
                <a:latin typeface="Calibri" panose="020F0502020204030204" pitchFamily="34" charset="0"/>
              </a:rPr>
              <a:t>2. prowadzona przez </a:t>
            </a: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KOP</a:t>
            </a:r>
          </a:p>
          <a:p>
            <a:pPr marL="177800" indent="-1778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600" dirty="0" smtClean="0">
                <a:latin typeface="Calibri" panose="020F0502020204030204" pitchFamily="34" charset="0"/>
              </a:rPr>
              <a:t> </a:t>
            </a:r>
            <a:r>
              <a:rPr lang="pl-PL" sz="1600" u="sng" dirty="0" smtClean="0">
                <a:latin typeface="Calibri" panose="020F0502020204030204" pitchFamily="34" charset="0"/>
              </a:rPr>
              <a:t>brak możliwości uzupełnień /korekt/wyjaśnień </a:t>
            </a: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– charakter dopuszczalności</a:t>
            </a:r>
          </a:p>
        </p:txBody>
      </p:sp>
    </p:spTree>
    <p:extLst>
      <p:ext uri="{BB962C8B-B14F-4D97-AF65-F5344CB8AC3E}">
        <p14:creationId xmlns:p14="http://schemas.microsoft.com/office/powerpoint/2010/main" val="23614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250825" y="1119188"/>
            <a:ext cx="8637588" cy="36671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>
                <a:solidFill>
                  <a:srgbClr val="000066"/>
                </a:solidFill>
                <a:latin typeface="Calibri" pitchFamily="34" charset="0"/>
              </a:rPr>
              <a:t>SYSTEM WYBORU PROJEKTÓW: </a:t>
            </a:r>
            <a:r>
              <a:rPr lang="pl-PL" altLang="pl-PL" sz="1600" dirty="0" smtClean="0">
                <a:latin typeface="Calibri" pitchFamily="34" charset="0"/>
              </a:rPr>
              <a:t>OCENA MERYTORYCZNA  </a:t>
            </a:r>
            <a:endParaRPr lang="pl-PL" altLang="pl-PL" sz="1600" dirty="0">
              <a:latin typeface="Calibri" pitchFamily="34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3434483" y="1772816"/>
            <a:ext cx="225760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b="1" dirty="0" smtClean="0">
                <a:solidFill>
                  <a:srgbClr val="000066"/>
                </a:solidFill>
                <a:latin typeface="Calibri" panose="020F0502020204030204" pitchFamily="34" charset="0"/>
              </a:rPr>
              <a:t>OCENA WYKONALNOŚCI</a:t>
            </a:r>
            <a:endParaRPr lang="pl-PL" sz="1600" dirty="0">
              <a:latin typeface="Calibri" panose="020F0502020204030204" pitchFamily="34" charset="0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45347" y="2132856"/>
            <a:ext cx="8643065" cy="584775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pl-PL" sz="1600" dirty="0">
                <a:solidFill>
                  <a:srgbClr val="000066"/>
                </a:solidFill>
                <a:latin typeface="Calibri" panose="020F0502020204030204" pitchFamily="34" charset="0"/>
              </a:rPr>
              <a:t>weryfikacja zasadności i wewnętrznej logiki </a:t>
            </a:r>
            <a:r>
              <a:rPr lang="pl-PL" sz="1600" dirty="0" smtClean="0">
                <a:solidFill>
                  <a:srgbClr val="000066"/>
                </a:solidFill>
                <a:latin typeface="Calibri" panose="020F0502020204030204" pitchFamily="34" charset="0"/>
              </a:rPr>
              <a:t>projektu: zakresu </a:t>
            </a:r>
            <a:r>
              <a:rPr lang="pl-PL" sz="1600" dirty="0">
                <a:solidFill>
                  <a:srgbClr val="000066"/>
                </a:solidFill>
                <a:latin typeface="Calibri" panose="020F0502020204030204" pitchFamily="34" charset="0"/>
              </a:rPr>
              <a:t>rzeczowego, </a:t>
            </a:r>
            <a:r>
              <a:rPr lang="pl-PL" sz="1600" dirty="0" smtClean="0">
                <a:solidFill>
                  <a:srgbClr val="000066"/>
                </a:solidFill>
                <a:latin typeface="Calibri" panose="020F0502020204030204" pitchFamily="34" charset="0"/>
              </a:rPr>
              <a:t>finansowego  </a:t>
            </a:r>
            <a:r>
              <a:rPr lang="pl-PL" sz="1600" dirty="0">
                <a:solidFill>
                  <a:srgbClr val="000066"/>
                </a:solidFill>
                <a:latin typeface="Calibri" panose="020F0502020204030204" pitchFamily="34" charset="0"/>
              </a:rPr>
              <a:t>oraz </a:t>
            </a:r>
            <a:r>
              <a:rPr lang="pl-PL" sz="1600" dirty="0" smtClean="0">
                <a:solidFill>
                  <a:srgbClr val="000066"/>
                </a:solidFill>
                <a:latin typeface="Calibri" panose="020F0502020204030204" pitchFamily="34" charset="0"/>
              </a:rPr>
              <a:t>instytucjonalnego</a:t>
            </a:r>
            <a:endParaRPr lang="pl-PL" sz="1600" dirty="0">
              <a:solidFill>
                <a:srgbClr val="000066"/>
              </a:solidFill>
              <a:latin typeface="Calibri" panose="020F0502020204030204" pitchFamily="34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245347" y="2924944"/>
            <a:ext cx="8637588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600" dirty="0" smtClean="0">
                <a:latin typeface="Calibri" panose="020F0502020204030204" pitchFamily="34" charset="0"/>
              </a:rPr>
              <a:t>część etapu oceny merytorycznej</a:t>
            </a:r>
            <a:endParaRPr lang="pl-PL" sz="1600" dirty="0">
              <a:latin typeface="Calibri" panose="020F0502020204030204" pitchFamily="34" charset="0"/>
            </a:endParaRPr>
          </a:p>
          <a:p>
            <a:pPr marL="177800" indent="-1778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600" dirty="0" smtClean="0">
                <a:latin typeface="Calibri" panose="020F0502020204030204" pitchFamily="34" charset="0"/>
              </a:rPr>
              <a:t>charakter </a:t>
            </a:r>
            <a:r>
              <a:rPr lang="pl-PL" sz="1600" dirty="0">
                <a:latin typeface="Calibri" panose="020F0502020204030204" pitchFamily="34" charset="0"/>
              </a:rPr>
              <a:t>zerojedynkowy (</a:t>
            </a:r>
            <a:r>
              <a:rPr lang="pl-PL" sz="1600" dirty="0" smtClean="0">
                <a:latin typeface="Calibri" panose="020F0502020204030204" pitchFamily="34" charset="0"/>
              </a:rPr>
              <a:t>tak/tak warunkowo/nie</a:t>
            </a:r>
            <a:r>
              <a:rPr lang="pl-PL" sz="1600" dirty="0">
                <a:latin typeface="Calibri" panose="020F0502020204030204" pitchFamily="34" charset="0"/>
              </a:rPr>
              <a:t>) </a:t>
            </a:r>
            <a:endParaRPr lang="pl-PL" sz="1600" dirty="0" smtClean="0">
              <a:latin typeface="Calibri" panose="020F0502020204030204" pitchFamily="34" charset="0"/>
            </a:endParaRPr>
          </a:p>
          <a:p>
            <a:pPr marL="177800" indent="-1778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600" dirty="0" smtClean="0">
                <a:latin typeface="Calibri" panose="020F0502020204030204" pitchFamily="34" charset="0"/>
              </a:rPr>
              <a:t>niespełnienie </a:t>
            </a:r>
            <a:r>
              <a:rPr lang="pl-PL" sz="1600" dirty="0">
                <a:latin typeface="Calibri" panose="020F0502020204030204" pitchFamily="34" charset="0"/>
              </a:rPr>
              <a:t>któregokolwiek z </a:t>
            </a:r>
            <a:r>
              <a:rPr lang="pl-PL" sz="1600" dirty="0" smtClean="0">
                <a:latin typeface="Calibri" panose="020F0502020204030204" pitchFamily="34" charset="0"/>
              </a:rPr>
              <a:t>kryteriów: ocena negatywna  </a:t>
            </a:r>
          </a:p>
          <a:p>
            <a:pPr marL="3676650">
              <a:spcBef>
                <a:spcPts val="0"/>
              </a:spcBef>
              <a:spcAft>
                <a:spcPts val="0"/>
              </a:spcAft>
            </a:pPr>
            <a:r>
              <a:rPr lang="pl-PL" sz="1600" dirty="0" smtClean="0">
                <a:latin typeface="Calibri" panose="020F0502020204030204" pitchFamily="34" charset="0"/>
              </a:rPr>
              <a:t>lub</a:t>
            </a:r>
            <a:r>
              <a:rPr lang="pl-PL" sz="1100" dirty="0" smtClean="0">
                <a:latin typeface="Calibri" panose="020F0502020204030204" pitchFamily="34" charset="0"/>
              </a:rPr>
              <a:t>  </a:t>
            </a:r>
          </a:p>
          <a:p>
            <a:pPr marL="3676650">
              <a:spcBef>
                <a:spcPts val="0"/>
              </a:spcBef>
              <a:spcAft>
                <a:spcPts val="600"/>
              </a:spcAft>
            </a:pPr>
            <a:r>
              <a:rPr lang="pl-PL" sz="1600" dirty="0" smtClean="0">
                <a:latin typeface="Calibri" panose="020F0502020204030204" pitchFamily="34" charset="0"/>
              </a:rPr>
              <a:t>ocena warunkowa i negocjacje </a:t>
            </a:r>
          </a:p>
          <a:p>
            <a:pPr marL="177800" indent="-1778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stanowi </a:t>
            </a:r>
            <a:r>
              <a:rPr lang="pl-PL" sz="1600" dirty="0">
                <a:solidFill>
                  <a:prstClr val="black"/>
                </a:solidFill>
                <a:latin typeface="Calibri" panose="020F0502020204030204" pitchFamily="34" charset="0"/>
              </a:rPr>
              <a:t>etap oceny: 1. kryteria </a:t>
            </a: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zatwierdzone </a:t>
            </a:r>
            <a:r>
              <a:rPr lang="pl-PL" sz="1600" dirty="0">
                <a:solidFill>
                  <a:prstClr val="black"/>
                </a:solidFill>
                <a:latin typeface="Calibri" panose="020F0502020204030204" pitchFamily="34" charset="0"/>
              </a:rPr>
              <a:t>przez KM RPO WP</a:t>
            </a:r>
          </a:p>
          <a:p>
            <a:pPr marL="1884363">
              <a:spcBef>
                <a:spcPts val="600"/>
              </a:spcBef>
              <a:spcAft>
                <a:spcPts val="600"/>
              </a:spcAft>
            </a:pP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 2</a:t>
            </a:r>
            <a:r>
              <a:rPr lang="pl-PL" sz="1600" dirty="0">
                <a:solidFill>
                  <a:prstClr val="black"/>
                </a:solidFill>
                <a:latin typeface="Calibri" panose="020F0502020204030204" pitchFamily="34" charset="0"/>
              </a:rPr>
              <a:t>. prowadzona przez </a:t>
            </a: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KOP</a:t>
            </a:r>
          </a:p>
        </p:txBody>
      </p:sp>
    </p:spTree>
    <p:extLst>
      <p:ext uri="{BB962C8B-B14F-4D97-AF65-F5344CB8AC3E}">
        <p14:creationId xmlns:p14="http://schemas.microsoft.com/office/powerpoint/2010/main" val="49324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250825" y="1119188"/>
            <a:ext cx="8637588" cy="36671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>
                <a:solidFill>
                  <a:srgbClr val="000066"/>
                </a:solidFill>
                <a:latin typeface="Calibri" pitchFamily="34" charset="0"/>
              </a:rPr>
              <a:t>SYSTEM WYBORU PROJEKTÓW: </a:t>
            </a:r>
            <a:r>
              <a:rPr lang="pl-PL" altLang="pl-PL" sz="1600" dirty="0" smtClean="0">
                <a:latin typeface="Calibri" pitchFamily="34" charset="0"/>
              </a:rPr>
              <a:t>OCENA MERYTORYCZNA</a:t>
            </a:r>
            <a:endParaRPr lang="pl-PL" altLang="pl-PL" sz="1600" dirty="0">
              <a:latin typeface="Calibri" pitchFamily="34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3059832" y="1772816"/>
            <a:ext cx="30097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b="1" dirty="0" smtClean="0">
                <a:solidFill>
                  <a:srgbClr val="000066"/>
                </a:solidFill>
                <a:latin typeface="Calibri" panose="020F0502020204030204" pitchFamily="34" charset="0"/>
              </a:rPr>
              <a:t>OCENA STRATEGICZNA I STOPNIA</a:t>
            </a:r>
            <a:endParaRPr lang="pl-PL" sz="1600" dirty="0">
              <a:latin typeface="Calibri" panose="020F0502020204030204" pitchFamily="34" charset="0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45347" y="2132856"/>
            <a:ext cx="8643065" cy="584775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pl-PL" sz="1600" dirty="0">
                <a:solidFill>
                  <a:srgbClr val="000066"/>
                </a:solidFill>
                <a:latin typeface="Calibri" panose="020F0502020204030204" pitchFamily="34" charset="0"/>
              </a:rPr>
              <a:t>ocena stopnia wpisywania się projektu w cele, założenia i preferencje określone dla poszczególnych Działań i Poddziałań RPO WP 2014-2020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245347" y="2866578"/>
            <a:ext cx="8637588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lvl="0" indent="-1778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600" dirty="0" smtClean="0">
                <a:latin typeface="Calibri" panose="020F0502020204030204" pitchFamily="34" charset="0"/>
              </a:rPr>
              <a:t>część </a:t>
            </a:r>
            <a:r>
              <a:rPr lang="pl-PL" sz="1600" dirty="0">
                <a:latin typeface="Calibri" panose="020F0502020204030204" pitchFamily="34" charset="0"/>
              </a:rPr>
              <a:t>etapu </a:t>
            </a:r>
            <a:r>
              <a:rPr lang="pl-PL" sz="1600" dirty="0">
                <a:solidFill>
                  <a:prstClr val="black"/>
                </a:solidFill>
                <a:latin typeface="Calibri" panose="020F0502020204030204" pitchFamily="34" charset="0"/>
              </a:rPr>
              <a:t>oceny merytorycznej</a:t>
            </a:r>
          </a:p>
          <a:p>
            <a:pPr marL="177800" indent="-1778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600" dirty="0" smtClean="0">
                <a:latin typeface="Calibri" panose="020F0502020204030204" pitchFamily="34" charset="0"/>
              </a:rPr>
              <a:t>ocena punktowa </a:t>
            </a:r>
            <a:r>
              <a:rPr lang="pl-PL" sz="1600" dirty="0">
                <a:latin typeface="Calibri" panose="020F0502020204030204" pitchFamily="34" charset="0"/>
              </a:rPr>
              <a:t>z </a:t>
            </a:r>
            <a:r>
              <a:rPr lang="pl-PL" sz="1600" dirty="0" smtClean="0">
                <a:latin typeface="Calibri" panose="020F0502020204030204" pitchFamily="34" charset="0"/>
              </a:rPr>
              <a:t>uzasadnieniem; minimum procentowe/punktowe określane w regulaminie konkursu</a:t>
            </a:r>
          </a:p>
          <a:p>
            <a:pPr marL="177800" indent="-1778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600" dirty="0" smtClean="0">
                <a:latin typeface="Calibri" panose="020F0502020204030204" pitchFamily="34" charset="0"/>
              </a:rPr>
              <a:t>nieuzyskanie minimum punktowego – ocena negatywna; lista po ocenie – uszeregowana według punktów</a:t>
            </a:r>
          </a:p>
          <a:p>
            <a:pPr marL="177800" indent="-1778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600" dirty="0" smtClean="0">
                <a:latin typeface="Calibri" panose="020F0502020204030204" pitchFamily="34" charset="0"/>
              </a:rPr>
              <a:t>negocjacje po zakończeniu oceny strategicznej I stopnia i wykonalności projektów ocenionych warunkowo w trakcie oceny wykonalności</a:t>
            </a:r>
          </a:p>
          <a:p>
            <a:pPr marL="177800" indent="-1778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stanowi </a:t>
            </a:r>
            <a:r>
              <a:rPr lang="pl-PL" sz="1600" dirty="0">
                <a:solidFill>
                  <a:prstClr val="black"/>
                </a:solidFill>
                <a:latin typeface="Calibri" panose="020F0502020204030204" pitchFamily="34" charset="0"/>
              </a:rPr>
              <a:t>etap oceny: 1. kryteria </a:t>
            </a: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zatwierdzone </a:t>
            </a:r>
            <a:r>
              <a:rPr lang="pl-PL" sz="1600" dirty="0">
                <a:solidFill>
                  <a:prstClr val="black"/>
                </a:solidFill>
                <a:latin typeface="Calibri" panose="020F0502020204030204" pitchFamily="34" charset="0"/>
              </a:rPr>
              <a:t>przez KM RPO WP</a:t>
            </a:r>
          </a:p>
          <a:p>
            <a:pPr marL="1884363">
              <a:spcBef>
                <a:spcPts val="600"/>
              </a:spcBef>
              <a:spcAft>
                <a:spcPts val="600"/>
              </a:spcAft>
            </a:pP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 2</a:t>
            </a:r>
            <a:r>
              <a:rPr lang="pl-PL" sz="1600" dirty="0">
                <a:solidFill>
                  <a:prstClr val="black"/>
                </a:solidFill>
                <a:latin typeface="Calibri" panose="020F0502020204030204" pitchFamily="34" charset="0"/>
              </a:rPr>
              <a:t>. prowadzona przez </a:t>
            </a: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KOP</a:t>
            </a:r>
          </a:p>
        </p:txBody>
      </p:sp>
    </p:spTree>
    <p:extLst>
      <p:ext uri="{BB962C8B-B14F-4D97-AF65-F5344CB8AC3E}">
        <p14:creationId xmlns:p14="http://schemas.microsoft.com/office/powerpoint/2010/main" val="144829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6540</TotalTime>
  <Words>959</Words>
  <Application>Microsoft Office PowerPoint</Application>
  <PresentationFormat>Pokaz na ekranie (4:3)</PresentationFormat>
  <Paragraphs>155</Paragraphs>
  <Slides>18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4" baseType="lpstr">
      <vt:lpstr>Arial</vt:lpstr>
      <vt:lpstr>Arial Black</vt:lpstr>
      <vt:lpstr>Calibri</vt:lpstr>
      <vt:lpstr>Calibri,Bold</vt:lpstr>
      <vt:lpstr>Times New Roman</vt:lpstr>
      <vt:lpstr>Projekt domyślny</vt:lpstr>
      <vt:lpstr>System wyboru projektów współfinansowanych z EFS  w ramach RPO WP 2014-2020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UMWP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72 dpi</dc:title>
  <dc:creator>Stawiński Arkadiusz</dc:creator>
  <cp:lastModifiedBy>Kontrowicz Beata</cp:lastModifiedBy>
  <cp:revision>513</cp:revision>
  <cp:lastPrinted>2015-07-10T11:53:30Z</cp:lastPrinted>
  <dcterms:created xsi:type="dcterms:W3CDTF">2008-01-08T07:52:50Z</dcterms:created>
  <dcterms:modified xsi:type="dcterms:W3CDTF">2016-11-15T12:14:09Z</dcterms:modified>
</cp:coreProperties>
</file>