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1" r:id="rId2"/>
    <p:sldId id="532" r:id="rId3"/>
    <p:sldId id="530" r:id="rId4"/>
    <p:sldId id="536" r:id="rId5"/>
    <p:sldId id="537" r:id="rId6"/>
    <p:sldId id="533" r:id="rId7"/>
    <p:sldId id="534" r:id="rId8"/>
    <p:sldId id="527" r:id="rId9"/>
    <p:sldId id="528" r:id="rId10"/>
    <p:sldId id="535" r:id="rId11"/>
    <p:sldId id="538" r:id="rId12"/>
    <p:sldId id="539" r:id="rId13"/>
    <p:sldId id="540" r:id="rId14"/>
    <p:sldId id="509" r:id="rId15"/>
    <p:sldId id="526" r:id="rId16"/>
    <p:sldId id="510" r:id="rId17"/>
    <p:sldId id="431" r:id="rId18"/>
  </p:sldIdLst>
  <p:sldSz cx="9144000" cy="6858000" type="screen4x3"/>
  <p:notesSz cx="6858000" cy="987266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C3300"/>
    <a:srgbClr val="FFFFCC"/>
    <a:srgbClr val="336699"/>
    <a:srgbClr val="003399"/>
    <a:srgbClr val="000099"/>
    <a:srgbClr val="0099CC"/>
    <a:srgbClr val="CC99FF"/>
    <a:srgbClr val="FF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78" autoAdjust="0"/>
    <p:restoredTop sz="98168" autoAdjust="0"/>
  </p:normalViewPr>
  <p:slideViewPr>
    <p:cSldViewPr>
      <p:cViewPr varScale="1">
        <p:scale>
          <a:sx n="71" d="100"/>
          <a:sy n="71" d="100"/>
        </p:scale>
        <p:origin x="16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33190-7849-4CFD-8EDD-79D8A52140A2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53E87-8CFE-41A4-82EB-7DA6A77A1F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940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092" cy="4941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275" y="0"/>
            <a:ext cx="2971092" cy="4941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0438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638" y="4689240"/>
            <a:ext cx="5486727" cy="44429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900"/>
            <a:ext cx="2971092" cy="4941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75" y="9376900"/>
            <a:ext cx="2971092" cy="4941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61073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17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98842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rpo.pomorskie.eu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title"/>
          </p:nvPr>
        </p:nvSpPr>
        <p:spPr>
          <a:xfrm>
            <a:off x="373063" y="2060848"/>
            <a:ext cx="8447409" cy="2088231"/>
          </a:xfrm>
        </p:spPr>
        <p:txBody>
          <a:bodyPr/>
          <a:lstStyle/>
          <a:p>
            <a:pPr eaLnBrk="1" hangingPunct="1">
              <a:lnSpc>
                <a:spcPts val="4000"/>
              </a:lnSpc>
            </a:pPr>
            <a:r>
              <a:rPr lang="pl-PL" altLang="pl-PL" sz="3200" b="1" dirty="0" smtClean="0">
                <a:solidFill>
                  <a:schemeClr val="bg1"/>
                </a:solidFill>
                <a:latin typeface="Calibri" pitchFamily="34" charset="0"/>
              </a:rPr>
              <a:t>Problematyka finansowania usług zdrowotnych </a:t>
            </a:r>
            <a:br>
              <a:rPr lang="pl-PL" altLang="pl-PL" sz="32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3200" b="1" dirty="0" smtClean="0">
                <a:solidFill>
                  <a:schemeClr val="bg1"/>
                </a:solidFill>
                <a:latin typeface="Calibri" pitchFamily="34" charset="0"/>
              </a:rPr>
              <a:t>z EFS w ramach RPO WP</a:t>
            </a:r>
            <a:endParaRPr lang="pl-PL" altLang="pl-PL" sz="32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451853" y="4861107"/>
            <a:ext cx="224029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pl-PL" altLang="pl-PL" b="1" dirty="0" smtClean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/>
            <a:endParaRPr lang="pl-PL" altLang="pl-PL" b="1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/>
            <a:r>
              <a:rPr lang="pl-PL" altLang="pl-PL" b="1" dirty="0" smtClean="0">
                <a:solidFill>
                  <a:prstClr val="white"/>
                </a:solidFill>
                <a:latin typeface="Calibri" pitchFamily="34" charset="0"/>
              </a:rPr>
              <a:t>Gdańsk, 16.11.2016 r.</a:t>
            </a:r>
          </a:p>
        </p:txBody>
      </p:sp>
      <p:sp>
        <p:nvSpPr>
          <p:cNvPr id="2" name="Prostokąt 1"/>
          <p:cNvSpPr/>
          <p:nvPr/>
        </p:nvSpPr>
        <p:spPr>
          <a:xfrm>
            <a:off x="210121" y="5650079"/>
            <a:ext cx="86634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420888"/>
            <a:ext cx="8579296" cy="2500577"/>
          </a:xfrm>
        </p:spPr>
        <p:txBody>
          <a:bodyPr/>
          <a:lstStyle/>
          <a:p>
            <a:pPr marL="0" indent="0" algn="just">
              <a:buNone/>
            </a:pPr>
            <a:r>
              <a:rPr lang="pl-PL" sz="2200" b="1" u="sng" dirty="0" smtClean="0">
                <a:latin typeface="Calibri" panose="020F0502020204030204" pitchFamily="34" charset="0"/>
              </a:rPr>
              <a:t>Wskaźniki rezultatu (mierzące efekt </a:t>
            </a:r>
            <a:r>
              <a:rPr lang="pl-PL" sz="2200" b="1" u="sng" dirty="0">
                <a:latin typeface="Calibri" panose="020F0502020204030204" pitchFamily="34" charset="0"/>
              </a:rPr>
              <a:t>wsparcia bezpośrednio po zakończeniu wsparcia i mierzone są do 4 tygodni od zakończenia udziału w projekcie</a:t>
            </a:r>
            <a:r>
              <a:rPr lang="pl-PL" sz="2200" b="1" u="sng" dirty="0" smtClean="0">
                <a:latin typeface="Calibri" panose="020F0502020204030204" pitchFamily="34" charset="0"/>
              </a:rPr>
              <a:t>): </a:t>
            </a:r>
            <a:endParaRPr lang="pl-PL" sz="2200" b="1" u="sng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pl-PL" sz="900" b="1" u="sng" dirty="0">
              <a:latin typeface="Calibri" panose="020F0502020204030204" pitchFamily="34" charset="0"/>
            </a:endParaRPr>
          </a:p>
          <a:p>
            <a:r>
              <a:rPr lang="pl-PL" sz="2200" dirty="0">
                <a:latin typeface="Calibri" panose="020F0502020204030204" pitchFamily="34" charset="0"/>
              </a:rPr>
              <a:t>Liczba osób, które po opuszczeniu Programu podjęły pracę lub kontynuowały zatrudnienie: 40% </a:t>
            </a:r>
            <a:endParaRPr lang="pl-PL" sz="2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pl-PL" sz="2200" dirty="0">
              <a:latin typeface="Calibri" panose="020F0502020204030204" pitchFamily="34" charset="0"/>
            </a:endParaRPr>
          </a:p>
          <a:p>
            <a:r>
              <a:rPr lang="pl-PL" sz="2200" dirty="0">
                <a:latin typeface="Calibri" panose="020F0502020204030204" pitchFamily="34" charset="0"/>
              </a:rPr>
              <a:t>Liczba osób, które dzięki interwencji EFS zgłosiły się na badanie profilaktyczne: 40%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7415-57E6-43A7-A0D2-8B7DAF8444CC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  <p:sp>
        <p:nvSpPr>
          <p:cNvPr id="5" name="Rectangle 52"/>
          <p:cNvSpPr>
            <a:spLocks noChangeArrowheads="1"/>
          </p:cNvSpPr>
          <p:nvPr/>
        </p:nvSpPr>
        <p:spPr bwMode="auto">
          <a:xfrm>
            <a:off x="0" y="1052736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>
              <a:buNone/>
            </a:pPr>
            <a:endParaRPr lang="pl-PL" altLang="pl-PL" sz="1600" b="1" dirty="0" smtClean="0">
              <a:solidFill>
                <a:srgbClr val="800000"/>
              </a:solidFill>
              <a:latin typeface="Calibri" panose="020F0502020204030204" pitchFamily="34" charset="0"/>
            </a:endParaRPr>
          </a:p>
          <a:p>
            <a:pPr marL="87313" algn="ctr">
              <a:buNone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WSPARCIE </a:t>
            </a: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PROFILAKTYKI ZDROWOTNEJ ZE ŚRODKÓW EFS W RAMACH RPO WP 2014 - 2020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  <a:p>
            <a:pPr marL="87313">
              <a:buNone/>
            </a:pPr>
            <a:endParaRPr lang="pl-PL" sz="1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05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572585"/>
          </a:xfrm>
        </p:spPr>
        <p:txBody>
          <a:bodyPr/>
          <a:lstStyle/>
          <a:p>
            <a:pPr marL="0" indent="0" algn="just">
              <a:buNone/>
            </a:pPr>
            <a:r>
              <a:rPr lang="pl-PL" sz="2200" b="1" u="sng" dirty="0" smtClean="0">
                <a:latin typeface="Calibri" panose="020F0502020204030204" pitchFamily="34" charset="0"/>
              </a:rPr>
              <a:t>Wskaźniki produktu (</a:t>
            </a:r>
            <a:r>
              <a:rPr lang="pl-PL" sz="2200" b="1" u="sng" dirty="0">
                <a:latin typeface="Calibri" panose="020F0502020204030204" pitchFamily="34" charset="0"/>
              </a:rPr>
              <a:t>monitorowane w momencie przystąpienia uczestnika do </a:t>
            </a:r>
            <a:r>
              <a:rPr lang="pl-PL" sz="2200" b="1" u="sng" dirty="0" smtClean="0">
                <a:latin typeface="Calibri" panose="020F0502020204030204" pitchFamily="34" charset="0"/>
              </a:rPr>
              <a:t>projektu): </a:t>
            </a:r>
          </a:p>
          <a:p>
            <a:pPr marL="0" indent="0" algn="just">
              <a:buNone/>
            </a:pPr>
            <a:endParaRPr lang="pl-PL" sz="1000" b="1" dirty="0" smtClean="0"/>
          </a:p>
          <a:p>
            <a:pPr marL="457200" indent="-457200" algn="just">
              <a:buAutoNum type="arabicParenR"/>
            </a:pPr>
            <a:r>
              <a:rPr lang="pl-PL" sz="2200" dirty="0" smtClean="0">
                <a:latin typeface="Calibri" panose="020F0502020204030204" pitchFamily="34" charset="0"/>
              </a:rPr>
              <a:t>Liczba </a:t>
            </a:r>
            <a:r>
              <a:rPr lang="pl-PL" sz="2200" dirty="0">
                <a:latin typeface="Calibri" panose="020F0502020204030204" pitchFamily="34" charset="0"/>
              </a:rPr>
              <a:t>osób objętych programem zdrowotnym dzięki EFS</a:t>
            </a:r>
            <a:r>
              <a:rPr lang="pl-PL" sz="2200" dirty="0" smtClean="0">
                <a:latin typeface="Calibri" panose="020F0502020204030204" pitchFamily="34" charset="0"/>
              </a:rPr>
              <a:t>; </a:t>
            </a:r>
          </a:p>
          <a:p>
            <a:pPr marL="0" indent="0" algn="just">
              <a:buNone/>
            </a:pPr>
            <a:endParaRPr lang="pl-PL" sz="22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200" dirty="0">
                <a:latin typeface="Calibri" panose="020F0502020204030204" pitchFamily="34" charset="0"/>
              </a:rPr>
              <a:t>2) Liczba wdrożonych programów zdrowotnych istotnych z punktu widzenia potrzeb zdrowotnych </a:t>
            </a:r>
            <a:r>
              <a:rPr lang="pl-PL" sz="2200" dirty="0" smtClean="0">
                <a:latin typeface="Calibri" panose="020F0502020204030204" pitchFamily="34" charset="0"/>
              </a:rPr>
              <a:t>regionu</a:t>
            </a:r>
            <a:r>
              <a:rPr lang="pl-PL" sz="2200" dirty="0">
                <a:latin typeface="Calibri" panose="020F0502020204030204" pitchFamily="34" charset="0"/>
              </a:rPr>
              <a:t>, w tym pracodawców.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7415-57E6-43A7-A0D2-8B7DAF8444CC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  <p:sp>
        <p:nvSpPr>
          <p:cNvPr id="5" name="Rectangle 52"/>
          <p:cNvSpPr>
            <a:spLocks noChangeArrowheads="1"/>
          </p:cNvSpPr>
          <p:nvPr/>
        </p:nvSpPr>
        <p:spPr bwMode="auto">
          <a:xfrm>
            <a:off x="0" y="1052736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>
              <a:buNone/>
            </a:pPr>
            <a:endParaRPr lang="pl-PL" altLang="pl-PL" sz="1600" b="1" dirty="0" smtClean="0">
              <a:solidFill>
                <a:srgbClr val="800000"/>
              </a:solidFill>
              <a:latin typeface="Calibri" panose="020F0502020204030204" pitchFamily="34" charset="0"/>
            </a:endParaRPr>
          </a:p>
          <a:p>
            <a:pPr marL="87313" algn="ctr">
              <a:buNone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WSPARCIE </a:t>
            </a: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PROFILAKTYKI ZDROWOTNEJ ZE ŚRODKÓW EFS W RAMACH RPO WP 2014 - 2020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  <a:p>
            <a:pPr marL="87313">
              <a:buNone/>
            </a:pPr>
            <a:endParaRPr lang="pl-PL" sz="1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6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150272"/>
          </a:xfrm>
        </p:spPr>
        <p:txBody>
          <a:bodyPr/>
          <a:lstStyle/>
          <a:p>
            <a:pPr marL="0" indent="0">
              <a:buNone/>
            </a:pPr>
            <a:r>
              <a:rPr lang="pl-PL" sz="2200" b="1" u="sng" dirty="0">
                <a:latin typeface="Calibri" panose="020F0502020204030204" pitchFamily="34" charset="0"/>
              </a:rPr>
              <a:t>Wskaźniki horyzontalne: </a:t>
            </a:r>
          </a:p>
          <a:p>
            <a:pPr algn="just"/>
            <a:r>
              <a:rPr lang="pl-PL" sz="2200" dirty="0">
                <a:latin typeface="Calibri" panose="020F0502020204030204" pitchFamily="34" charset="0"/>
              </a:rPr>
              <a:t>Liczba obiektów dostosowanych do potrzeb osób z niepełnosprawnościami; </a:t>
            </a:r>
          </a:p>
          <a:p>
            <a:pPr algn="just"/>
            <a:r>
              <a:rPr lang="pl-PL" sz="2200" dirty="0">
                <a:latin typeface="Calibri" panose="020F0502020204030204" pitchFamily="34" charset="0"/>
              </a:rPr>
              <a:t>Liczba osób objętych szkoleniami / doradztwem w zakresie kompetencji cyfrowych; </a:t>
            </a:r>
          </a:p>
          <a:p>
            <a:pPr algn="just"/>
            <a:r>
              <a:rPr lang="pl-PL" sz="2200" dirty="0">
                <a:latin typeface="Calibri" panose="020F0502020204030204" pitchFamily="34" charset="0"/>
              </a:rPr>
              <a:t>Liczba projektów, w których sfinansowano koszty racjonalnych usprawnień dla osób z niepełnosprawnościami</a:t>
            </a:r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7415-57E6-43A7-A0D2-8B7DAF8444CC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  <p:sp>
        <p:nvSpPr>
          <p:cNvPr id="5" name="Rectangle 52"/>
          <p:cNvSpPr>
            <a:spLocks noChangeArrowheads="1"/>
          </p:cNvSpPr>
          <p:nvPr/>
        </p:nvSpPr>
        <p:spPr bwMode="auto">
          <a:xfrm>
            <a:off x="0" y="99218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 algn="ctr">
              <a:buNone/>
            </a:pPr>
            <a:r>
              <a:rPr lang="pl-PL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WSPARCIE PROFILAKTYKI ZDROWOTNEJ ZE ŚRODKÓW EFS W RAMACH RPO WP 2014 - 2020</a:t>
            </a:r>
            <a:endParaRPr lang="pl-PL" sz="16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1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5738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pl-PL" sz="1800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l-PL" sz="18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1800" b="1" dirty="0" smtClean="0">
                <a:latin typeface="Calibri" panose="020F0502020204030204" pitchFamily="34" charset="0"/>
              </a:rPr>
              <a:t>OŚ </a:t>
            </a:r>
            <a:r>
              <a:rPr lang="pl-PL" sz="1800" b="1" dirty="0">
                <a:latin typeface="Calibri" panose="020F0502020204030204" pitchFamily="34" charset="0"/>
              </a:rPr>
              <a:t>PRIORYTETOWA 5</a:t>
            </a:r>
          </a:p>
          <a:p>
            <a:pPr marL="0" indent="0" algn="ctr">
              <a:buNone/>
            </a:pPr>
            <a:r>
              <a:rPr lang="pl-PL" sz="1800" b="1" dirty="0">
                <a:latin typeface="Calibri" panose="020F0502020204030204" pitchFamily="34" charset="0"/>
              </a:rPr>
              <a:t>DZIAŁANIE 5.4 ZDROWIE NA RYNKU PRACY</a:t>
            </a:r>
          </a:p>
          <a:p>
            <a:pPr marL="0" indent="0" algn="ctr">
              <a:buNone/>
            </a:pPr>
            <a:r>
              <a:rPr lang="pl-PL" sz="1800" b="1" dirty="0">
                <a:latin typeface="Calibri" panose="020F0502020204030204" pitchFamily="34" charset="0"/>
              </a:rPr>
              <a:t>5.4.2 ZDROWIE NA RYNKU PRACY </a:t>
            </a:r>
          </a:p>
          <a:p>
            <a:pPr marL="0" indent="0" algn="just">
              <a:buNone/>
            </a:pPr>
            <a:endParaRPr lang="pl-PL" sz="18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1800" b="1" dirty="0">
                <a:latin typeface="Calibri" panose="020F0502020204030204" pitchFamily="34" charset="0"/>
              </a:rPr>
              <a:t>Alokacja 2 705 625,75 euro (ok. 12 000 000 PLN)</a:t>
            </a:r>
          </a:p>
          <a:p>
            <a:pPr marL="0" indent="0" algn="just">
              <a:buNone/>
            </a:pPr>
            <a:endParaRPr lang="pl-PL" sz="18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1800" b="1" dirty="0">
                <a:latin typeface="Calibri" panose="020F0502020204030204" pitchFamily="34" charset="0"/>
              </a:rPr>
              <a:t>Ogłoszenie konkursu </a:t>
            </a:r>
            <a:r>
              <a:rPr lang="pl-PL" sz="1800" b="1" u="sng" dirty="0">
                <a:latin typeface="Calibri" panose="020F0502020204030204" pitchFamily="34" charset="0"/>
              </a:rPr>
              <a:t>IV kwartał 2016</a:t>
            </a:r>
          </a:p>
          <a:p>
            <a:pPr marL="0" indent="0" algn="ctr">
              <a:buNone/>
            </a:pPr>
            <a:endParaRPr lang="pl-PL" sz="18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1800" b="1" dirty="0">
                <a:latin typeface="Calibri" panose="020F0502020204030204" pitchFamily="34" charset="0"/>
              </a:rPr>
              <a:t>Nabór wniosków o dofinansowanie </a:t>
            </a:r>
            <a:r>
              <a:rPr lang="pl-PL" sz="1800" b="1" u="sng" dirty="0">
                <a:latin typeface="Calibri" panose="020F0502020204030204" pitchFamily="34" charset="0"/>
              </a:rPr>
              <a:t>I kwartał 2017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7415-57E6-43A7-A0D2-8B7DAF8444CC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  <p:sp>
        <p:nvSpPr>
          <p:cNvPr id="5" name="Rectangle 52"/>
          <p:cNvSpPr>
            <a:spLocks noChangeArrowheads="1"/>
          </p:cNvSpPr>
          <p:nvPr/>
        </p:nvSpPr>
        <p:spPr bwMode="auto">
          <a:xfrm>
            <a:off x="0" y="99218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 algn="ctr">
              <a:buNone/>
            </a:pPr>
            <a:r>
              <a:rPr lang="pl-PL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WSPARCIE PROFILAKTYKI ZDROWOTNEJ ZE ŚRODKÓW EFS W RAMACH RPO WP 2014 - 2020</a:t>
            </a:r>
            <a:endParaRPr lang="pl-PL" sz="16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26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645424" cy="504056"/>
          </a:xfrm>
        </p:spPr>
        <p:txBody>
          <a:bodyPr/>
          <a:lstStyle/>
          <a:p>
            <a:pPr algn="r"/>
            <a:r>
              <a:rPr lang="pl-PL" sz="2000" b="1" u="sng" dirty="0" smtClean="0">
                <a:solidFill>
                  <a:srgbClr val="FFFF00"/>
                </a:solidFill>
                <a:latin typeface="Calibri" pitchFamily="34" charset="0"/>
              </a:rPr>
              <a:t>KRYTERIA WYBORU PROJEKTÓW</a:t>
            </a:r>
            <a:endParaRPr lang="pl-PL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266328" y="2276872"/>
            <a:ext cx="8877672" cy="4448590"/>
          </a:xfrm>
        </p:spPr>
        <p:txBody>
          <a:bodyPr/>
          <a:lstStyle/>
          <a:p>
            <a:pPr marL="0" indent="0" algn="just"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B1. Zakres projektu</a:t>
            </a:r>
            <a:endParaRPr lang="pl-PL" sz="1600" b="1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400" dirty="0" smtClean="0">
                <a:latin typeface="Calibri" panose="020F0502020204030204" pitchFamily="34" charset="0"/>
              </a:rPr>
              <a:t>Weryfikacji </a:t>
            </a:r>
            <a:r>
              <a:rPr lang="pl-PL" sz="1400" dirty="0">
                <a:latin typeface="Calibri" panose="020F0502020204030204" pitchFamily="34" charset="0"/>
              </a:rPr>
              <a:t>podlega, czy działania realizowane w projekcie są zgodne z wymogami obowiązującymi </a:t>
            </a:r>
            <a:r>
              <a:rPr lang="pl-PL" sz="1400" dirty="0" smtClean="0">
                <a:latin typeface="Calibri" panose="020F0502020204030204" pitchFamily="34" charset="0"/>
              </a:rPr>
              <a:t/>
            </a:r>
            <a:br>
              <a:rPr lang="pl-PL" sz="1400" dirty="0" smtClean="0">
                <a:latin typeface="Calibri" panose="020F0502020204030204" pitchFamily="34" charset="0"/>
              </a:rPr>
            </a:br>
            <a:r>
              <a:rPr lang="pl-PL" sz="1400" dirty="0" smtClean="0">
                <a:latin typeface="Calibri" panose="020F0502020204030204" pitchFamily="34" charset="0"/>
              </a:rPr>
              <a:t>w </a:t>
            </a:r>
            <a:r>
              <a:rPr lang="pl-PL" sz="1400" dirty="0">
                <a:latin typeface="Calibri" panose="020F0502020204030204" pitchFamily="34" charset="0"/>
              </a:rPr>
              <a:t>ramach właściwych konkursów krajowych realizowanych ze środków innych niż środki EFS w zakresie profilaktyki raka piersi lub raka szyjki macicy lub raka jelita grubego (w zależności od programu profilaktycznego, którego dotyczy projekt).</a:t>
            </a:r>
          </a:p>
          <a:p>
            <a:pPr marL="0" indent="0" algn="just">
              <a:buNone/>
            </a:pPr>
            <a:endParaRPr lang="pl-PL" sz="16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B2. </a:t>
            </a:r>
            <a:r>
              <a:rPr lang="pl-PL" sz="1600" b="1" dirty="0">
                <a:latin typeface="Calibri" panose="020F0502020204030204" pitchFamily="34" charset="0"/>
              </a:rPr>
              <a:t>Specyficzny typ Wnioskodawcy/Partnera</a:t>
            </a:r>
          </a:p>
          <a:p>
            <a:pPr marL="0" indent="0" algn="just">
              <a:buNone/>
            </a:pPr>
            <a:r>
              <a:rPr lang="pl-PL" sz="1400" dirty="0">
                <a:latin typeface="Calibri" panose="020F0502020204030204" pitchFamily="34" charset="0"/>
              </a:rPr>
              <a:t>Weryfikacji podlega, czy wnioskodawca lub partner w projekcie jest podmiotem leczniczym udzielającym świadczeń opieki zdrowotnej w rodzaju podstawowa opieka zdrowotna (na podstawie zawartej umowy o udzielanie świadczeń opieki zdrowotnej z płatnikiem) oraz w przypadku realizacji w projekcie działań w zakresie profilaktyki raka piersi lub raka szyjki macicy  </a:t>
            </a:r>
            <a:r>
              <a:rPr lang="pl-PL" sz="1400" dirty="0" smtClean="0">
                <a:latin typeface="Calibri" panose="020F0502020204030204" pitchFamily="34" charset="0"/>
              </a:rPr>
              <a:t>posiada kontrakt </a:t>
            </a:r>
            <a:r>
              <a:rPr lang="pl-PL" sz="1400" dirty="0">
                <a:latin typeface="Calibri" panose="020F0502020204030204" pitchFamily="34" charset="0"/>
              </a:rPr>
              <a:t>z płatnikiem w niniejszym zakresie</a:t>
            </a:r>
            <a:r>
              <a:rPr lang="pl-PL" sz="1400" dirty="0" smtClean="0"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pl-PL" sz="16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B3. Grupa docelowa</a:t>
            </a:r>
            <a:endParaRPr lang="pl-PL" sz="1600" b="1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400" dirty="0">
                <a:latin typeface="Calibri" panose="020F0502020204030204" pitchFamily="34" charset="0"/>
              </a:rPr>
              <a:t>Weryfikacji podlega czy minimum 20% kobiet, które wzięły udział </a:t>
            </a:r>
            <a:r>
              <a:rPr lang="pl-PL" sz="1400" dirty="0" smtClean="0">
                <a:latin typeface="Calibri" panose="020F0502020204030204" pitchFamily="34" charset="0"/>
              </a:rPr>
              <a:t>w </a:t>
            </a:r>
            <a:r>
              <a:rPr lang="pl-PL" sz="1400" dirty="0">
                <a:latin typeface="Calibri" panose="020F0502020204030204" pitchFamily="34" charset="0"/>
              </a:rPr>
              <a:t>badaniu  profilaktycznym w kierunku wykrycia raka piersi lub raka szyjki macicy w wyniku działań realizowanych w projekcie, stanowią kobiety w wieku aktywności zawodowej, które na podstawie SIMP nigdy nie wykonywały badań profilaktycznych w kierunku wykrycia raka piersi lub raka szyjki macicy (w zależności od programu profilaktycznego, którego dotyczy projekt</a:t>
            </a:r>
            <a:r>
              <a:rPr lang="pl-PL" sz="1400" dirty="0" smtClean="0">
                <a:latin typeface="Calibri" panose="020F0502020204030204" pitchFamily="34" charset="0"/>
              </a:rPr>
              <a:t>).</a:t>
            </a:r>
            <a:r>
              <a:rPr lang="pl-PL" sz="1400" dirty="0"/>
              <a:t> </a:t>
            </a:r>
            <a:r>
              <a:rPr lang="pl-PL" sz="1400" dirty="0">
                <a:latin typeface="Calibri" panose="020F0502020204030204" pitchFamily="34" charset="0"/>
              </a:rPr>
              <a:t>Kryterium dotyczy wyłącznie projektów, które zakładają realizację działań w zakresie profilaktyki raka piersi lub raka szyjki macicy.</a:t>
            </a:r>
          </a:p>
        </p:txBody>
      </p:sp>
      <p:sp>
        <p:nvSpPr>
          <p:cNvPr id="8" name="Rectangle 52"/>
          <p:cNvSpPr>
            <a:spLocks noChangeArrowheads="1"/>
          </p:cNvSpPr>
          <p:nvPr/>
        </p:nvSpPr>
        <p:spPr bwMode="auto">
          <a:xfrm>
            <a:off x="0" y="99218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>
              <a:buNone/>
            </a:pPr>
            <a:r>
              <a:rPr lang="pl-PL" altLang="pl-PL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Poddziałanie </a:t>
            </a:r>
            <a:r>
              <a:rPr lang="pl-PL" altLang="pl-PL" sz="16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5.4.2.</a:t>
            </a:r>
            <a:r>
              <a:rPr lang="pl-PL" altLang="pl-PL" sz="1600" dirty="0" smtClean="0">
                <a:latin typeface="Calibri" panose="020F0502020204030204" pitchFamily="34" charset="0"/>
              </a:rPr>
              <a:t> </a:t>
            </a:r>
          </a:p>
          <a:p>
            <a:pPr marL="87313">
              <a:buNone/>
            </a:pPr>
            <a:r>
              <a:rPr lang="pl-PL" sz="1600" dirty="0">
                <a:latin typeface="Calibri" panose="020F0502020204030204" pitchFamily="34" charset="0"/>
              </a:rPr>
              <a:t>Zdrowie na rynku pracy 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marL="87313" algn="r">
              <a:buNone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PROJEKTY </a:t>
            </a: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DOTYCZĄCE PROFILAKTYKI </a:t>
            </a: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W ZAKRESIE NOWOTWORÓW </a:t>
            </a:r>
            <a:r>
              <a:rPr lang="pl-PL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(1/2</a:t>
            </a:r>
            <a:r>
              <a:rPr lang="pl-PL" sz="1400" dirty="0">
                <a:solidFill>
                  <a:schemeClr val="dk1"/>
                </a:solidFill>
                <a:latin typeface="Calibri" panose="020F0502020204030204" pitchFamily="34" charset="0"/>
              </a:rPr>
              <a:t>) 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0" y="1874976"/>
            <a:ext cx="9144000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 algn="just">
              <a:buFontTx/>
              <a:buNone/>
              <a:defRPr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KRYTERIA FORMALNE </a:t>
            </a:r>
            <a:r>
              <a:rPr lang="pl-PL" sz="1400" b="1" u="sng" dirty="0" smtClean="0">
                <a:solidFill>
                  <a:srgbClr val="800000"/>
                </a:solidFill>
                <a:latin typeface="Calibri" panose="020F0502020204030204" pitchFamily="34" charset="0"/>
              </a:rPr>
              <a:t>SPECYFICZNE</a:t>
            </a: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 (B)</a:t>
            </a:r>
          </a:p>
        </p:txBody>
      </p:sp>
    </p:spTree>
    <p:extLst>
      <p:ext uri="{BB962C8B-B14F-4D97-AF65-F5344CB8AC3E}">
        <p14:creationId xmlns:p14="http://schemas.microsoft.com/office/powerpoint/2010/main" val="52153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645424" cy="504056"/>
          </a:xfrm>
        </p:spPr>
        <p:txBody>
          <a:bodyPr/>
          <a:lstStyle/>
          <a:p>
            <a:pPr algn="r"/>
            <a:r>
              <a:rPr lang="pl-PL" sz="2000" b="1" dirty="0" smtClean="0">
                <a:solidFill>
                  <a:schemeClr val="bg1"/>
                </a:solidFill>
                <a:latin typeface="Calibri" pitchFamily="34" charset="0"/>
              </a:rPr>
              <a:t>KRYTERIA WYBORU PROJEKTÓW</a:t>
            </a:r>
            <a:endParaRPr lang="pl-PL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107504" y="2191772"/>
            <a:ext cx="8877672" cy="4896544"/>
          </a:xfrm>
        </p:spPr>
        <p:txBody>
          <a:bodyPr/>
          <a:lstStyle/>
          <a:p>
            <a:pPr marL="0" lvl="0" indent="0">
              <a:buNone/>
            </a:pPr>
            <a:r>
              <a:rPr lang="pl-PL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C.1. Partnerstwo </a:t>
            </a:r>
          </a:p>
          <a:p>
            <a:pPr marL="0" lvl="0" indent="0" algn="just">
              <a:buNone/>
            </a:pP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Ocenie podlega stopień, w jakim partnerstwo w projekcie (pomiędzy jednostkami samorządu terytorialnego i/lub organizacjami pozarządowymi i/lub podmiotami leczniczymi i/lub przedsiębiorcami i/lub instytucjami naukowymi i/lub sektorem oświaty) przyczyni się do osiągnięcia rezultatów projektu wyrażonych poprzez wskaźniki monitorowania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</a:p>
          <a:p>
            <a:pPr marL="0" lvl="0" indent="0" algn="just">
              <a:buNone/>
            </a:pPr>
            <a:endParaRPr lang="pl-PL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pl-PL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C.2. Partnerstwo podmiotu leczniczego z organizacją pozarządową</a:t>
            </a:r>
          </a:p>
          <a:p>
            <a:pPr marL="0" lvl="0" indent="0" algn="just">
              <a:buNone/>
            </a:pP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Ocenie podlega stopień, w jakim partnerstwo podmiotu leczniczego z organizacją pozarządową repezentującą interesy pacjentów onkologicznych i posiadającą co najmniej 2 letnie doświadczenie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/>
            </a:r>
            <a:b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zakresie działań profilaktycznych dot. raka piersi lub raka szyjki macicy lub raka jelita grubego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(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w zależności od programu profilaktycznego, którego dotyczy projekt) w projekcie przyczyni się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/>
            </a:r>
            <a:b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do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osiągnięcia rezultatów projektu wyrażonych poprzez wskaźniki monitorowania.</a:t>
            </a:r>
          </a:p>
          <a:p>
            <a:pPr marL="0" lvl="0" indent="0">
              <a:buNone/>
            </a:pPr>
            <a:endParaRPr lang="pl-PL" sz="16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52"/>
          <p:cNvSpPr>
            <a:spLocks noChangeArrowheads="1"/>
          </p:cNvSpPr>
          <p:nvPr/>
        </p:nvSpPr>
        <p:spPr bwMode="auto">
          <a:xfrm>
            <a:off x="0" y="99218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>
              <a:buNone/>
            </a:pPr>
            <a:r>
              <a:rPr lang="pl-PL" altLang="pl-PL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Poddziałanie </a:t>
            </a:r>
            <a:r>
              <a:rPr lang="pl-PL" altLang="pl-PL" sz="16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5.4.2.</a:t>
            </a:r>
            <a:r>
              <a:rPr lang="pl-PL" altLang="pl-PL" sz="1600" dirty="0" smtClean="0">
                <a:latin typeface="Calibri" panose="020F0502020204030204" pitchFamily="34" charset="0"/>
              </a:rPr>
              <a:t> </a:t>
            </a:r>
          </a:p>
          <a:p>
            <a:pPr marL="87313">
              <a:buNone/>
            </a:pPr>
            <a:r>
              <a:rPr lang="pl-PL" sz="1600" dirty="0">
                <a:latin typeface="Calibri" panose="020F0502020204030204" pitchFamily="34" charset="0"/>
              </a:rPr>
              <a:t>Zdrowie na rynku pracy 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marL="87313" algn="r">
              <a:buNone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PROJEKTY </a:t>
            </a: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DOTYCZĄCE PROFILAKTYKI </a:t>
            </a: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W ZAKRESIE NOWOTWORÓW </a:t>
            </a:r>
            <a:r>
              <a:rPr lang="pl-PL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(2/2</a:t>
            </a:r>
            <a:r>
              <a:rPr lang="pl-PL" sz="1400" dirty="0">
                <a:solidFill>
                  <a:schemeClr val="dk1"/>
                </a:solidFill>
                <a:latin typeface="Calibri" panose="020F0502020204030204" pitchFamily="34" charset="0"/>
              </a:rPr>
              <a:t>) 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0" y="1856284"/>
            <a:ext cx="9144000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 algn="just">
              <a:buFontTx/>
              <a:buNone/>
              <a:defRPr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KRYTERIA STRATEGICZNE I STOPNIA </a:t>
            </a:r>
            <a:r>
              <a:rPr lang="pl-PL" sz="1400" b="1" u="sng" dirty="0" smtClean="0">
                <a:solidFill>
                  <a:srgbClr val="800000"/>
                </a:solidFill>
                <a:latin typeface="Calibri" panose="020F0502020204030204" pitchFamily="34" charset="0"/>
              </a:rPr>
              <a:t>SPECYFICZNE UKIERUNKOWANIE PROJEKTU</a:t>
            </a: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 (C)</a:t>
            </a:r>
          </a:p>
        </p:txBody>
      </p:sp>
    </p:spTree>
    <p:extLst>
      <p:ext uri="{BB962C8B-B14F-4D97-AF65-F5344CB8AC3E}">
        <p14:creationId xmlns:p14="http://schemas.microsoft.com/office/powerpoint/2010/main" val="236838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645424" cy="504056"/>
          </a:xfrm>
        </p:spPr>
        <p:txBody>
          <a:bodyPr/>
          <a:lstStyle/>
          <a:p>
            <a:pPr algn="r"/>
            <a:r>
              <a:rPr lang="pl-PL" sz="2000" b="1" u="sng" dirty="0" smtClean="0">
                <a:solidFill>
                  <a:srgbClr val="FFFF00"/>
                </a:solidFill>
                <a:latin typeface="Calibri" pitchFamily="34" charset="0"/>
              </a:rPr>
              <a:t>KRYTERIA WYBORU PROJEKTÓW</a:t>
            </a:r>
            <a:endParaRPr lang="pl-PL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107504" y="2191772"/>
            <a:ext cx="8877672" cy="4896544"/>
          </a:xfrm>
        </p:spPr>
        <p:txBody>
          <a:bodyPr/>
          <a:lstStyle/>
          <a:p>
            <a:pPr marL="0" indent="0" algn="just">
              <a:buNone/>
            </a:pPr>
            <a:endParaRPr lang="pl-PL" sz="1600" b="1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C.3</a:t>
            </a:r>
            <a:r>
              <a:rPr lang="pl-PL" sz="1600" b="1" dirty="0">
                <a:latin typeface="Calibri" panose="020F0502020204030204" pitchFamily="34" charset="0"/>
              </a:rPr>
              <a:t>. Okresowe badania lekarskie pracowników </a:t>
            </a:r>
            <a:endParaRPr lang="pl-PL" sz="1600" b="1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600" dirty="0">
                <a:latin typeface="Calibri" panose="020F0502020204030204" pitchFamily="34" charset="0"/>
              </a:rPr>
              <a:t>Ocenie podlega, czy projekt przewiduje działania służące realizacji badań mammograficznych lub cytologicznych </a:t>
            </a:r>
            <a:r>
              <a:rPr lang="pl-PL" sz="1600" b="1" dirty="0">
                <a:latin typeface="Calibri" panose="020F0502020204030204" pitchFamily="34" charset="0"/>
              </a:rPr>
              <a:t>podczas okresowych badań lekarskich pracowników</a:t>
            </a:r>
            <a:r>
              <a:rPr lang="pl-PL" sz="1600" dirty="0">
                <a:latin typeface="Calibri" panose="020F0502020204030204" pitchFamily="34" charset="0"/>
              </a:rPr>
              <a:t> lub czy projekt przewiduje włączenie badań </a:t>
            </a:r>
            <a:r>
              <a:rPr lang="pl-PL" sz="1600" dirty="0" err="1">
                <a:latin typeface="Calibri" panose="020F0502020204030204" pitchFamily="34" charset="0"/>
              </a:rPr>
              <a:t>kolonoskopowych</a:t>
            </a:r>
            <a:r>
              <a:rPr lang="pl-PL" sz="1600" dirty="0">
                <a:latin typeface="Calibri" panose="020F0502020204030204" pitchFamily="34" charset="0"/>
              </a:rPr>
              <a:t> do pakietu badań dodatkowo wykonywanych </a:t>
            </a:r>
            <a:r>
              <a:rPr lang="pl-PL" sz="1600" b="1" dirty="0">
                <a:latin typeface="Calibri" panose="020F0502020204030204" pitchFamily="34" charset="0"/>
              </a:rPr>
              <a:t>podczas okresowych badań lekarskich pracowników</a:t>
            </a:r>
            <a:r>
              <a:rPr lang="pl-PL" sz="1600" dirty="0">
                <a:latin typeface="Calibri" panose="020F0502020204030204" pitchFamily="34" charset="0"/>
              </a:rPr>
              <a:t> (w zależności od programu profilaktycznego, którego dotyczy projekt).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1600" b="1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C4. Lokalizacja</a:t>
            </a:r>
            <a:endParaRPr lang="pl-PL" sz="1600" b="1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500" dirty="0" smtClean="0">
              <a:latin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1600" dirty="0">
                <a:latin typeface="Calibri" panose="020F0502020204030204" pitchFamily="34" charset="0"/>
              </a:rPr>
              <a:t>Ocenie podlega, czy projekt przewiduje udzielanie świadczeń zdrowotnych na terenach wskazanych jako tzw. </a:t>
            </a:r>
            <a:r>
              <a:rPr lang="pl-PL" sz="1600" b="1" dirty="0">
                <a:latin typeface="Calibri" panose="020F0502020204030204" pitchFamily="34" charset="0"/>
              </a:rPr>
              <a:t>„białe plamy” </a:t>
            </a:r>
            <a:r>
              <a:rPr lang="pl-PL" sz="1600" dirty="0">
                <a:latin typeface="Calibri" panose="020F0502020204030204" pitchFamily="34" charset="0"/>
              </a:rPr>
              <a:t>(na podstawie przedstawionego w regulaminie konkursu wykazu takich obszarów </a:t>
            </a:r>
            <a:r>
              <a:rPr lang="pl-PL" sz="1600" dirty="0" smtClean="0">
                <a:latin typeface="Calibri" panose="020F0502020204030204" pitchFamily="34" charset="0"/>
              </a:rPr>
              <a:t>w </a:t>
            </a:r>
            <a:r>
              <a:rPr lang="pl-PL" sz="1600" dirty="0">
                <a:latin typeface="Calibri" panose="020F0502020204030204" pitchFamily="34" charset="0"/>
              </a:rPr>
              <a:t>województwie pomorskim) w zakresie działań profilaktycznych dot. raka piersi lub raka szyjki macicy lub raka jelita grubego (w zależności od programu profilaktycznego, którego dotyczy projekt</a:t>
            </a:r>
            <a:r>
              <a:rPr lang="pl-PL" sz="1600" dirty="0" smtClean="0">
                <a:latin typeface="Calibri" panose="020F0502020204030204" pitchFamily="34" charset="0"/>
              </a:rPr>
              <a:t>).</a:t>
            </a:r>
            <a:r>
              <a:rPr lang="pl-PL" alt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altLang="pl-PL" sz="16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52"/>
          <p:cNvSpPr>
            <a:spLocks noChangeArrowheads="1"/>
          </p:cNvSpPr>
          <p:nvPr/>
        </p:nvSpPr>
        <p:spPr bwMode="auto">
          <a:xfrm>
            <a:off x="0" y="99218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>
              <a:buNone/>
            </a:pPr>
            <a:r>
              <a:rPr lang="pl-PL" altLang="pl-PL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Poddziałanie </a:t>
            </a:r>
            <a:r>
              <a:rPr lang="pl-PL" altLang="pl-PL" sz="16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5.4.2.</a:t>
            </a:r>
            <a:r>
              <a:rPr lang="pl-PL" altLang="pl-PL" sz="1600" dirty="0" smtClean="0">
                <a:latin typeface="Calibri" panose="020F0502020204030204" pitchFamily="34" charset="0"/>
              </a:rPr>
              <a:t> </a:t>
            </a:r>
          </a:p>
          <a:p>
            <a:pPr marL="87313">
              <a:buNone/>
            </a:pPr>
            <a:r>
              <a:rPr lang="pl-PL" sz="1600" dirty="0">
                <a:latin typeface="Calibri" panose="020F0502020204030204" pitchFamily="34" charset="0"/>
              </a:rPr>
              <a:t>Zdrowie na rynku pracy 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marL="87313" algn="r">
              <a:buNone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PROJEKTY </a:t>
            </a: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DOTYCZĄCE PROFILAKTYKI </a:t>
            </a: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W ZAKRESIE NOWOTWORÓW </a:t>
            </a:r>
            <a:r>
              <a:rPr lang="pl-PL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(2/2</a:t>
            </a:r>
            <a:r>
              <a:rPr lang="pl-PL" sz="1400" dirty="0">
                <a:solidFill>
                  <a:schemeClr val="dk1"/>
                </a:solidFill>
                <a:latin typeface="Calibri" panose="020F0502020204030204" pitchFamily="34" charset="0"/>
              </a:rPr>
              <a:t>) 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0" y="1856284"/>
            <a:ext cx="9144000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 algn="just">
              <a:buFontTx/>
              <a:buNone/>
              <a:defRPr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KRYTERIA STRATEGICZNE I STOPNIA </a:t>
            </a:r>
            <a:r>
              <a:rPr lang="pl-PL" sz="1400" b="1" u="sng" dirty="0" smtClean="0">
                <a:solidFill>
                  <a:srgbClr val="800000"/>
                </a:solidFill>
                <a:latin typeface="Calibri" panose="020F0502020204030204" pitchFamily="34" charset="0"/>
              </a:rPr>
              <a:t>SPECYFICZNE UKIERUNKOWANIE PROJEKTU</a:t>
            </a: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 (C)</a:t>
            </a:r>
          </a:p>
        </p:txBody>
      </p:sp>
    </p:spTree>
    <p:extLst>
      <p:ext uri="{BB962C8B-B14F-4D97-AF65-F5344CB8AC3E}">
        <p14:creationId xmlns:p14="http://schemas.microsoft.com/office/powerpoint/2010/main" val="266507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0494" y="2132856"/>
            <a:ext cx="8802688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3600" b="1" dirty="0" smtClean="0">
                <a:solidFill>
                  <a:schemeClr val="bg1"/>
                </a:solidFill>
                <a:latin typeface="Calibri" pitchFamily="34" charset="0"/>
              </a:rPr>
              <a:t>Dziękuję </a:t>
            </a:r>
            <a:r>
              <a:rPr lang="pl-PL" altLang="pl-PL" sz="3600" b="1" dirty="0">
                <a:solidFill>
                  <a:schemeClr val="bg1"/>
                </a:solidFill>
                <a:latin typeface="Calibri" pitchFamily="34" charset="0"/>
              </a:rPr>
              <a:t>za </a:t>
            </a:r>
            <a:r>
              <a:rPr lang="pl-PL" altLang="pl-PL" sz="3600" b="1" dirty="0" smtClean="0">
                <a:solidFill>
                  <a:schemeClr val="bg1"/>
                </a:solidFill>
                <a:latin typeface="Calibri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3600" b="1" dirty="0" smtClean="0">
                <a:solidFill>
                  <a:schemeClr val="bg1"/>
                </a:solidFill>
                <a:latin typeface="Calibri" pitchFamily="34" charset="0"/>
                <a:hlinkClick r:id="rId5"/>
              </a:rPr>
              <a:t>www.rpo.pomorskie.eu</a:t>
            </a:r>
            <a:endParaRPr lang="pl-PL" altLang="pl-PL" sz="36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0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u="sn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16801"/>
            <a:ext cx="8229600" cy="4032448"/>
          </a:xfrm>
        </p:spPr>
        <p:txBody>
          <a:bodyPr/>
          <a:lstStyle/>
          <a:p>
            <a:pPr marL="0" indent="0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r>
              <a:rPr lang="pl-PL" sz="1600" b="1" dirty="0" smtClean="0">
                <a:latin typeface="Calibri" panose="020F0502020204030204" pitchFamily="34" charset="0"/>
              </a:rPr>
              <a:t>Regionalny </a:t>
            </a:r>
            <a:r>
              <a:rPr lang="pl-PL" sz="1600" b="1" dirty="0">
                <a:latin typeface="Calibri" panose="020F0502020204030204" pitchFamily="34" charset="0"/>
              </a:rPr>
              <a:t>Program Operacyjny Województwa Pomorskiego na lata </a:t>
            </a:r>
            <a:r>
              <a:rPr lang="pl-PL" sz="1600" b="1" dirty="0" smtClean="0">
                <a:latin typeface="Calibri" panose="020F0502020204030204" pitchFamily="34" charset="0"/>
              </a:rPr>
              <a:t>2014-2020 </a:t>
            </a:r>
          </a:p>
          <a:p>
            <a:pPr marL="0" indent="0">
              <a:buNone/>
            </a:pPr>
            <a:endParaRPr lang="pl-PL" sz="1600" b="1" dirty="0" smtClean="0">
              <a:latin typeface="Calibri" panose="020F0502020204030204" pitchFamily="34" charset="0"/>
            </a:endParaRPr>
          </a:p>
          <a:p>
            <a:r>
              <a:rPr lang="pl-PL" sz="1600" b="1" dirty="0" smtClean="0">
                <a:latin typeface="Calibri" panose="020F0502020204030204" pitchFamily="34" charset="0"/>
              </a:rPr>
              <a:t>Szczegółowy Opis Osi Priorytetowych Regionalnego Programu Operacyjnego Województwa Pomorskiego 2014-2020</a:t>
            </a:r>
          </a:p>
          <a:p>
            <a:pPr marL="0" indent="0">
              <a:buNone/>
            </a:pPr>
            <a:endParaRPr lang="pl-PL" sz="1600" b="1" dirty="0" smtClean="0">
              <a:latin typeface="Calibri" panose="020F0502020204030204" pitchFamily="34" charset="0"/>
            </a:endParaRPr>
          </a:p>
          <a:p>
            <a:r>
              <a:rPr lang="pl-PL" sz="1600" b="1" dirty="0" smtClean="0">
                <a:latin typeface="Calibri" panose="020F0502020204030204" pitchFamily="34" charset="0"/>
              </a:rPr>
              <a:t>Regulamin konkursu </a:t>
            </a:r>
          </a:p>
          <a:p>
            <a:pPr marL="0" indent="0">
              <a:buNone/>
            </a:pPr>
            <a:endParaRPr lang="pl-PL" sz="1600" b="1" dirty="0" smtClean="0">
              <a:latin typeface="Calibri" panose="020F0502020204030204" pitchFamily="34" charset="0"/>
            </a:endParaRPr>
          </a:p>
          <a:p>
            <a:r>
              <a:rPr lang="pl-PL" sz="1600" b="1" dirty="0" smtClean="0">
                <a:latin typeface="Calibri" panose="020F0502020204030204" pitchFamily="34" charset="0"/>
              </a:rPr>
              <a:t>Standardy realizacji wsparcia</a:t>
            </a:r>
          </a:p>
          <a:p>
            <a:endParaRPr lang="pl-PL" sz="1600" b="1" dirty="0">
              <a:latin typeface="Calibri" panose="020F0502020204030204" pitchFamily="34" charset="0"/>
            </a:endParaRPr>
          </a:p>
          <a:p>
            <a:r>
              <a:rPr lang="pl-PL" sz="1600" b="1" dirty="0">
                <a:latin typeface="Calibri" panose="020F0502020204030204" pitchFamily="34" charset="0"/>
              </a:rPr>
              <a:t>Wytyczne w zakresie realizacji przedsięwzięć z udziałem środków Europejskiego Funduszu Społecznego w obszarze zdrowia na lata 2014-2020 </a:t>
            </a:r>
          </a:p>
          <a:p>
            <a:endParaRPr lang="pl-PL" sz="1600" b="1" dirty="0" smtClean="0">
              <a:latin typeface="Calibri" panose="020F0502020204030204" pitchFamily="34" charset="0"/>
            </a:endParaRPr>
          </a:p>
          <a:p>
            <a:endParaRPr lang="pl-PL" sz="1600" b="1" dirty="0" smtClean="0">
              <a:latin typeface="Calibri" panose="020F0502020204030204" pitchFamily="34" charset="0"/>
            </a:endParaRPr>
          </a:p>
          <a:p>
            <a:endParaRPr lang="pl-PL" sz="1600" b="1" dirty="0">
              <a:latin typeface="Calibri" panose="020F050202020403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7415-57E6-43A7-A0D2-8B7DAF8444CC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  <p:sp>
        <p:nvSpPr>
          <p:cNvPr id="6" name="Rectangle 52"/>
          <p:cNvSpPr>
            <a:spLocks noChangeArrowheads="1"/>
          </p:cNvSpPr>
          <p:nvPr/>
        </p:nvSpPr>
        <p:spPr bwMode="auto">
          <a:xfrm>
            <a:off x="0" y="99218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 algn="ctr">
              <a:buNone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WSPARCIE PROFILAKTYKI ZDROWOTNEJ ZE ŚRODKÓW EFS W RAMACH RPO WP 2014 - 2020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24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645424" cy="504056"/>
          </a:xfrm>
        </p:spPr>
        <p:txBody>
          <a:bodyPr/>
          <a:lstStyle/>
          <a:p>
            <a:pPr algn="r"/>
            <a:r>
              <a:rPr lang="pl-PL" sz="2000" b="1" u="sng" dirty="0" smtClean="0">
                <a:solidFill>
                  <a:srgbClr val="FFFF00"/>
                </a:solidFill>
                <a:latin typeface="Calibri" pitchFamily="34" charset="0"/>
              </a:rPr>
              <a:t>INFORMACJE OGÓLNE</a:t>
            </a:r>
            <a:endParaRPr lang="pl-PL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266328" y="2276872"/>
            <a:ext cx="8877672" cy="4448590"/>
          </a:xfrm>
        </p:spPr>
        <p:txBody>
          <a:bodyPr/>
          <a:lstStyle/>
          <a:p>
            <a:pPr marL="0" indent="0" algn="ctr">
              <a:buNone/>
            </a:pPr>
            <a:endParaRPr lang="pl-PL" sz="1600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OŚ PRIORYTETOWA 5</a:t>
            </a:r>
          </a:p>
          <a:p>
            <a:pPr marL="0" indent="0" algn="ctr"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DZIAŁANIE 5.4 ZDROWIE NA RYNKU </a:t>
            </a:r>
            <a:r>
              <a:rPr lang="pl-PL" sz="1600" b="1" dirty="0" smtClean="0">
                <a:latin typeface="Calibri" panose="020F0502020204030204" pitchFamily="34" charset="0"/>
              </a:rPr>
              <a:t>PRACY</a:t>
            </a:r>
          </a:p>
          <a:p>
            <a:pPr marL="0" indent="0" algn="just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Alokacja </a:t>
            </a:r>
            <a:r>
              <a:rPr lang="pl-PL" sz="1600" b="1" dirty="0">
                <a:latin typeface="Calibri" panose="020F0502020204030204" pitchFamily="34" charset="0"/>
              </a:rPr>
              <a:t>18 037 </a:t>
            </a:r>
            <a:r>
              <a:rPr lang="pl-PL" sz="1600" b="1" dirty="0" smtClean="0">
                <a:latin typeface="Calibri" panose="020F0502020204030204" pitchFamily="34" charset="0"/>
              </a:rPr>
              <a:t>505 euro </a:t>
            </a:r>
            <a:r>
              <a:rPr lang="pl-PL" sz="1600" b="1" dirty="0">
                <a:latin typeface="Calibri" panose="020F0502020204030204" pitchFamily="34" charset="0"/>
              </a:rPr>
              <a:t>(ok. </a:t>
            </a:r>
            <a:r>
              <a:rPr lang="pl-PL" sz="1600" b="1" dirty="0" smtClean="0">
                <a:latin typeface="Calibri" panose="020F0502020204030204" pitchFamily="34" charset="0"/>
              </a:rPr>
              <a:t>72 </a:t>
            </a:r>
            <a:r>
              <a:rPr lang="pl-PL" sz="1600" b="1" dirty="0">
                <a:latin typeface="Calibri" panose="020F0502020204030204" pitchFamily="34" charset="0"/>
              </a:rPr>
              <a:t>000 000 PLN</a:t>
            </a:r>
            <a:r>
              <a:rPr lang="pl-PL" sz="1600" b="1" dirty="0" smtClean="0">
                <a:latin typeface="Calibri" panose="020F0502020204030204" pitchFamily="34" charset="0"/>
              </a:rPr>
              <a:t>)</a:t>
            </a:r>
          </a:p>
          <a:p>
            <a:pPr marL="0" indent="0" algn="ctr">
              <a:buNone/>
            </a:pPr>
            <a:endParaRPr lang="pl-PL" sz="1600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1600" b="1" dirty="0">
                <a:latin typeface="Calibri" panose="020F0502020204030204" pitchFamily="34" charset="0"/>
              </a:rPr>
              <a:t>Poddziałanie 5.4.1</a:t>
            </a:r>
            <a:r>
              <a:rPr lang="pl-PL" sz="1600" b="1" dirty="0" smtClean="0">
                <a:latin typeface="Calibri" panose="020F0502020204030204" pitchFamily="34" charset="0"/>
              </a:rPr>
              <a:t>. (mechanizm ZIT) </a:t>
            </a:r>
            <a:r>
              <a:rPr lang="pl-PL" sz="1600" b="1" dirty="0">
                <a:latin typeface="Calibri" panose="020F0502020204030204" pitchFamily="34" charset="0"/>
              </a:rPr>
              <a:t>1 803 751 </a:t>
            </a:r>
            <a:r>
              <a:rPr lang="pl-PL" sz="1600" b="1" dirty="0" smtClean="0">
                <a:latin typeface="Calibri" panose="020F0502020204030204" pitchFamily="34" charset="0"/>
              </a:rPr>
              <a:t>euro</a:t>
            </a:r>
            <a:endParaRPr lang="pl-PL" sz="16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1600" b="1" dirty="0">
                <a:latin typeface="Calibri" panose="020F0502020204030204" pitchFamily="34" charset="0"/>
              </a:rPr>
              <a:t>Poddziałanie 5.4.2</a:t>
            </a:r>
            <a:r>
              <a:rPr lang="pl-PL" sz="1600" b="1" dirty="0" smtClean="0">
                <a:latin typeface="Calibri" panose="020F0502020204030204" pitchFamily="34" charset="0"/>
              </a:rPr>
              <a:t>.(poza mechanizmem ZIT) </a:t>
            </a:r>
            <a:r>
              <a:rPr lang="pl-PL" sz="1600" b="1" dirty="0">
                <a:latin typeface="Calibri" panose="020F0502020204030204" pitchFamily="34" charset="0"/>
              </a:rPr>
              <a:t>16 233 754 </a:t>
            </a:r>
            <a:r>
              <a:rPr lang="pl-PL" sz="1600" b="1" dirty="0" smtClean="0">
                <a:latin typeface="Calibri" panose="020F0502020204030204" pitchFamily="34" charset="0"/>
              </a:rPr>
              <a:t>euro </a:t>
            </a:r>
            <a:endParaRPr lang="pl-PL" sz="16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1600" b="1" dirty="0">
              <a:latin typeface="Calibri" panose="020F0502020204030204" pitchFamily="34" charset="0"/>
            </a:endParaRPr>
          </a:p>
        </p:txBody>
      </p:sp>
      <p:sp>
        <p:nvSpPr>
          <p:cNvPr id="8" name="Rectangle 52"/>
          <p:cNvSpPr>
            <a:spLocks noChangeArrowheads="1"/>
          </p:cNvSpPr>
          <p:nvPr/>
        </p:nvSpPr>
        <p:spPr bwMode="auto">
          <a:xfrm>
            <a:off x="0" y="99218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 algn="ctr">
              <a:buNone/>
            </a:pP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WSPARCIE PROFILAKTYKI ZDROWOTNEJ ZE ŚRODKÓW EFS W RAMACH RPO WP 2014 - 2020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17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645424" cy="504056"/>
          </a:xfrm>
        </p:spPr>
        <p:txBody>
          <a:bodyPr/>
          <a:lstStyle/>
          <a:p>
            <a:pPr algn="r"/>
            <a:r>
              <a:rPr lang="pl-PL" sz="2000" b="1" u="sng" dirty="0" smtClean="0">
                <a:solidFill>
                  <a:srgbClr val="FFFF00"/>
                </a:solidFill>
                <a:latin typeface="Calibri" pitchFamily="34" charset="0"/>
              </a:rPr>
              <a:t>INFORMACJE OGÓLNE</a:t>
            </a:r>
            <a:endParaRPr lang="pl-PL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266328" y="2276872"/>
            <a:ext cx="8877672" cy="4448590"/>
          </a:xfrm>
        </p:spPr>
        <p:txBody>
          <a:bodyPr/>
          <a:lstStyle/>
          <a:p>
            <a:pPr marL="0" indent="0" algn="ctr">
              <a:buNone/>
            </a:pPr>
            <a:endParaRPr lang="pl-PL" sz="1600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GRUPA DOCELOWA</a:t>
            </a:r>
          </a:p>
          <a:p>
            <a:pPr marL="0" indent="0" algn="ctr">
              <a:buNone/>
            </a:pPr>
            <a:endParaRPr lang="pl-PL" sz="1600" b="1" dirty="0" smtClean="0">
              <a:latin typeface="Calibri" panose="020F0502020204030204" pitchFamily="34" charset="0"/>
            </a:endParaRPr>
          </a:p>
          <a:p>
            <a:pPr algn="just"/>
            <a:r>
              <a:rPr lang="pl-PL" sz="1600" b="1" dirty="0">
                <a:latin typeface="Calibri" panose="020F0502020204030204" pitchFamily="34" charset="0"/>
              </a:rPr>
              <a:t>wyłącznie osoby w wieku aktywności zawodowej,</a:t>
            </a:r>
          </a:p>
          <a:p>
            <a:pPr algn="just"/>
            <a:r>
              <a:rPr lang="pl-PL" sz="1600" b="1" dirty="0">
                <a:latin typeface="Calibri" panose="020F0502020204030204" pitchFamily="34" charset="0"/>
              </a:rPr>
              <a:t>specyfika grupy docelowej określona w kryteriach wyboru projektów</a:t>
            </a:r>
          </a:p>
          <a:p>
            <a:pPr algn="just"/>
            <a:r>
              <a:rPr lang="pl-PL" sz="1600" b="1" dirty="0">
                <a:latin typeface="Calibri" panose="020F0502020204030204" pitchFamily="34" charset="0"/>
              </a:rPr>
              <a:t>specyfika grupy docelowej wynika z zapisów RPZ w poszczególnych obszarach.</a:t>
            </a:r>
          </a:p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1600" b="1" dirty="0">
              <a:latin typeface="Calibri" panose="020F0502020204030204" pitchFamily="34" charset="0"/>
            </a:endParaRPr>
          </a:p>
        </p:txBody>
      </p:sp>
      <p:sp>
        <p:nvSpPr>
          <p:cNvPr id="8" name="Rectangle 52"/>
          <p:cNvSpPr>
            <a:spLocks noChangeArrowheads="1"/>
          </p:cNvSpPr>
          <p:nvPr/>
        </p:nvSpPr>
        <p:spPr bwMode="auto">
          <a:xfrm>
            <a:off x="0" y="99218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 algn="ctr">
              <a:buNone/>
            </a:pP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WSPARCIE PROFILAKTYKI ZDROWOTNEJ ZE ŚRODKÓW EFS W RAMACH RPO WP 2014 - 2020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36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645424" cy="504056"/>
          </a:xfrm>
        </p:spPr>
        <p:txBody>
          <a:bodyPr/>
          <a:lstStyle/>
          <a:p>
            <a:pPr algn="r"/>
            <a:r>
              <a:rPr lang="pl-PL" sz="2000" b="1" u="sng" dirty="0" smtClean="0">
                <a:solidFill>
                  <a:srgbClr val="FFFF00"/>
                </a:solidFill>
                <a:latin typeface="Calibri" pitchFamily="34" charset="0"/>
              </a:rPr>
              <a:t>INFORMACJE OGÓLNE</a:t>
            </a:r>
            <a:endParaRPr lang="pl-PL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266328" y="2276872"/>
            <a:ext cx="8877672" cy="4448590"/>
          </a:xfrm>
        </p:spPr>
        <p:txBody>
          <a:bodyPr/>
          <a:lstStyle/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700" b="1" u="sng" dirty="0">
                <a:latin typeface="Calibri" panose="020F0502020204030204" pitchFamily="34" charset="0"/>
              </a:rPr>
              <a:t>Wnioskodawcami w szczególności mogą być:</a:t>
            </a: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1) publiczne i prywatne podmioty świadczące usługi zdrowotne i ich organy założycielskie, </a:t>
            </a: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2) jednostki samorządu terytorialnego i ich jednostki organizacyjne,</a:t>
            </a: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3) związki i stowarzyszenia jednostek samorządu terytorialnego,</a:t>
            </a: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4) organizacje pozarządowe, </a:t>
            </a: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5) organizacje przedsiębiorców, </a:t>
            </a: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6) przedsiębiorcy, </a:t>
            </a: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7) instytucje edukacyjne, </a:t>
            </a: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8) szkoły wyższe, </a:t>
            </a: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9) podmioty ekonomii społecznej/przedsiębiorstwa społeczne</a:t>
            </a:r>
          </a:p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1600" b="1" dirty="0">
              <a:latin typeface="Calibri" panose="020F0502020204030204" pitchFamily="34" charset="0"/>
            </a:endParaRPr>
          </a:p>
        </p:txBody>
      </p:sp>
      <p:sp>
        <p:nvSpPr>
          <p:cNvPr id="8" name="Rectangle 52"/>
          <p:cNvSpPr>
            <a:spLocks noChangeArrowheads="1"/>
          </p:cNvSpPr>
          <p:nvPr/>
        </p:nvSpPr>
        <p:spPr bwMode="auto">
          <a:xfrm>
            <a:off x="0" y="99218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 algn="ctr">
              <a:buNone/>
            </a:pP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WSPARCIE PROFILAKTYKI ZDROWOTNEJ ZE ŚRODKÓW EFS W RAMACH RPO WP 2014 - 2020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8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32447"/>
          </a:xfrm>
        </p:spPr>
        <p:txBody>
          <a:bodyPr/>
          <a:lstStyle/>
          <a:p>
            <a:pPr algn="just"/>
            <a:endParaRPr lang="pl-PL" sz="1500" b="1" dirty="0" smtClean="0">
              <a:latin typeface="Calibri" panose="020F0502020204030204" pitchFamily="34" charset="0"/>
            </a:endParaRPr>
          </a:p>
          <a:p>
            <a:pPr algn="just"/>
            <a:r>
              <a:rPr lang="pl-PL" sz="1500" b="1" dirty="0" smtClean="0">
                <a:latin typeface="Calibri" panose="020F0502020204030204" pitchFamily="34" charset="0"/>
              </a:rPr>
              <a:t>Projekty </a:t>
            </a:r>
            <a:r>
              <a:rPr lang="pl-PL" sz="1500" b="1" dirty="0">
                <a:latin typeface="Calibri" panose="020F0502020204030204" pitchFamily="34" charset="0"/>
              </a:rPr>
              <a:t>ukierunkowane na zwiększenie udziału mieszkańców regionu w programach zdrowotnych dotyczących chorób stanowiących istotną barierę w utrzymaniu i wydłużaniu aktywności zawodowej, realizowane zgodnie z Regionalnym Programem Zdrowotnym (tj. programem polityki zdrowotnej zgodnie z art. 5, pkt 29 a. ustawy z dnia 27 sierpnia 2004 r. o świadczeniach opieki zdrowotnej finansowanych ze środków </a:t>
            </a:r>
            <a:r>
              <a:rPr lang="pl-PL" sz="1500" b="1" dirty="0" smtClean="0">
                <a:latin typeface="Calibri" panose="020F0502020204030204" pitchFamily="34" charset="0"/>
              </a:rPr>
              <a:t>publicznych), </a:t>
            </a:r>
            <a:r>
              <a:rPr lang="pl-PL" sz="1500" b="1" dirty="0">
                <a:latin typeface="Calibri" panose="020F0502020204030204" pitchFamily="34" charset="0"/>
              </a:rPr>
              <a:t>opracowanym i koordynowanym przez Samorząd Województwa </a:t>
            </a:r>
            <a:r>
              <a:rPr lang="pl-PL" sz="1500" b="1" dirty="0" smtClean="0">
                <a:latin typeface="Calibri" panose="020F0502020204030204" pitchFamily="34" charset="0"/>
              </a:rPr>
              <a:t>Pomorskiego. </a:t>
            </a:r>
          </a:p>
          <a:p>
            <a:pPr algn="just"/>
            <a:endParaRPr lang="pl-PL" sz="1500" b="1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1500" b="1" dirty="0" smtClean="0">
              <a:latin typeface="Calibri" panose="020F0502020204030204" pitchFamily="34" charset="0"/>
            </a:endParaRPr>
          </a:p>
          <a:p>
            <a:pPr algn="just"/>
            <a:r>
              <a:rPr lang="pl-PL" sz="1500" b="1" dirty="0">
                <a:latin typeface="Calibri" panose="020F0502020204030204" pitchFamily="34" charset="0"/>
              </a:rPr>
              <a:t>Projekty ukierunkowane na rozwój populacyjnych programów przesiewowych w zakresie wczesnego wykrywania </a:t>
            </a:r>
            <a:r>
              <a:rPr lang="pl-PL" sz="1500" b="1" dirty="0" smtClean="0">
                <a:latin typeface="Calibri" panose="020F0502020204030204" pitchFamily="34" charset="0"/>
              </a:rPr>
              <a:t>: </a:t>
            </a:r>
          </a:p>
          <a:p>
            <a:pPr marL="444500" indent="0" algn="just" defTabSz="901700">
              <a:buNone/>
            </a:pPr>
            <a:r>
              <a:rPr lang="pl-PL" sz="1500" b="1" dirty="0" smtClean="0">
                <a:latin typeface="Calibri" panose="020F0502020204030204" pitchFamily="34" charset="0"/>
              </a:rPr>
              <a:t>i</a:t>
            </a:r>
            <a:r>
              <a:rPr lang="pl-PL" sz="1500" b="1" dirty="0">
                <a:latin typeface="Calibri" panose="020F0502020204030204" pitchFamily="34" charset="0"/>
              </a:rPr>
              <a:t>) </a:t>
            </a:r>
            <a:r>
              <a:rPr lang="pl-PL" sz="1500" b="1" dirty="0" smtClean="0">
                <a:latin typeface="Calibri" panose="020F0502020204030204" pitchFamily="34" charset="0"/>
              </a:rPr>
              <a:t>raka </a:t>
            </a:r>
            <a:r>
              <a:rPr lang="pl-PL" sz="1500" b="1" dirty="0">
                <a:latin typeface="Calibri" panose="020F0502020204030204" pitchFamily="34" charset="0"/>
              </a:rPr>
              <a:t>piersi, </a:t>
            </a:r>
            <a:endParaRPr lang="pl-PL" sz="1500" b="1" dirty="0" smtClean="0">
              <a:latin typeface="Calibri" panose="020F0502020204030204" pitchFamily="34" charset="0"/>
            </a:endParaRPr>
          </a:p>
          <a:p>
            <a:pPr marL="444500" indent="0" algn="just" defTabSz="901700">
              <a:buNone/>
            </a:pPr>
            <a:r>
              <a:rPr lang="pl-PL" sz="1500" b="1" dirty="0" smtClean="0">
                <a:latin typeface="Calibri" panose="020F0502020204030204" pitchFamily="34" charset="0"/>
              </a:rPr>
              <a:t>ii</a:t>
            </a:r>
            <a:r>
              <a:rPr lang="pl-PL" sz="1500" b="1" dirty="0">
                <a:latin typeface="Calibri" panose="020F0502020204030204" pitchFamily="34" charset="0"/>
              </a:rPr>
              <a:t>) </a:t>
            </a:r>
            <a:r>
              <a:rPr lang="pl-PL" sz="1500" b="1" dirty="0" smtClean="0">
                <a:latin typeface="Calibri" panose="020F0502020204030204" pitchFamily="34" charset="0"/>
              </a:rPr>
              <a:t>raka </a:t>
            </a:r>
            <a:r>
              <a:rPr lang="pl-PL" sz="1500" b="1" dirty="0">
                <a:latin typeface="Calibri" panose="020F0502020204030204" pitchFamily="34" charset="0"/>
              </a:rPr>
              <a:t>szyjki macicy, </a:t>
            </a:r>
            <a:endParaRPr lang="pl-PL" sz="1500" b="1" dirty="0" smtClean="0">
              <a:latin typeface="Calibri" panose="020F0502020204030204" pitchFamily="34" charset="0"/>
            </a:endParaRPr>
          </a:p>
          <a:p>
            <a:pPr marL="444500" indent="0" algn="just" defTabSz="901700">
              <a:buNone/>
            </a:pPr>
            <a:r>
              <a:rPr lang="pl-PL" sz="1500" b="1" dirty="0" smtClean="0">
                <a:latin typeface="Calibri" panose="020F0502020204030204" pitchFamily="34" charset="0"/>
              </a:rPr>
              <a:t>iii</a:t>
            </a:r>
            <a:r>
              <a:rPr lang="pl-PL" sz="1500" b="1" dirty="0">
                <a:latin typeface="Calibri" panose="020F0502020204030204" pitchFamily="34" charset="0"/>
              </a:rPr>
              <a:t>) </a:t>
            </a:r>
            <a:r>
              <a:rPr lang="pl-PL" sz="1500" b="1" dirty="0" smtClean="0">
                <a:latin typeface="Calibri" panose="020F0502020204030204" pitchFamily="34" charset="0"/>
              </a:rPr>
              <a:t>raka jelita </a:t>
            </a:r>
            <a:r>
              <a:rPr lang="pl-PL" sz="1500" b="1" dirty="0">
                <a:latin typeface="Calibri" panose="020F0502020204030204" pitchFamily="34" charset="0"/>
              </a:rPr>
              <a:t>grubego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7415-57E6-43A7-A0D2-8B7DAF8444CC}" type="slidenum">
              <a:rPr lang="pl-PL" altLang="pl-PL" smtClean="0"/>
              <a:pPr>
                <a:defRPr/>
              </a:pPr>
              <a:t>6</a:t>
            </a:fld>
            <a:endParaRPr lang="pl-PL" altLang="pl-PL"/>
          </a:p>
        </p:txBody>
      </p:sp>
      <p:sp>
        <p:nvSpPr>
          <p:cNvPr id="5" name="Rectangle 52"/>
          <p:cNvSpPr>
            <a:spLocks noChangeArrowheads="1"/>
          </p:cNvSpPr>
          <p:nvPr/>
        </p:nvSpPr>
        <p:spPr bwMode="auto">
          <a:xfrm>
            <a:off x="0" y="98072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 algn="ctr">
              <a:buNone/>
            </a:pP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WSPARCIE PROFILAKTYKI ZDROWOTNEJ ZE ŚRODKÓW EFS W RAMACH RPO WP 2014 - 2020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0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endParaRPr lang="pl-PL" sz="15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pl-PL" sz="800" b="1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600" b="1" u="sng" dirty="0">
                <a:latin typeface="Calibri" panose="020F0502020204030204" pitchFamily="34" charset="0"/>
              </a:rPr>
              <a:t>I moduł- </a:t>
            </a:r>
            <a:r>
              <a:rPr lang="pl-PL" sz="1600" dirty="0">
                <a:latin typeface="Calibri" panose="020F0502020204030204" pitchFamily="34" charset="0"/>
              </a:rPr>
              <a:t>Regionalny Program Polityki Zdrowotnej w zakresie profilaktyki cukrzycy typu 2</a:t>
            </a:r>
          </a:p>
          <a:p>
            <a:pPr marL="0" indent="0" algn="just">
              <a:buNone/>
            </a:pPr>
            <a:endParaRPr lang="pl-PL" sz="1600" b="1" u="sng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600" b="1" u="sng" dirty="0">
                <a:latin typeface="Calibri" panose="020F0502020204030204" pitchFamily="34" charset="0"/>
              </a:rPr>
              <a:t>II moduł- </a:t>
            </a:r>
            <a:r>
              <a:rPr lang="pl-PL" sz="1600" dirty="0">
                <a:latin typeface="Calibri" panose="020F0502020204030204" pitchFamily="34" charset="0"/>
              </a:rPr>
              <a:t>Regionalny Program Polityki Zdrowotnej dotyczący rehabilitacji medycznej ułatwiającej powroty do pracy</a:t>
            </a:r>
          </a:p>
          <a:p>
            <a:pPr marL="0" indent="0" algn="just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600" b="1" u="sng" dirty="0">
                <a:latin typeface="Calibri" panose="020F0502020204030204" pitchFamily="34" charset="0"/>
              </a:rPr>
              <a:t>III moduł- </a:t>
            </a:r>
            <a:r>
              <a:rPr lang="pl-PL" sz="1600" dirty="0">
                <a:latin typeface="Calibri" panose="020F0502020204030204" pitchFamily="34" charset="0"/>
              </a:rPr>
              <a:t>Regionalny Program Polityki Zdrowotnej dotyczący eliminowania czynników ryzyka w miejscu pracy</a:t>
            </a:r>
          </a:p>
          <a:p>
            <a:pPr marL="0" indent="0">
              <a:buNone/>
            </a:pPr>
            <a:endParaRPr lang="pl-PL" sz="800" b="1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1500" b="1" dirty="0" smtClean="0">
              <a:latin typeface="Calibri" panose="020F0502020204030204" pitchFamily="34" charset="0"/>
            </a:endParaRPr>
          </a:p>
          <a:p>
            <a:pPr marL="363538" indent="0" algn="just"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Uzupełniająco: </a:t>
            </a:r>
            <a:r>
              <a:rPr lang="pl-PL" sz="1600" dirty="0" smtClean="0">
                <a:latin typeface="Calibri" panose="020F0502020204030204" pitchFamily="34" charset="0"/>
              </a:rPr>
              <a:t>promocja </a:t>
            </a:r>
            <a:r>
              <a:rPr lang="pl-PL" sz="1600" dirty="0">
                <a:latin typeface="Calibri" panose="020F0502020204030204" pitchFamily="34" charset="0"/>
              </a:rPr>
              <a:t>i </a:t>
            </a:r>
            <a:r>
              <a:rPr lang="pl-PL" sz="1600" dirty="0" smtClean="0">
                <a:latin typeface="Calibri" panose="020F0502020204030204" pitchFamily="34" charset="0"/>
              </a:rPr>
              <a:t>edukacja zdrowotna, </a:t>
            </a:r>
            <a:r>
              <a:rPr lang="pl-PL" sz="1600" dirty="0">
                <a:latin typeface="Calibri" panose="020F0502020204030204" pitchFamily="34" charset="0"/>
              </a:rPr>
              <a:t>jako uzupełnienie działań wskazanych powyżej, </a:t>
            </a:r>
            <a:r>
              <a:rPr lang="pl-PL" sz="1600" dirty="0" smtClean="0">
                <a:latin typeface="Calibri" panose="020F0502020204030204" pitchFamily="34" charset="0"/>
              </a:rPr>
              <a:t>obejmująca </a:t>
            </a:r>
            <a:r>
              <a:rPr lang="pl-PL" sz="1600" dirty="0">
                <a:latin typeface="Calibri" panose="020F0502020204030204" pitchFamily="34" charset="0"/>
              </a:rPr>
              <a:t>m.in.:</a:t>
            </a:r>
          </a:p>
          <a:p>
            <a:pPr marL="901700" algn="just">
              <a:tabLst>
                <a:tab pos="363538" algn="l"/>
              </a:tabLst>
            </a:pPr>
            <a:r>
              <a:rPr lang="pl-PL" sz="1600" dirty="0">
                <a:latin typeface="Calibri" panose="020F0502020204030204" pitchFamily="34" charset="0"/>
              </a:rPr>
              <a:t>i) akcje profilaktyczne, </a:t>
            </a:r>
          </a:p>
          <a:p>
            <a:pPr marL="901700" algn="just">
              <a:tabLst>
                <a:tab pos="363538" algn="l"/>
              </a:tabLst>
            </a:pPr>
            <a:r>
              <a:rPr lang="pl-PL" sz="1600" dirty="0">
                <a:latin typeface="Calibri" panose="020F0502020204030204" pitchFamily="34" charset="0"/>
              </a:rPr>
              <a:t>ii) akcje promujące zdrowy tryb życia, w tym aktywność fizyczną.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7415-57E6-43A7-A0D2-8B7DAF8444CC}" type="slidenum">
              <a:rPr lang="pl-PL" altLang="pl-PL" smtClean="0"/>
              <a:pPr>
                <a:defRPr/>
              </a:pPr>
              <a:t>7</a:t>
            </a:fld>
            <a:endParaRPr lang="pl-PL" altLang="pl-PL" dirty="0"/>
          </a:p>
        </p:txBody>
      </p:sp>
      <p:sp>
        <p:nvSpPr>
          <p:cNvPr id="5" name="Rectangle 52"/>
          <p:cNvSpPr>
            <a:spLocks noChangeArrowheads="1"/>
          </p:cNvSpPr>
          <p:nvPr/>
        </p:nvSpPr>
        <p:spPr bwMode="auto">
          <a:xfrm>
            <a:off x="0" y="98072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>
              <a:buNone/>
            </a:pPr>
            <a:r>
              <a:rPr lang="pl-PL" altLang="pl-PL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Poddziałanie 5.4.2.</a:t>
            </a:r>
            <a:r>
              <a:rPr lang="pl-PL" altLang="pl-PL" sz="1600" dirty="0">
                <a:latin typeface="Calibri" panose="020F0502020204030204" pitchFamily="34" charset="0"/>
              </a:rPr>
              <a:t> </a:t>
            </a:r>
          </a:p>
          <a:p>
            <a:pPr marL="87313">
              <a:buNone/>
            </a:pPr>
            <a:r>
              <a:rPr lang="pl-PL" sz="1600" dirty="0">
                <a:latin typeface="Calibri" panose="020F0502020204030204" pitchFamily="34" charset="0"/>
              </a:rPr>
              <a:t>Zdrowie na rynku pracy </a:t>
            </a:r>
            <a:endParaRPr lang="pl-PL" sz="1600" b="1" dirty="0">
              <a:solidFill>
                <a:srgbClr val="800000"/>
              </a:solidFill>
              <a:latin typeface="Calibri" panose="020F0502020204030204" pitchFamily="34" charset="0"/>
            </a:endParaRPr>
          </a:p>
          <a:p>
            <a:pPr marL="87313" algn="r">
              <a:buNone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REGIONALNY PROGRAM ZDROWOTNY W RAMACH RPO </a:t>
            </a: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WP 2014 - 2020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74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645424" cy="504056"/>
          </a:xfrm>
        </p:spPr>
        <p:txBody>
          <a:bodyPr/>
          <a:lstStyle/>
          <a:p>
            <a:pPr algn="r"/>
            <a:r>
              <a:rPr lang="pl-PL" sz="2000" b="1" dirty="0" smtClean="0">
                <a:solidFill>
                  <a:schemeClr val="bg1"/>
                </a:solidFill>
                <a:latin typeface="Calibri" pitchFamily="34" charset="0"/>
              </a:rPr>
              <a:t>ZAKRES PROJEKTÓW</a:t>
            </a:r>
            <a:endParaRPr lang="pl-PL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107504" y="2191772"/>
            <a:ext cx="8877672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pl-PL" sz="1600" dirty="0" smtClean="0">
                <a:latin typeface="Calibri" panose="020F0502020204030204" pitchFamily="34" charset="0"/>
              </a:rPr>
              <a:t>W </a:t>
            </a:r>
            <a:r>
              <a:rPr lang="pl-PL" sz="1600" dirty="0">
                <a:latin typeface="Calibri" panose="020F0502020204030204" pitchFamily="34" charset="0"/>
              </a:rPr>
              <a:t>ramach projektów o charakterze profilaktycznym ukierunkowanych na </a:t>
            </a:r>
            <a:r>
              <a:rPr lang="pl-PL" sz="1600" b="1" u="sng" dirty="0">
                <a:latin typeface="Calibri" panose="020F0502020204030204" pitchFamily="34" charset="0"/>
              </a:rPr>
              <a:t>wczesne wykrywanie raka piersi i szyjki macicy</a:t>
            </a:r>
            <a:r>
              <a:rPr lang="pl-PL" sz="1600" dirty="0">
                <a:latin typeface="Calibri" panose="020F0502020204030204" pitchFamily="34" charset="0"/>
              </a:rPr>
              <a:t> mogą być realizowane w szczególności następujące działania:  </a:t>
            </a:r>
          </a:p>
          <a:p>
            <a:pPr algn="just">
              <a:buAutoNum type="alphaLcParenR"/>
            </a:pPr>
            <a:r>
              <a:rPr lang="pl-PL" sz="1600" dirty="0">
                <a:latin typeface="Calibri" panose="020F0502020204030204" pitchFamily="34" charset="0"/>
              </a:rPr>
              <a:t>działania informacyjno-edukacyjne oraz dotyczące edukacji prozdrowotnej 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o charakterze lokalnym polegające na zachęcaniu kobiet do badań profilaktycznych. Tego typu działania nie mogą stanowić jedynego działania w ramach projektu. Prowadzenie działań z zakresu edukacji prozdrowotnej możliwe będzie  wyłącznie przez osoby z wykształceniem lekarskim, pielęgniarskim lub położniczym lub przez absolwentów kierunku zdrowie publiczne. </a:t>
            </a:r>
          </a:p>
          <a:p>
            <a:pPr algn="just">
              <a:buAutoNum type="alphaLcParenR"/>
            </a:pPr>
            <a:r>
              <a:rPr lang="pl-PL" sz="1600" dirty="0">
                <a:latin typeface="Calibri" panose="020F0502020204030204" pitchFamily="34" charset="0"/>
              </a:rPr>
              <a:t>zapewnianie dojazdu niezbędnego dla realizacji badania w ramach programu profilaktyki </a:t>
            </a:r>
            <a:r>
              <a:rPr lang="pl-PL" sz="1600" dirty="0" smtClean="0">
                <a:latin typeface="Calibri" panose="020F0502020204030204" pitchFamily="34" charset="0"/>
              </a:rPr>
              <a:t>dla </a:t>
            </a:r>
            <a:r>
              <a:rPr lang="pl-PL" sz="1600" dirty="0">
                <a:latin typeface="Calibri" panose="020F0502020204030204" pitchFamily="34" charset="0"/>
              </a:rPr>
              <a:t>danej osoby z miejsca zamieszkania do miejsca wykonywania badania i z powrotem; </a:t>
            </a:r>
          </a:p>
          <a:p>
            <a:pPr algn="just">
              <a:buAutoNum type="alphaLcParenR"/>
            </a:pPr>
            <a:r>
              <a:rPr lang="pl-PL" sz="1600" dirty="0" smtClean="0">
                <a:latin typeface="Calibri" panose="020F0502020204030204" pitchFamily="34" charset="0"/>
              </a:rPr>
              <a:t>zapewnienie </a:t>
            </a:r>
            <a:r>
              <a:rPr lang="pl-PL" sz="1600" dirty="0">
                <a:latin typeface="Calibri" panose="020F0502020204030204" pitchFamily="34" charset="0"/>
              </a:rPr>
              <a:t>opieki nad osobą niesamodzielną, którą opiekuje się osoba objęta wsparciem w ramach projektu, w czasie korzystania ze wsparcia,</a:t>
            </a:r>
          </a:p>
          <a:p>
            <a:pPr algn="just">
              <a:buAutoNum type="alphaLcParenR"/>
            </a:pPr>
            <a:r>
              <a:rPr lang="pl-PL" sz="1600" dirty="0">
                <a:latin typeface="Calibri" panose="020F0502020204030204" pitchFamily="34" charset="0"/>
              </a:rPr>
              <a:t>wykorzystanie </a:t>
            </a:r>
            <a:r>
              <a:rPr lang="pl-PL" sz="1600" dirty="0" smtClean="0">
                <a:latin typeface="Calibri" panose="020F0502020204030204" pitchFamily="34" charset="0"/>
              </a:rPr>
              <a:t>mammobusów i </a:t>
            </a:r>
            <a:r>
              <a:rPr lang="pl-PL" sz="1600" dirty="0" err="1" smtClean="0">
                <a:latin typeface="Calibri" panose="020F0502020204030204" pitchFamily="34" charset="0"/>
              </a:rPr>
              <a:t>cytobusów</a:t>
            </a:r>
            <a:r>
              <a:rPr lang="pl-PL" sz="1600" dirty="0" smtClean="0">
                <a:latin typeface="Calibri" panose="020F0502020204030204" pitchFamily="34" charset="0"/>
              </a:rPr>
              <a:t> </a:t>
            </a:r>
            <a:r>
              <a:rPr lang="pl-PL" sz="1600" dirty="0">
                <a:latin typeface="Calibri" panose="020F0502020204030204" pitchFamily="34" charset="0"/>
              </a:rPr>
              <a:t>pozwalających na dotarcie do populacji kobiet z małych miejscowości oraz z terenów wiejskich. </a:t>
            </a:r>
          </a:p>
        </p:txBody>
      </p:sp>
      <p:sp>
        <p:nvSpPr>
          <p:cNvPr id="8" name="Rectangle 52"/>
          <p:cNvSpPr>
            <a:spLocks noChangeArrowheads="1"/>
          </p:cNvSpPr>
          <p:nvPr/>
        </p:nvSpPr>
        <p:spPr bwMode="auto">
          <a:xfrm>
            <a:off x="0" y="99218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>
              <a:buNone/>
            </a:pPr>
            <a:r>
              <a:rPr lang="pl-PL" altLang="pl-PL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Poddziałanie </a:t>
            </a:r>
            <a:r>
              <a:rPr lang="pl-PL" altLang="pl-PL" sz="16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5.4.2.</a:t>
            </a:r>
            <a:r>
              <a:rPr lang="pl-PL" altLang="pl-PL" sz="1600" dirty="0" smtClean="0">
                <a:latin typeface="Calibri" panose="020F0502020204030204" pitchFamily="34" charset="0"/>
              </a:rPr>
              <a:t> </a:t>
            </a:r>
          </a:p>
          <a:p>
            <a:pPr marL="87313">
              <a:buNone/>
            </a:pPr>
            <a:r>
              <a:rPr lang="pl-PL" sz="1600" dirty="0">
                <a:latin typeface="Calibri" panose="020F0502020204030204" pitchFamily="34" charset="0"/>
              </a:rPr>
              <a:t>Zdrowie na rynku pracy 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marL="87313" algn="r">
              <a:buNone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PROJEKTY </a:t>
            </a: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DOTYCZĄCE PROFILAKTYKI </a:t>
            </a: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W ZAKRESIE NOWOTWORÓW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08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645424" cy="504056"/>
          </a:xfrm>
        </p:spPr>
        <p:txBody>
          <a:bodyPr/>
          <a:lstStyle/>
          <a:p>
            <a:pPr algn="r"/>
            <a:r>
              <a:rPr lang="pl-PL" sz="2000" b="1" dirty="0" smtClean="0">
                <a:solidFill>
                  <a:schemeClr val="bg1"/>
                </a:solidFill>
                <a:latin typeface="Calibri" pitchFamily="34" charset="0"/>
              </a:rPr>
              <a:t>ZAKRES PROJEKTÓW</a:t>
            </a:r>
            <a:endParaRPr lang="pl-PL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266328" y="1961456"/>
            <a:ext cx="8877672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pl-PL" sz="1600" dirty="0">
                <a:latin typeface="Calibri" panose="020F0502020204030204" pitchFamily="34" charset="0"/>
              </a:rPr>
              <a:t>W ramach projektów o charakterze profilaktycznym ukierunkowanych na </a:t>
            </a:r>
            <a:r>
              <a:rPr lang="pl-PL" sz="1600" b="1" u="sng" dirty="0">
                <a:latin typeface="Calibri" panose="020F0502020204030204" pitchFamily="34" charset="0"/>
              </a:rPr>
              <a:t>wczesne wykrywanie raka jelita grubego </a:t>
            </a:r>
            <a:r>
              <a:rPr lang="pl-PL" sz="1600" dirty="0">
                <a:latin typeface="Calibri" panose="020F0502020204030204" pitchFamily="34" charset="0"/>
              </a:rPr>
              <a:t>będą mogły być realizowane w szczególności następujące działania: </a:t>
            </a:r>
          </a:p>
          <a:p>
            <a:pPr algn="just"/>
            <a:r>
              <a:rPr lang="pl-PL" sz="1600" dirty="0">
                <a:latin typeface="Calibri" panose="020F0502020204030204" pitchFamily="34" charset="0"/>
              </a:rPr>
              <a:t>usługi zdrowotne, w tym: badanie </a:t>
            </a:r>
            <a:r>
              <a:rPr lang="pl-PL" sz="1600" dirty="0" err="1">
                <a:latin typeface="Calibri" panose="020F0502020204030204" pitchFamily="34" charset="0"/>
              </a:rPr>
              <a:t>kolonoskopowe</a:t>
            </a:r>
            <a:r>
              <a:rPr lang="pl-PL" sz="1600" dirty="0">
                <a:latin typeface="Calibri" panose="020F0502020204030204" pitchFamily="34" charset="0"/>
              </a:rPr>
              <a:t> w maksymalnej kwocie do 420 zł brutto i koszt znieczulenia; </a:t>
            </a:r>
          </a:p>
          <a:p>
            <a:pPr algn="just"/>
            <a:r>
              <a:rPr lang="pl-PL" sz="1600" dirty="0">
                <a:latin typeface="Calibri" panose="020F0502020204030204" pitchFamily="34" charset="0"/>
              </a:rPr>
              <a:t> działania informacyjno-edukacyjne oraz dotyczące edukacji prozdrowotnej 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o charakterze lokalnym polegające na zachęcaniu osób do badań profilaktycznych. Tego typu działania nie mogą stanowić jedynego działania w ramach projektu. Prowadzenie działań z zakresu edukacji prozdrowotnej możliwe będzie wyłącznie przez osoby z wykształceniem lekarskim lub pielęgniarskim lub przez absolwentów kierunku zdrowie publiczne; </a:t>
            </a:r>
          </a:p>
          <a:p>
            <a:pPr algn="just"/>
            <a:r>
              <a:rPr lang="pl-PL" sz="1600" dirty="0">
                <a:latin typeface="Calibri" panose="020F0502020204030204" pitchFamily="34" charset="0"/>
              </a:rPr>
              <a:t> zapewnianie dojazdu niezbędnego dla realizacji usługi zdrowotnej w ramach programu profilaktyki raka jelita grubego dla danej osoby z miejsca zamieszkania do miejsca wykonywania badania i z powrotem;</a:t>
            </a:r>
          </a:p>
          <a:p>
            <a:pPr algn="just"/>
            <a:r>
              <a:rPr lang="pl-PL" sz="1600" dirty="0" smtClean="0">
                <a:latin typeface="Calibri" panose="020F0502020204030204" pitchFamily="34" charset="0"/>
              </a:rPr>
              <a:t>zapewnienie </a:t>
            </a:r>
            <a:r>
              <a:rPr lang="pl-PL" sz="1600" dirty="0">
                <a:latin typeface="Calibri" panose="020F0502020204030204" pitchFamily="34" charset="0"/>
              </a:rPr>
              <a:t>opieki nad osobą niesamodzielną, którą opiekuje się osoba objęta wsparciem w ramach projektu, w czasie korzystania ze wsparcia.</a:t>
            </a:r>
          </a:p>
        </p:txBody>
      </p:sp>
      <p:sp>
        <p:nvSpPr>
          <p:cNvPr id="8" name="Rectangle 52"/>
          <p:cNvSpPr>
            <a:spLocks noChangeArrowheads="1"/>
          </p:cNvSpPr>
          <p:nvPr/>
        </p:nvSpPr>
        <p:spPr bwMode="auto">
          <a:xfrm>
            <a:off x="0" y="992188"/>
            <a:ext cx="9144000" cy="86409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7313">
              <a:buNone/>
            </a:pPr>
            <a:r>
              <a:rPr lang="pl-PL" altLang="pl-PL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Poddziałanie </a:t>
            </a:r>
            <a:r>
              <a:rPr lang="pl-PL" altLang="pl-PL" sz="16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5.4.2.</a:t>
            </a:r>
            <a:r>
              <a:rPr lang="pl-PL" altLang="pl-PL" sz="1600" dirty="0" smtClean="0">
                <a:latin typeface="Calibri" panose="020F0502020204030204" pitchFamily="34" charset="0"/>
              </a:rPr>
              <a:t> </a:t>
            </a:r>
          </a:p>
          <a:p>
            <a:pPr marL="87313">
              <a:buNone/>
            </a:pPr>
            <a:r>
              <a:rPr lang="pl-PL" sz="1600" dirty="0">
                <a:latin typeface="Calibri" panose="020F0502020204030204" pitchFamily="34" charset="0"/>
              </a:rPr>
              <a:t>Zdrowie na rynku pracy 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marL="87313" algn="r">
              <a:buNone/>
            </a:pP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PROJEKTY </a:t>
            </a:r>
            <a:r>
              <a:rPr lang="pl-PL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DOTYCZĄCE PROFILAKTYKI </a:t>
            </a:r>
            <a:r>
              <a:rPr lang="pl-PL" sz="1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W ZAKRESIE NOWOTWORÓW</a:t>
            </a:r>
            <a:endParaRPr lang="pl-PL" sz="1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8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10135</TotalTime>
  <Words>1045</Words>
  <Application>Microsoft Office PowerPoint</Application>
  <PresentationFormat>Pokaz na ekranie (4:3)</PresentationFormat>
  <Paragraphs>175</Paragraphs>
  <Slides>17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Projekt domyślny</vt:lpstr>
      <vt:lpstr>Problematyka finansowania usług zdrowotnych  z EFS w ramach RPO WP</vt:lpstr>
      <vt:lpstr>Prezentacja programu PowerPoint</vt:lpstr>
      <vt:lpstr>INFORMACJE OGÓLNE</vt:lpstr>
      <vt:lpstr>INFORMACJE OGÓLNE</vt:lpstr>
      <vt:lpstr>INFORMACJE OGÓLNE</vt:lpstr>
      <vt:lpstr>Prezentacja programu PowerPoint</vt:lpstr>
      <vt:lpstr>Prezentacja programu PowerPoint</vt:lpstr>
      <vt:lpstr>ZAKRES PROJEKTÓW</vt:lpstr>
      <vt:lpstr>ZAKRES PROJEKTÓW</vt:lpstr>
      <vt:lpstr>Prezentacja programu PowerPoint</vt:lpstr>
      <vt:lpstr>Prezentacja programu PowerPoint</vt:lpstr>
      <vt:lpstr>Prezentacja programu PowerPoint</vt:lpstr>
      <vt:lpstr>Prezentacja programu PowerPoint</vt:lpstr>
      <vt:lpstr>KRYTERIA WYBORU PROJEKTÓW</vt:lpstr>
      <vt:lpstr>KRYTERIA WYBORU PROJEKTÓW</vt:lpstr>
      <vt:lpstr>KRYTERIA WYBORU PROJEKTÓW</vt:lpstr>
      <vt:lpstr>Prezentacja programu PowerPoint</vt:lpstr>
    </vt:vector>
  </TitlesOfParts>
  <Company>UMWP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Dębicki Jan</cp:lastModifiedBy>
  <cp:revision>829</cp:revision>
  <cp:lastPrinted>2016-10-12T09:02:12Z</cp:lastPrinted>
  <dcterms:created xsi:type="dcterms:W3CDTF">2008-01-08T07:52:50Z</dcterms:created>
  <dcterms:modified xsi:type="dcterms:W3CDTF">2016-11-15T21:38:47Z</dcterms:modified>
</cp:coreProperties>
</file>