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1" r:id="rId2"/>
    <p:sldId id="292" r:id="rId3"/>
    <p:sldId id="267" r:id="rId4"/>
    <p:sldId id="297" r:id="rId5"/>
    <p:sldId id="298" r:id="rId6"/>
    <p:sldId id="293" r:id="rId7"/>
    <p:sldId id="299" r:id="rId8"/>
    <p:sldId id="294" r:id="rId9"/>
    <p:sldId id="295" r:id="rId10"/>
    <p:sldId id="296" r:id="rId11"/>
    <p:sldId id="289" r:id="rId12"/>
    <p:sldId id="284" r:id="rId13"/>
    <p:sldId id="288" r:id="rId14"/>
    <p:sldId id="300" r:id="rId15"/>
    <p:sldId id="301" r:id="rId16"/>
  </p:sldIdLst>
  <p:sldSz cx="9144000" cy="6858000" type="screen4x3"/>
  <p:notesSz cx="6669088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Garamond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MWP" initials="UMW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3300"/>
    <a:srgbClr val="006600"/>
    <a:srgbClr val="C6E6A2"/>
    <a:srgbClr val="ADDB7B"/>
    <a:srgbClr val="FFFF99"/>
    <a:srgbClr val="000099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712" autoAdjust="0"/>
  </p:normalViewPr>
  <p:slideViewPr>
    <p:cSldViewPr>
      <p:cViewPr>
        <p:scale>
          <a:sx n="75" d="100"/>
          <a:sy n="75" d="100"/>
        </p:scale>
        <p:origin x="-105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890838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49" tIns="44924" rIns="89849" bIns="44924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5" y="3"/>
            <a:ext cx="2890837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49" tIns="44924" rIns="89849" bIns="449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BEF5EB7-BFAA-4568-9AB9-59510B72AD85}" type="datetimeFigureOut">
              <a:rPr lang="pl-PL"/>
              <a:pPr>
                <a:defRPr/>
              </a:pPr>
              <a:t>2016-09-07</a:t>
            </a:fld>
            <a:endParaRPr lang="pl-PL"/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016"/>
            <a:ext cx="2890838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49" tIns="44924" rIns="89849" bIns="44924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5" y="9429016"/>
            <a:ext cx="2890837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849" tIns="44924" rIns="89849" bIns="449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11453B-795A-4420-ADCB-502D3F1684E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83535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890838" cy="4960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49" tIns="44924" rIns="89849" bIns="4492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5" y="3"/>
            <a:ext cx="2890837" cy="4960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49" tIns="44924" rIns="89849" bIns="449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509"/>
            <a:ext cx="5335588" cy="44673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49" tIns="44924" rIns="89849" bIns="449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016"/>
            <a:ext cx="2890838" cy="4960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49" tIns="44924" rIns="89849" bIns="4492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5" y="9429016"/>
            <a:ext cx="2890837" cy="4960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49" tIns="44924" rIns="89849" bIns="449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822DEDC-A074-4470-8EFF-BFD8CC799E8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25491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AD888-EA8E-4A15-B373-259CE588E3F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29418-BFC9-4B53-AE23-F8474EF543B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28BAA-3187-43EB-958A-61415050D4C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9FF91-3484-4A38-9512-87134F8D5DB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7021C-757D-4694-8465-E5D4E9BD75A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93FDF-20F0-4793-9A65-76DD411EB2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26C82-0E82-476A-A8B6-1683DB863A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376CD-DF01-476E-8D57-CE3D729586D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B199-5878-42F4-88FF-813D37C83F5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D25B8-8C02-4124-9C2D-D34993B4A5A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5392A-4438-493E-935A-D746BCC050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AD211-CF94-48F1-B329-1EFD8001D40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2ED83-E39A-4F36-90DF-1A2AFF3B39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FEE77-8A63-4F14-A99B-C73B7C4F9C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6D92824-533D-49B1-8C07-0D08B6D212D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15"/>
          <p:cNvSpPr txBox="1">
            <a:spLocks noChangeArrowheads="1"/>
          </p:cNvSpPr>
          <p:nvPr/>
        </p:nvSpPr>
        <p:spPr bwMode="auto">
          <a:xfrm>
            <a:off x="2124075" y="4508500"/>
            <a:ext cx="1655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"/>
              </a:spcBef>
              <a:spcAft>
                <a:spcPct val="5000"/>
              </a:spcAft>
            </a:pPr>
            <a:endParaRPr lang="pl-PL" sz="1600" b="0" i="1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2420888"/>
            <a:ext cx="9144000" cy="197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Regionalny Program Zdrowotny </a:t>
            </a:r>
            <a:br>
              <a:rPr lang="pl-PL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Województwa Pomorskiego</a:t>
            </a:r>
            <a:endParaRPr lang="pl-PL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pl-PL" sz="3600" i="1" dirty="0">
              <a:latin typeface="Calibri" pitchFamily="34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059113" y="5661025"/>
            <a:ext cx="331311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pl-PL" sz="1800" dirty="0">
                <a:latin typeface="Times New Roman" pitchFamily="18" charset="0"/>
                <a:cs typeface="Times New Roman" pitchFamily="18" charset="0"/>
              </a:rPr>
              <a:t>Departament Zdrowia UMWP</a:t>
            </a:r>
          </a:p>
          <a:p>
            <a:pPr algn="r">
              <a:spcBef>
                <a:spcPct val="5000"/>
              </a:spcBef>
              <a:spcAft>
                <a:spcPct val="5000"/>
              </a:spcAft>
            </a:pPr>
            <a:endParaRPr lang="pl-PL" sz="1600" dirty="0">
              <a:latin typeface="Calibri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0" y="6340475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400" b="0" dirty="0" smtClean="0">
                <a:latin typeface="Times New Roman" pitchFamily="18" charset="0"/>
                <a:cs typeface="Times New Roman" pitchFamily="18" charset="0"/>
              </a:rPr>
              <a:t>8 września </a:t>
            </a:r>
            <a:r>
              <a:rPr lang="pl-PL" sz="1400" b="0" dirty="0">
                <a:latin typeface="Times New Roman" pitchFamily="18" charset="0"/>
                <a:cs typeface="Times New Roman" pitchFamily="18" charset="0"/>
              </a:rPr>
              <a:t>2016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Harmonogram prac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0789" y="1340768"/>
            <a:ext cx="6783579" cy="52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Alokacja środków finansowych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3077" name="pole tekstowe 9"/>
          <p:cNvSpPr txBox="1">
            <a:spLocks noChangeArrowheads="1"/>
          </p:cNvSpPr>
          <p:nvPr/>
        </p:nvSpPr>
        <p:spPr bwMode="auto">
          <a:xfrm>
            <a:off x="250825" y="1268413"/>
            <a:ext cx="889317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pl-PL" b="0" dirty="0">
                <a:solidFill>
                  <a:schemeClr val="tx1"/>
                </a:solidFill>
              </a:rPr>
              <a:t>W ramach </a:t>
            </a:r>
            <a:r>
              <a:rPr lang="pl-PL" b="0" dirty="0" smtClean="0">
                <a:solidFill>
                  <a:schemeClr val="tx1"/>
                </a:solidFill>
              </a:rPr>
              <a:t>działania 5.4</a:t>
            </a:r>
            <a:r>
              <a:rPr lang="pl-PL" b="0" dirty="0">
                <a:solidFill>
                  <a:schemeClr val="tx1"/>
                </a:solidFill>
              </a:rPr>
              <a:t>.</a:t>
            </a:r>
            <a:r>
              <a:rPr lang="pl-PL" b="0" dirty="0" smtClean="0">
                <a:solidFill>
                  <a:schemeClr val="tx1"/>
                </a:solidFill>
              </a:rPr>
              <a:t> </a:t>
            </a:r>
            <a:r>
              <a:rPr lang="pl-PL" b="0" dirty="0">
                <a:solidFill>
                  <a:schemeClr val="tx1"/>
                </a:solidFill>
              </a:rPr>
              <a:t>alokacja wynosi:</a:t>
            </a:r>
          </a:p>
          <a:p>
            <a:pPr lvl="1" algn="ctr">
              <a:spcBef>
                <a:spcPts val="600"/>
              </a:spcBef>
            </a:pPr>
            <a:r>
              <a:rPr lang="pl-PL" dirty="0" smtClean="0">
                <a:solidFill>
                  <a:schemeClr val="tx1"/>
                </a:solidFill>
              </a:rPr>
              <a:t>78 282 771,71 PLN</a:t>
            </a:r>
            <a:r>
              <a:rPr lang="pl-PL" sz="2400" dirty="0" smtClean="0">
                <a:solidFill>
                  <a:schemeClr val="tx1"/>
                </a:solidFill>
              </a:rPr>
              <a:t> </a:t>
            </a:r>
            <a:r>
              <a:rPr lang="pl-PL" sz="2400" b="0" dirty="0">
                <a:solidFill>
                  <a:schemeClr val="tx1"/>
                </a:solidFill>
              </a:rPr>
              <a:t>(z budżetem państwa i wkładem własnym)</a:t>
            </a:r>
          </a:p>
          <a:p>
            <a:pPr>
              <a:spcBef>
                <a:spcPts val="1200"/>
              </a:spcBef>
            </a:pPr>
            <a:r>
              <a:rPr lang="pl-PL" dirty="0">
                <a:solidFill>
                  <a:srgbClr val="006600"/>
                </a:solidFill>
              </a:rPr>
              <a:t>Na RPZ dotyczące: </a:t>
            </a:r>
          </a:p>
          <a:p>
            <a:pPr>
              <a:buFont typeface="Wingdings" pitchFamily="2" charset="2"/>
              <a:buChar char="§"/>
            </a:pPr>
            <a:r>
              <a:rPr lang="pl-PL" sz="2000" b="0" dirty="0">
                <a:solidFill>
                  <a:schemeClr val="tx1"/>
                </a:solidFill>
              </a:rPr>
              <a:t> chorób będących istotnym problemem zdrowotnym regionu,</a:t>
            </a:r>
          </a:p>
          <a:p>
            <a:pPr>
              <a:buFont typeface="Wingdings" pitchFamily="2" charset="2"/>
              <a:buChar char="§"/>
            </a:pPr>
            <a:r>
              <a:rPr lang="pl-PL" sz="2000" b="0" dirty="0">
                <a:solidFill>
                  <a:schemeClr val="tx1"/>
                </a:solidFill>
              </a:rPr>
              <a:t> eliminowania zdrowotnych czynników ryzyka w miejscu pracy, </a:t>
            </a:r>
          </a:p>
          <a:p>
            <a:pPr>
              <a:buFont typeface="Wingdings" pitchFamily="2" charset="2"/>
              <a:buChar char="§"/>
            </a:pPr>
            <a:r>
              <a:rPr lang="pl-PL" sz="2000" b="0" dirty="0">
                <a:solidFill>
                  <a:schemeClr val="tx1"/>
                </a:solidFill>
              </a:rPr>
              <a:t> rehabilitacji medycznej ułatwiającej powroty do pracy: </a:t>
            </a:r>
          </a:p>
          <a:p>
            <a:pPr algn="ctr">
              <a:spcBef>
                <a:spcPts val="600"/>
              </a:spcBef>
            </a:pPr>
            <a:r>
              <a:rPr lang="pl-PL" u="sng" dirty="0">
                <a:solidFill>
                  <a:srgbClr val="C00000"/>
                </a:solidFill>
              </a:rPr>
              <a:t>85 %</a:t>
            </a:r>
            <a:r>
              <a:rPr lang="pl-PL" dirty="0">
                <a:solidFill>
                  <a:schemeClr val="tx1"/>
                </a:solidFill>
              </a:rPr>
              <a:t> z całości alokacji - </a:t>
            </a:r>
            <a:r>
              <a:rPr lang="pl-PL" u="sng" dirty="0" smtClean="0">
                <a:solidFill>
                  <a:srgbClr val="0000CC"/>
                </a:solidFill>
              </a:rPr>
              <a:t>66 540 355,95 PLN</a:t>
            </a:r>
            <a:endParaRPr lang="pl-PL" u="sng" dirty="0">
              <a:solidFill>
                <a:srgbClr val="0000CC"/>
              </a:solidFill>
            </a:endParaRPr>
          </a:p>
          <a:p>
            <a:pPr>
              <a:spcBef>
                <a:spcPts val="1200"/>
              </a:spcBef>
            </a:pPr>
            <a:r>
              <a:rPr lang="pl-PL" dirty="0">
                <a:solidFill>
                  <a:srgbClr val="006600"/>
                </a:solidFill>
              </a:rPr>
              <a:t>Krajowe programy profilaktyczne: </a:t>
            </a:r>
          </a:p>
          <a:p>
            <a:pPr algn="ctr">
              <a:spcBef>
                <a:spcPts val="600"/>
              </a:spcBef>
            </a:pPr>
            <a:r>
              <a:rPr lang="pl-PL" u="sng" dirty="0">
                <a:solidFill>
                  <a:srgbClr val="C00000"/>
                </a:solidFill>
              </a:rPr>
              <a:t>15 %</a:t>
            </a:r>
            <a:r>
              <a:rPr lang="pl-PL" dirty="0">
                <a:solidFill>
                  <a:srgbClr val="C00000"/>
                </a:solidFill>
              </a:rPr>
              <a:t> </a:t>
            </a:r>
            <a:r>
              <a:rPr lang="pl-PL" dirty="0">
                <a:solidFill>
                  <a:schemeClr val="tx1"/>
                </a:solidFill>
              </a:rPr>
              <a:t>z całości alokacji - </a:t>
            </a:r>
            <a:r>
              <a:rPr lang="pl-PL" u="sng" dirty="0" smtClean="0">
                <a:solidFill>
                  <a:srgbClr val="0000CC"/>
                </a:solidFill>
              </a:rPr>
              <a:t>11 742 415,76 PLN</a:t>
            </a:r>
            <a:r>
              <a:rPr lang="pl-PL" b="0" dirty="0" smtClean="0">
                <a:solidFill>
                  <a:srgbClr val="0000CC"/>
                </a:solidFill>
              </a:rPr>
              <a:t> </a:t>
            </a:r>
            <a:endParaRPr lang="pl-PL" b="0" dirty="0">
              <a:solidFill>
                <a:srgbClr val="0000CC"/>
              </a:solidFill>
            </a:endParaRPr>
          </a:p>
          <a:p>
            <a:pPr algn="ctr"/>
            <a:r>
              <a:rPr lang="pl-PL" sz="2400" b="0" dirty="0">
                <a:solidFill>
                  <a:schemeClr val="tx1"/>
                </a:solidFill>
              </a:rPr>
              <a:t>(z budżetem państwa i wkładem własnym)</a:t>
            </a: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0"/>
            <a:ext cx="6875462" cy="908050"/>
          </a:xfrm>
        </p:spPr>
        <p:txBody>
          <a:bodyPr/>
          <a:lstStyle/>
          <a:p>
            <a:r>
              <a:rPr lang="pl-PL" sz="3200" b="1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RPZ – Alokacja środków finansowych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4100" name="pole tekstowe 9"/>
          <p:cNvSpPr txBox="1">
            <a:spLocks noChangeArrowheads="1"/>
          </p:cNvSpPr>
          <p:nvPr/>
        </p:nvSpPr>
        <p:spPr bwMode="auto">
          <a:xfrm>
            <a:off x="250825" y="1268413"/>
            <a:ext cx="889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b="0">
              <a:solidFill>
                <a:schemeClr val="tx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4221334"/>
              </p:ext>
            </p:extLst>
          </p:nvPr>
        </p:nvGraphicFramePr>
        <p:xfrm>
          <a:off x="539750" y="2565400"/>
          <a:ext cx="8208963" cy="3313113"/>
        </p:xfrm>
        <a:graphic>
          <a:graphicData uri="http://schemas.openxmlformats.org/drawingml/2006/table">
            <a:tbl>
              <a:tblPr/>
              <a:tblGrid>
                <a:gridCol w="6172200"/>
                <a:gridCol w="2036763"/>
              </a:tblGrid>
              <a:tr h="1111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I.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 Regionalny Program Profilaktyczny w zakresie cukrzycy w województwie pomorskim </a:t>
                      </a:r>
                      <a:b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</a:b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– zgodnie z  wytycznymi maksymalna alokacja może wynosić 15%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15 %</a:t>
                      </a:r>
                      <a:endParaRPr kumimoji="0" 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II.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 Regionalny Program Profilaktyczny w zakresie eliminowania czynników ryzyka w miejscu pracy</a:t>
                      </a: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30 %</a:t>
                      </a:r>
                      <a:endParaRPr kumimoji="0" 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0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III.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Rehabilitacja medyczna ułatwiająca powroty do pracy</a:t>
                      </a: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40%</a:t>
                      </a:r>
                      <a:endParaRPr kumimoji="0" 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5" name="Rectangle 2"/>
          <p:cNvSpPr>
            <a:spLocks noChangeArrowheads="1"/>
          </p:cNvSpPr>
          <p:nvPr/>
        </p:nvSpPr>
        <p:spPr bwMode="auto">
          <a:xfrm>
            <a:off x="395288" y="1484313"/>
            <a:ext cx="8424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pl-PL">
                <a:solidFill>
                  <a:schemeClr val="tx1"/>
                </a:solidFill>
                <a:cs typeface="Times New Roman" pitchFamily="18" charset="0"/>
              </a:rPr>
              <a:t>Podział procentowy na poszczególne moduły RPZ:</a:t>
            </a:r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Alokacja środków finansowych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149" name="pole tekstowe 9"/>
          <p:cNvSpPr txBox="1">
            <a:spLocks noChangeArrowheads="1"/>
          </p:cNvSpPr>
          <p:nvPr/>
        </p:nvSpPr>
        <p:spPr bwMode="auto">
          <a:xfrm>
            <a:off x="179388" y="1052513"/>
            <a:ext cx="8640762" cy="346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pl-PL" sz="2400" b="0" dirty="0" err="1" smtClean="0">
                <a:solidFill>
                  <a:schemeClr val="tx1"/>
                </a:solidFill>
              </a:rPr>
              <a:t>Poddziałanie</a:t>
            </a:r>
            <a:r>
              <a:rPr lang="pl-PL" sz="2400" b="0" dirty="0" smtClean="0">
                <a:solidFill>
                  <a:schemeClr val="tx1"/>
                </a:solidFill>
              </a:rPr>
              <a:t> 5.4.1. i 5.4.2 alokacja (przy udziale </a:t>
            </a:r>
            <a:r>
              <a:rPr lang="pl-PL" sz="2400" b="0" dirty="0" err="1" smtClean="0">
                <a:solidFill>
                  <a:schemeClr val="tx1"/>
                </a:solidFill>
              </a:rPr>
              <a:t>ZITu</a:t>
            </a:r>
            <a:r>
              <a:rPr lang="pl-PL" sz="2400" b="0" dirty="0" smtClean="0">
                <a:solidFill>
                  <a:schemeClr val="tx1"/>
                </a:solidFill>
              </a:rPr>
              <a:t>):</a:t>
            </a:r>
            <a:endParaRPr lang="pl-PL" sz="2400" b="0" dirty="0">
              <a:solidFill>
                <a:schemeClr val="tx1"/>
              </a:solidFill>
            </a:endParaRPr>
          </a:p>
          <a:p>
            <a:pPr lvl="1" algn="ctr">
              <a:spcBef>
                <a:spcPts val="1200"/>
              </a:spcBef>
            </a:pPr>
            <a:r>
              <a:rPr lang="pl-PL" dirty="0" smtClean="0">
                <a:solidFill>
                  <a:schemeClr val="tx1"/>
                </a:solidFill>
              </a:rPr>
              <a:t>78</a:t>
            </a:r>
            <a:r>
              <a:rPr lang="pl-PL" dirty="0">
                <a:solidFill>
                  <a:schemeClr val="tx1"/>
                </a:solidFill>
              </a:rPr>
              <a:t> </a:t>
            </a:r>
            <a:r>
              <a:rPr lang="pl-PL" dirty="0" smtClean="0">
                <a:solidFill>
                  <a:schemeClr val="tx1"/>
                </a:solidFill>
              </a:rPr>
              <a:t>282</a:t>
            </a:r>
            <a:r>
              <a:rPr lang="pl-PL" dirty="0">
                <a:solidFill>
                  <a:schemeClr val="tx1"/>
                </a:solidFill>
              </a:rPr>
              <a:t> </a:t>
            </a:r>
            <a:r>
              <a:rPr lang="pl-PL" dirty="0" smtClean="0">
                <a:solidFill>
                  <a:schemeClr val="tx1"/>
                </a:solidFill>
              </a:rPr>
              <a:t>771,71 </a:t>
            </a:r>
            <a:r>
              <a:rPr lang="pl-PL" dirty="0">
                <a:solidFill>
                  <a:schemeClr val="tx1"/>
                </a:solidFill>
              </a:rPr>
              <a:t>PLN </a:t>
            </a:r>
          </a:p>
          <a:p>
            <a:pPr lvl="1">
              <a:spcBef>
                <a:spcPts val="600"/>
              </a:spcBef>
            </a:pPr>
            <a:r>
              <a:rPr lang="pl-PL" sz="2400" dirty="0" smtClean="0">
                <a:solidFill>
                  <a:srgbClr val="C00000"/>
                </a:solidFill>
              </a:rPr>
              <a:t>                </a:t>
            </a:r>
            <a:r>
              <a:rPr lang="pl-PL" dirty="0">
                <a:solidFill>
                  <a:srgbClr val="C00000"/>
                </a:solidFill>
              </a:rPr>
              <a:t>85%                                                    15%</a:t>
            </a:r>
          </a:p>
          <a:p>
            <a:pPr>
              <a:spcBef>
                <a:spcPts val="1200"/>
              </a:spcBef>
            </a:pPr>
            <a:r>
              <a:rPr lang="pl-PL" dirty="0">
                <a:solidFill>
                  <a:srgbClr val="0000CC"/>
                </a:solidFill>
              </a:rPr>
              <a:t>         </a:t>
            </a:r>
            <a:r>
              <a:rPr lang="pl-PL" dirty="0" smtClean="0">
                <a:solidFill>
                  <a:srgbClr val="0000CC"/>
                </a:solidFill>
              </a:rPr>
              <a:t>66 540 355,95 PLN                       11 742 415,76 </a:t>
            </a:r>
            <a:r>
              <a:rPr lang="pl-PL" dirty="0">
                <a:solidFill>
                  <a:srgbClr val="0000CC"/>
                </a:solidFill>
              </a:rPr>
              <a:t>PLN</a:t>
            </a:r>
            <a:r>
              <a:rPr lang="pl-PL" b="0" dirty="0">
                <a:solidFill>
                  <a:srgbClr val="0000CC"/>
                </a:solidFill>
              </a:rPr>
              <a:t> </a:t>
            </a:r>
            <a:endParaRPr lang="pl-PL" dirty="0">
              <a:solidFill>
                <a:srgbClr val="006600"/>
              </a:solidFill>
            </a:endParaRPr>
          </a:p>
          <a:p>
            <a:pPr algn="r"/>
            <a:r>
              <a:rPr lang="pl-PL" sz="2000" dirty="0">
                <a:solidFill>
                  <a:srgbClr val="006600"/>
                </a:solidFill>
              </a:rPr>
              <a:t>                                                                       </a:t>
            </a:r>
          </a:p>
          <a:p>
            <a:pPr>
              <a:spcBef>
                <a:spcPts val="1200"/>
              </a:spcBef>
            </a:pPr>
            <a:endParaRPr lang="pl-PL" dirty="0">
              <a:solidFill>
                <a:srgbClr val="006600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  <p:cxnSp>
        <p:nvCxnSpPr>
          <p:cNvPr id="12" name="Łącznik prosty ze strzałką 11"/>
          <p:cNvCxnSpPr/>
          <p:nvPr/>
        </p:nvCxnSpPr>
        <p:spPr>
          <a:xfrm flipH="1">
            <a:off x="2843808" y="2132856"/>
            <a:ext cx="432669" cy="431304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>
            <a:off x="5795963" y="2060575"/>
            <a:ext cx="576237" cy="432321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flipH="1">
            <a:off x="1331640" y="3140968"/>
            <a:ext cx="360810" cy="432048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>
            <a:off x="3059832" y="3140968"/>
            <a:ext cx="0" cy="432048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/>
          <p:nvPr/>
        </p:nvCxnSpPr>
        <p:spPr>
          <a:xfrm>
            <a:off x="3995936" y="3212976"/>
            <a:ext cx="432048" cy="288032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ela 26"/>
          <p:cNvGraphicFramePr>
            <a:graphicFrameLocks noGrp="1"/>
          </p:cNvGraphicFramePr>
          <p:nvPr/>
        </p:nvGraphicFramePr>
        <p:xfrm>
          <a:off x="0" y="3573016"/>
          <a:ext cx="608416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511"/>
                <a:gridCol w="1850600"/>
                <a:gridCol w="2028057"/>
              </a:tblGrid>
              <a:tr h="2376264">
                <a:tc>
                  <a:txBody>
                    <a:bodyPr/>
                    <a:lstStyle/>
                    <a:p>
                      <a:pPr marL="400050" indent="-400050" algn="ctr">
                        <a:buNone/>
                      </a:pPr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Moduł I. 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Choroby będące 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istotnym problemem 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zdrowotnym  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regionu 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(Cukrzyca)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2400" b="1" dirty="0" smtClean="0">
                          <a:solidFill>
                            <a:srgbClr val="C00000"/>
                          </a:solidFill>
                          <a:latin typeface="Garamond" pitchFamily="18" charset="0"/>
                        </a:rPr>
                        <a:t>15%</a:t>
                      </a:r>
                    </a:p>
                    <a:p>
                      <a:pPr marL="400050" indent="-400050" algn="ctr">
                        <a:buNone/>
                      </a:pPr>
                      <a:r>
                        <a:rPr lang="pl-PL" sz="1800" b="1" kern="1200" dirty="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11 742 415,76</a:t>
                      </a:r>
                      <a:endParaRPr lang="pl-PL" dirty="0">
                        <a:latin typeface="Garamond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Moduł II. </a:t>
                      </a: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Eliminowanie zdrowotnych czynników ryzyka w miejscu pracy</a:t>
                      </a:r>
                    </a:p>
                    <a:p>
                      <a:pPr algn="ctr"/>
                      <a:r>
                        <a:rPr lang="pl-PL" sz="2400" b="1" dirty="0" smtClean="0">
                          <a:solidFill>
                            <a:srgbClr val="C00000"/>
                          </a:solidFill>
                          <a:latin typeface="Garamond" pitchFamily="18" charset="0"/>
                        </a:rPr>
                        <a:t>30%</a:t>
                      </a:r>
                    </a:p>
                    <a:p>
                      <a:pPr algn="ctr"/>
                      <a:r>
                        <a:rPr lang="pl-PL" sz="1800" b="1" kern="1200" dirty="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23 484 831,51</a:t>
                      </a:r>
                      <a:endParaRPr lang="pl-PL" dirty="0">
                        <a:latin typeface="Garamond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Moduł III. </a:t>
                      </a:r>
                      <a:r>
                        <a:rPr lang="pl-PL" sz="1800" b="0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Rehabilitacja medyczna ułatwiająca powroty do pracy</a:t>
                      </a:r>
                    </a:p>
                    <a:p>
                      <a:pPr algn="ctr"/>
                      <a:r>
                        <a:rPr lang="pl-PL" sz="2400" b="1" dirty="0" smtClean="0">
                          <a:solidFill>
                            <a:srgbClr val="C00000"/>
                          </a:solidFill>
                          <a:latin typeface="Garamond" pitchFamily="18" charset="0"/>
                        </a:rPr>
                        <a:t>40%</a:t>
                      </a:r>
                    </a:p>
                    <a:p>
                      <a:pPr algn="ctr"/>
                      <a:r>
                        <a:rPr lang="pl-PL" sz="1800" b="1" kern="1200" dirty="0" smtClean="0">
                          <a:solidFill>
                            <a:srgbClr val="0000CC"/>
                          </a:solidFill>
                          <a:latin typeface="+mn-lt"/>
                          <a:ea typeface="+mn-ea"/>
                          <a:cs typeface="+mn-cs"/>
                        </a:rPr>
                        <a:t>31 313 108,68</a:t>
                      </a:r>
                      <a:endParaRPr lang="pl-PL" b="0" dirty="0">
                        <a:latin typeface="Garamond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Tabela 27"/>
          <p:cNvGraphicFramePr>
            <a:graphicFrameLocks noGrp="1"/>
          </p:cNvGraphicFramePr>
          <p:nvPr/>
        </p:nvGraphicFramePr>
        <p:xfrm>
          <a:off x="6444208" y="4581128"/>
          <a:ext cx="201622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81496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Działania wzmacniające 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krajowe programy </a:t>
                      </a:r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pl-PL" sz="18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profilaktyczne </a:t>
                      </a:r>
                    </a:p>
                    <a:p>
                      <a:pPr algn="ctr"/>
                      <a:endParaRPr lang="pl-PL" b="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29" name="Łącznik prosty ze strzałką 28"/>
          <p:cNvCxnSpPr/>
          <p:nvPr/>
        </p:nvCxnSpPr>
        <p:spPr>
          <a:xfrm>
            <a:off x="7452320" y="3284984"/>
            <a:ext cx="0" cy="1008062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/>
          <p:nvPr/>
        </p:nvCxnSpPr>
        <p:spPr>
          <a:xfrm flipH="1">
            <a:off x="539552" y="5949280"/>
            <a:ext cx="288802" cy="288032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endCxn id="32" idx="0"/>
          </p:cNvCxnSpPr>
          <p:nvPr/>
        </p:nvCxnSpPr>
        <p:spPr>
          <a:xfrm>
            <a:off x="1547664" y="5949280"/>
            <a:ext cx="306288" cy="288032"/>
          </a:xfrm>
          <a:prstGeom prst="straightConnector1">
            <a:avLst/>
          </a:prstGeom>
          <a:ln w="41275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e tekstowe 31"/>
          <p:cNvSpPr txBox="1"/>
          <p:nvPr/>
        </p:nvSpPr>
        <p:spPr>
          <a:xfrm>
            <a:off x="0" y="6237312"/>
            <a:ext cx="3707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>
                <a:solidFill>
                  <a:srgbClr val="0000CC"/>
                </a:solidFill>
                <a:latin typeface="+mj-lt"/>
              </a:rPr>
              <a:t>3 914 136,42	7 828 279, 34</a:t>
            </a:r>
          </a:p>
          <a:p>
            <a:r>
              <a:rPr lang="pl-PL" sz="1600" dirty="0" smtClean="0">
                <a:solidFill>
                  <a:srgbClr val="0000CC"/>
                </a:solidFill>
                <a:latin typeface="+mj-lt"/>
              </a:rPr>
              <a:t>		(ZIT)</a:t>
            </a:r>
            <a:endParaRPr lang="pl-PL" sz="1600" dirty="0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484438" y="0"/>
            <a:ext cx="66595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36838" y="152400"/>
            <a:ext cx="66595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itchFamily="18" charset="0"/>
                <a:ea typeface="+mj-ea"/>
                <a:cs typeface="Times New Roman" pitchFamily="18" charset="0"/>
              </a:rPr>
              <a:t>Rola powiatów</a:t>
            </a:r>
          </a:p>
        </p:txBody>
      </p:sp>
      <p:sp>
        <p:nvSpPr>
          <p:cNvPr id="4" name="pole tekstowe 9"/>
          <p:cNvSpPr txBox="1">
            <a:spLocks noChangeArrowheads="1"/>
          </p:cNvSpPr>
          <p:nvPr/>
        </p:nvSpPr>
        <p:spPr bwMode="auto">
          <a:xfrm>
            <a:off x="250825" y="1700808"/>
            <a:ext cx="8893175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Urząd Marszałkowski Województwa Pomorskiego jest w trakcie tworzenia programów do wskazanych modułów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Konkursy zaplanowane są na 2017 rok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W momencie uruchomienia konkursów, </a:t>
            </a:r>
            <a:r>
              <a:rPr lang="pl-PL" sz="2400" u="sng" dirty="0" smtClean="0">
                <a:solidFill>
                  <a:schemeClr val="tx1"/>
                </a:solidFill>
              </a:rPr>
              <a:t>powiaty</a:t>
            </a:r>
            <a:r>
              <a:rPr lang="pl-PL" sz="2400" dirty="0" smtClean="0">
                <a:solidFill>
                  <a:schemeClr val="tx1"/>
                </a:solidFill>
              </a:rPr>
              <a:t> </a:t>
            </a:r>
            <a:r>
              <a:rPr lang="pl-PL" sz="2400" b="0" dirty="0" smtClean="0">
                <a:solidFill>
                  <a:schemeClr val="tx1"/>
                </a:solidFill>
              </a:rPr>
              <a:t>będą mogły rozpocząć pisanie wniosków konkursowych o przyznanie dotacji w ramach danego modułu Regionalnego Programu Zdrowotnego</a:t>
            </a: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2484438" y="0"/>
            <a:ext cx="66595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36838" y="152400"/>
            <a:ext cx="665956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itchFamily="18" charset="0"/>
                <a:ea typeface="+mj-ea"/>
                <a:cs typeface="Times New Roman" pitchFamily="18" charset="0"/>
              </a:rPr>
              <a:t>Terminy </a:t>
            </a:r>
            <a:r>
              <a:rPr kumimoji="0" lang="pl-PL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itchFamily="18" charset="0"/>
                <a:ea typeface="+mj-ea"/>
                <a:cs typeface="Times New Roman" pitchFamily="18" charset="0"/>
              </a:rPr>
              <a:t>PoFoS</a:t>
            </a:r>
            <a:r>
              <a:rPr kumimoji="0" lang="pl-PL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itchFamily="18" charset="0"/>
                <a:ea typeface="+mj-ea"/>
                <a:cs typeface="Times New Roman" pitchFamily="18" charset="0"/>
              </a:rPr>
              <a:t> – 2016 </a:t>
            </a:r>
          </a:p>
        </p:txBody>
      </p:sp>
      <p:sp>
        <p:nvSpPr>
          <p:cNvPr id="4" name="pole tekstowe 9"/>
          <p:cNvSpPr txBox="1">
            <a:spLocks noChangeArrowheads="1"/>
          </p:cNvSpPr>
          <p:nvPr/>
        </p:nvSpPr>
        <p:spPr bwMode="auto">
          <a:xfrm>
            <a:off x="250825" y="1700808"/>
            <a:ext cx="8893175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12 październik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16 listopad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14 grudzień</a:t>
            </a: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Wprowadzenie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250825" y="1268413"/>
            <a:ext cx="8893175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pl-PL" sz="2400" u="sng" dirty="0" smtClean="0">
                <a:solidFill>
                  <a:schemeClr val="tx1"/>
                </a:solidFill>
              </a:rPr>
              <a:t>Zdrowie w RPO WP 2014 – 2020: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 Działanie 7.1. Zasoby ochrony zdrowia (EFRR)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 Działanie 7.2. Systemy informatyczne i </a:t>
            </a:r>
            <a:r>
              <a:rPr lang="pl-PL" sz="2400" b="0" dirty="0" err="1" smtClean="0">
                <a:solidFill>
                  <a:schemeClr val="tx1"/>
                </a:solidFill>
              </a:rPr>
              <a:t>telemedyczne</a:t>
            </a:r>
            <a:r>
              <a:rPr lang="pl-PL" sz="2400" b="0" dirty="0" smtClean="0">
                <a:solidFill>
                  <a:schemeClr val="tx1"/>
                </a:solidFill>
              </a:rPr>
              <a:t> (EFRR)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 </a:t>
            </a:r>
            <a:r>
              <a:rPr lang="pl-PL" sz="2400" u="sng" dirty="0" smtClean="0">
                <a:solidFill>
                  <a:schemeClr val="tx1"/>
                </a:solidFill>
              </a:rPr>
              <a:t>Działanie 5.4. Zdrowie na rynku pracy (EFS)</a:t>
            </a:r>
            <a:endParaRPr lang="pl-PL" sz="2400" dirty="0">
              <a:solidFill>
                <a:schemeClr val="tx1"/>
              </a:solidFill>
            </a:endParaRPr>
          </a:p>
          <a:p>
            <a:pPr algn="ctr"/>
            <a:endParaRPr lang="pl-PL" sz="2000" b="0" dirty="0">
              <a:solidFill>
                <a:schemeClr val="tx1"/>
              </a:solidFill>
            </a:endParaRPr>
          </a:p>
          <a:p>
            <a:endParaRPr lang="pl-PL" sz="2400" b="0" dirty="0">
              <a:solidFill>
                <a:schemeClr val="tx1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1835696" y="3573016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u="sng" dirty="0" smtClean="0">
                <a:solidFill>
                  <a:schemeClr val="tx1"/>
                </a:solidFill>
              </a:rPr>
              <a:t>Regionalny Program Zdrowotny</a:t>
            </a:r>
            <a:endParaRPr lang="pl-PL" sz="3200" u="sng" dirty="0">
              <a:solidFill>
                <a:schemeClr val="tx1"/>
              </a:solidFill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4499992" y="2996952"/>
            <a:ext cx="0" cy="504056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 flipV="1">
            <a:off x="4499992" y="4149080"/>
            <a:ext cx="8384" cy="711696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" name="Prostokąt 15"/>
          <p:cNvSpPr/>
          <p:nvPr/>
        </p:nvSpPr>
        <p:spPr>
          <a:xfrm>
            <a:off x="323528" y="4941168"/>
            <a:ext cx="8640960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u="sng" dirty="0" smtClean="0">
                <a:solidFill>
                  <a:schemeClr val="tx1"/>
                </a:solidFill>
              </a:rPr>
              <a:t> „</a:t>
            </a:r>
            <a:r>
              <a:rPr lang="pl-PL" sz="2400" u="sng" dirty="0">
                <a:solidFill>
                  <a:schemeClr val="tx1"/>
                </a:solidFill>
              </a:rPr>
              <a:t>Policy paper dla ochrony zdrowia na lata 2014-2020. Krajowe ramy strategiczne</a:t>
            </a:r>
            <a:r>
              <a:rPr lang="pl-PL" sz="2400" u="sng" dirty="0" smtClean="0">
                <a:solidFill>
                  <a:schemeClr val="tx1"/>
                </a:solidFill>
              </a:rPr>
              <a:t>”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sz="2400" u="sng" dirty="0" smtClean="0">
                <a:solidFill>
                  <a:schemeClr val="tx1"/>
                </a:solidFill>
              </a:rPr>
              <a:t> Wytyczne w zakresie realizacji przedsięwzięć z udziałem środków EFS w obszarze zdrowia na lata 2014 – 2020</a:t>
            </a:r>
            <a:endParaRPr lang="pl-PL" sz="2400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Wprowadzenie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268413"/>
            <a:ext cx="914400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Działanie 5.4. Zdrowie na rynku pracy: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err="1" smtClean="0">
                <a:solidFill>
                  <a:schemeClr val="tx1"/>
                </a:solidFill>
              </a:rPr>
              <a:t>Poddziałanie</a:t>
            </a:r>
            <a:r>
              <a:rPr lang="pl-PL" b="0" dirty="0" smtClean="0">
                <a:solidFill>
                  <a:schemeClr val="tx1"/>
                </a:solidFill>
              </a:rPr>
              <a:t> 5.4.1 Zdrowie na rynku pracy – Mechanizm ZIT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err="1" smtClean="0">
                <a:solidFill>
                  <a:schemeClr val="tx1"/>
                </a:solidFill>
              </a:rPr>
              <a:t>Poddziałanie</a:t>
            </a:r>
            <a:r>
              <a:rPr lang="pl-PL" b="0" dirty="0" smtClean="0">
                <a:solidFill>
                  <a:schemeClr val="tx1"/>
                </a:solidFill>
              </a:rPr>
              <a:t> 5.4.2 Zdrowie na rynku pracy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Regionalny Program Zdrowotny – 3 moduły: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smtClean="0">
                <a:solidFill>
                  <a:schemeClr val="tx1"/>
                </a:solidFill>
              </a:rPr>
              <a:t>Choroby specyficzne dla regionu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smtClean="0">
                <a:solidFill>
                  <a:schemeClr val="tx1"/>
                </a:solidFill>
              </a:rPr>
              <a:t>Czynniki ryzyka w miejscu pracy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 Rehabilitacja lecznicza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pl-PL" sz="2000" dirty="0" smtClean="0">
                <a:solidFill>
                  <a:schemeClr val="tx1"/>
                </a:solidFill>
              </a:rPr>
              <a:t>+</a:t>
            </a:r>
            <a:r>
              <a:rPr lang="pl-PL" b="0" dirty="0" smtClean="0">
                <a:solidFill>
                  <a:schemeClr val="tx1"/>
                </a:solidFill>
              </a:rPr>
              <a:t> </a:t>
            </a:r>
            <a:r>
              <a:rPr lang="pl-PL" b="0" dirty="0">
                <a:solidFill>
                  <a:schemeClr val="tx1"/>
                </a:solidFill>
              </a:rPr>
              <a:t>Działania wzmacniające </a:t>
            </a:r>
            <a:r>
              <a:rPr lang="pl-PL" b="0" dirty="0" smtClean="0">
                <a:solidFill>
                  <a:schemeClr val="tx1"/>
                </a:solidFill>
              </a:rPr>
              <a:t>krajowe </a:t>
            </a:r>
            <a:r>
              <a:rPr lang="pl-PL" b="0" dirty="0">
                <a:solidFill>
                  <a:schemeClr val="tx1"/>
                </a:solidFill>
              </a:rPr>
              <a:t>programy </a:t>
            </a:r>
            <a:r>
              <a:rPr lang="pl-PL" b="0" dirty="0" smtClean="0">
                <a:solidFill>
                  <a:schemeClr val="tx1"/>
                </a:solidFill>
              </a:rPr>
              <a:t>profilaktyczne </a:t>
            </a: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Wprowadzenie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124744"/>
            <a:ext cx="9144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pl-PL" b="0" dirty="0" smtClean="0">
                <a:solidFill>
                  <a:schemeClr val="tx1"/>
                </a:solidFill>
              </a:rPr>
              <a:t>Choroby </a:t>
            </a:r>
            <a:r>
              <a:rPr lang="pl-PL" b="0" dirty="0">
                <a:solidFill>
                  <a:schemeClr val="tx1"/>
                </a:solidFill>
              </a:rPr>
              <a:t>będące istotnym specyficznym problemem zdrowotnym regionu, które </a:t>
            </a:r>
            <a:r>
              <a:rPr lang="pl-PL" u="sng" dirty="0">
                <a:solidFill>
                  <a:schemeClr val="tx1"/>
                </a:solidFill>
              </a:rPr>
              <a:t>wykraczają</a:t>
            </a:r>
            <a:r>
              <a:rPr lang="pl-PL" b="0" dirty="0">
                <a:solidFill>
                  <a:schemeClr val="tx1"/>
                </a:solidFill>
              </a:rPr>
              <a:t> poza 5 ogólnopolskich grup chorób </a:t>
            </a:r>
            <a:r>
              <a:rPr lang="pl-PL" b="0" dirty="0" smtClean="0">
                <a:solidFill>
                  <a:schemeClr val="tx1"/>
                </a:solidFill>
              </a:rPr>
              <a:t>realizowanych przez Ministerstwo Zdrowia </a:t>
            </a:r>
            <a:br>
              <a:rPr lang="pl-PL" b="0" dirty="0" smtClean="0">
                <a:solidFill>
                  <a:schemeClr val="tx1"/>
                </a:solidFill>
              </a:rPr>
            </a:br>
            <a:r>
              <a:rPr lang="pl-PL" b="0" dirty="0" smtClean="0">
                <a:solidFill>
                  <a:schemeClr val="tx1"/>
                </a:solidFill>
              </a:rPr>
              <a:t>w </a:t>
            </a:r>
            <a:r>
              <a:rPr lang="pl-PL" b="0" dirty="0">
                <a:solidFill>
                  <a:schemeClr val="tx1"/>
                </a:solidFill>
              </a:rPr>
              <a:t>ramach </a:t>
            </a:r>
            <a:r>
              <a:rPr lang="pl-PL" b="0" dirty="0" smtClean="0">
                <a:solidFill>
                  <a:schemeClr val="tx1"/>
                </a:solidFill>
              </a:rPr>
              <a:t>POWER jako osobne programy.</a:t>
            </a: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b="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l-PL" sz="2400" b="0" dirty="0" smtClean="0">
                <a:solidFill>
                  <a:schemeClr val="tx1"/>
                </a:solidFill>
              </a:rPr>
              <a:t>5 </a:t>
            </a:r>
            <a:r>
              <a:rPr lang="pl-PL" sz="2400" b="0" dirty="0">
                <a:solidFill>
                  <a:schemeClr val="tx1"/>
                </a:solidFill>
              </a:rPr>
              <a:t>ogólnopolskich grup </a:t>
            </a:r>
            <a:r>
              <a:rPr lang="pl-PL" sz="2400" b="0" dirty="0" smtClean="0">
                <a:solidFill>
                  <a:schemeClr val="tx1"/>
                </a:solidFill>
              </a:rPr>
              <a:t>chorób - 15 </a:t>
            </a:r>
            <a:r>
              <a:rPr lang="pl-PL" sz="2400" b="0" dirty="0">
                <a:solidFill>
                  <a:schemeClr val="tx1"/>
                </a:solidFill>
              </a:rPr>
              <a:t>Programów </a:t>
            </a:r>
            <a:r>
              <a:rPr lang="pl-PL" sz="2400" b="0" dirty="0" smtClean="0">
                <a:solidFill>
                  <a:schemeClr val="tx1"/>
                </a:solidFill>
              </a:rPr>
              <a:t>profilaktycznych </a:t>
            </a:r>
            <a:br>
              <a:rPr lang="pl-PL" sz="2400" b="0" dirty="0" smtClean="0">
                <a:solidFill>
                  <a:schemeClr val="tx1"/>
                </a:solidFill>
              </a:rPr>
            </a:br>
            <a:r>
              <a:rPr lang="pl-PL" sz="2400" b="0" dirty="0" smtClean="0">
                <a:solidFill>
                  <a:schemeClr val="tx1"/>
                </a:solidFill>
              </a:rPr>
              <a:t>(</a:t>
            </a:r>
            <a:r>
              <a:rPr lang="pl-PL" sz="2400" b="0" dirty="0">
                <a:solidFill>
                  <a:schemeClr val="tx1"/>
                </a:solidFill>
              </a:rPr>
              <a:t>w rozumieniu jednostek chorobowych):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b="0" dirty="0">
                <a:solidFill>
                  <a:schemeClr val="tx1"/>
                </a:solidFill>
              </a:rPr>
              <a:t>choroby nowotworowe (1), </a:t>
            </a:r>
            <a:endParaRPr lang="pl-PL" sz="2400" b="0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choroby układu </a:t>
            </a:r>
            <a:r>
              <a:rPr lang="pl-PL" sz="2400" b="0" dirty="0">
                <a:solidFill>
                  <a:schemeClr val="tx1"/>
                </a:solidFill>
              </a:rPr>
              <a:t>krążenia (2), </a:t>
            </a:r>
            <a:endParaRPr lang="pl-PL" sz="2400" b="0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choroby układu oddechowego </a:t>
            </a:r>
            <a:r>
              <a:rPr lang="pl-PL" sz="2400" b="0" dirty="0">
                <a:solidFill>
                  <a:schemeClr val="tx1"/>
                </a:solidFill>
              </a:rPr>
              <a:t>(3), </a:t>
            </a:r>
            <a:endParaRPr lang="pl-PL" sz="2400" b="0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choroby układu kostno-stawowego (4</a:t>
            </a:r>
            <a:r>
              <a:rPr lang="pl-PL" sz="2400" b="0" dirty="0">
                <a:solidFill>
                  <a:schemeClr val="tx1"/>
                </a:solidFill>
              </a:rPr>
              <a:t>), </a:t>
            </a:r>
            <a:endParaRPr lang="pl-PL" sz="2400" b="0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b="0" dirty="0" smtClean="0">
                <a:solidFill>
                  <a:schemeClr val="tx1"/>
                </a:solidFill>
              </a:rPr>
              <a:t>choroby </a:t>
            </a:r>
            <a:r>
              <a:rPr lang="pl-PL" sz="2400" b="0" dirty="0">
                <a:solidFill>
                  <a:schemeClr val="tx1"/>
                </a:solidFill>
              </a:rPr>
              <a:t>psychiczne (5)</a:t>
            </a:r>
          </a:p>
        </p:txBody>
      </p:sp>
    </p:spTree>
    <p:extLst>
      <p:ext uri="{BB962C8B-B14F-4D97-AF65-F5344CB8AC3E}">
        <p14:creationId xmlns:p14="http://schemas.microsoft.com/office/powerpoint/2010/main" xmlns="" val="18472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Wprowadzenie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rgbClr val="0000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>
              <a:solidFill>
                <a:srgbClr val="FFFFFF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4974538"/>
              </p:ext>
            </p:extLst>
          </p:nvPr>
        </p:nvGraphicFramePr>
        <p:xfrm>
          <a:off x="251520" y="1124750"/>
          <a:ext cx="8568952" cy="5667289"/>
        </p:xfrm>
        <a:graphic>
          <a:graphicData uri="http://schemas.openxmlformats.org/drawingml/2006/table">
            <a:tbl>
              <a:tblPr/>
              <a:tblGrid>
                <a:gridCol w="392920"/>
                <a:gridCol w="4099475"/>
                <a:gridCol w="4076557"/>
              </a:tblGrid>
              <a:tr h="30862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Lp.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Jednostki chorobowe wybrane przez MZ - Centralne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Jednostki chorobowe wybrane przez </a:t>
                      </a: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DZ</a:t>
                      </a:r>
                      <a:r>
                        <a:rPr lang="pl-PL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 – epidemiologia w województwie pomorskim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nowotwory płuc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nowotwory jelita grubego*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2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nowotwory skóry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nowotwory sutka*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nowotwory głowy i szyi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cukrzyca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413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nowotwory - programy badań genetycznych w kierunku określenia predyspozycji do rozwoju chorób nowotworowych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choroby tarczycy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przewlekła obturacyjna choroba płuc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przewlekłe choroby układu trawiennego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6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choroby naczyń mózgowych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choroby obwodowego układu nerwowego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7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choroby układu sercowo - naczyniowego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otyłość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8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hipertensja (nadciśnienie tętnicze)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FF0000"/>
                          </a:solidFill>
                          <a:effectLst/>
                          <a:latin typeface="Czcionka tekstu podstawowego"/>
                        </a:rPr>
                        <a:t>choroby oczu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9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miażdżyca tętnic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reumatoidalne zapalenie stawów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choroby kręgosłupa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12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osteoporoza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psychoza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413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zaburzenia depresyjne (program zapobiegania samobójstwom)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585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15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zaburzenia odżywiania na podłożu psychicznym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zcionka tekstu podstawowego"/>
                        </a:rPr>
                        <a:t> 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81546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432" marR="7432" marT="74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zcionka tekstu podstawowego"/>
                      </a:endParaRPr>
                    </a:p>
                  </a:txBody>
                  <a:tcPr marL="7432" marR="7432" marT="74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Czcionka tekstu podstawowego"/>
                        </a:rPr>
                        <a:t>* wchodzi w program populacyjny</a:t>
                      </a:r>
                    </a:p>
                  </a:txBody>
                  <a:tcPr marL="7432" marR="7432" marT="74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3115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Charakterystyka modułów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268413"/>
            <a:ext cx="9144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Moduł I – Choroby specyficzne dla regionu – CUKRZYCA</a:t>
            </a:r>
          </a:p>
          <a:p>
            <a:pPr>
              <a:spcBef>
                <a:spcPts val="600"/>
              </a:spcBef>
            </a:pPr>
            <a:endParaRPr lang="pl-PL" u="sng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smtClean="0">
                <a:solidFill>
                  <a:schemeClr val="tx1"/>
                </a:solidFill>
              </a:rPr>
              <a:t>Uzasadnienie: zachorowalność w województwie pomorskim na cukrzycę plasuje się na 1. miejscu w Polsce</a:t>
            </a:r>
          </a:p>
          <a:p>
            <a:pPr>
              <a:spcBef>
                <a:spcPts val="600"/>
              </a:spcBef>
            </a:pPr>
            <a:endParaRPr lang="pl-PL" b="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 Cel: zwiększenie skali działań profilaktycznych z zakresu cukrzycy i otyłości dla pracujących mieszkańców województwa pomorskiego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b="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>
                <a:solidFill>
                  <a:schemeClr val="tx1"/>
                </a:solidFill>
              </a:rPr>
              <a:t> </a:t>
            </a:r>
            <a:r>
              <a:rPr lang="pl-PL" b="0" dirty="0" smtClean="0">
                <a:solidFill>
                  <a:schemeClr val="tx1"/>
                </a:solidFill>
              </a:rPr>
              <a:t>Możliwość połączenia </a:t>
            </a:r>
            <a:r>
              <a:rPr lang="pl-PL" b="0" dirty="0" err="1" smtClean="0">
                <a:solidFill>
                  <a:schemeClr val="tx1"/>
                </a:solidFill>
              </a:rPr>
              <a:t>poddziałania</a:t>
            </a:r>
            <a:r>
              <a:rPr lang="pl-PL" b="0" dirty="0" smtClean="0">
                <a:solidFill>
                  <a:schemeClr val="tx1"/>
                </a:solidFill>
              </a:rPr>
              <a:t> 5.4.1 z 5.4.2. przy zgodzie ZIT</a:t>
            </a: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Charakterystyka modułów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268413"/>
            <a:ext cx="914400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Moduł I – Choroby specyficzne dla regionu – CUKRZYCA</a:t>
            </a:r>
          </a:p>
          <a:p>
            <a:pPr>
              <a:spcBef>
                <a:spcPts val="600"/>
              </a:spcBef>
            </a:pPr>
            <a:endParaRPr lang="pl-PL" u="sng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l-PL" b="0" dirty="0" smtClean="0">
                <a:solidFill>
                  <a:schemeClr val="tx1"/>
                </a:solidFill>
              </a:rPr>
              <a:t>Wartością </a:t>
            </a:r>
            <a:r>
              <a:rPr lang="pl-PL" b="0" dirty="0">
                <a:solidFill>
                  <a:schemeClr val="tx1"/>
                </a:solidFill>
              </a:rPr>
              <a:t>dodaną </a:t>
            </a:r>
            <a:r>
              <a:rPr lang="pl-PL" b="0" dirty="0" smtClean="0">
                <a:solidFill>
                  <a:schemeClr val="tx1"/>
                </a:solidFill>
              </a:rPr>
              <a:t>będzie </a:t>
            </a:r>
            <a:r>
              <a:rPr lang="pl-PL" dirty="0">
                <a:solidFill>
                  <a:schemeClr val="tx1"/>
                </a:solidFill>
              </a:rPr>
              <a:t>szersze</a:t>
            </a:r>
            <a:r>
              <a:rPr lang="pl-PL" b="0" dirty="0">
                <a:solidFill>
                  <a:schemeClr val="tx1"/>
                </a:solidFill>
              </a:rPr>
              <a:t> oddziaływanie na całe spektrum tzw. </a:t>
            </a:r>
            <a:r>
              <a:rPr lang="pl-PL" b="0" dirty="0" smtClean="0">
                <a:solidFill>
                  <a:schemeClr val="tx1"/>
                </a:solidFill>
              </a:rPr>
              <a:t>chorób cywilizacyjnych, w tym przede wszystkim: </a:t>
            </a:r>
          </a:p>
          <a:p>
            <a:pPr marL="457200" indent="-4572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choroby </a:t>
            </a:r>
            <a:r>
              <a:rPr lang="pl-PL" b="0" dirty="0">
                <a:solidFill>
                  <a:schemeClr val="tx1"/>
                </a:solidFill>
              </a:rPr>
              <a:t>układu </a:t>
            </a:r>
            <a:r>
              <a:rPr lang="pl-PL" b="0" dirty="0" smtClean="0">
                <a:solidFill>
                  <a:schemeClr val="tx1"/>
                </a:solidFill>
              </a:rPr>
              <a:t>krążenia, </a:t>
            </a:r>
          </a:p>
          <a:p>
            <a:pPr marL="457200" indent="-4572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choroby </a:t>
            </a:r>
            <a:r>
              <a:rPr lang="pl-PL" b="0" dirty="0">
                <a:solidFill>
                  <a:schemeClr val="tx1"/>
                </a:solidFill>
              </a:rPr>
              <a:t>narządu ruchu </a:t>
            </a:r>
            <a:endParaRPr lang="pl-PL" b="0" dirty="0" smtClean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nowotwory, </a:t>
            </a:r>
          </a:p>
          <a:p>
            <a:pPr algn="just">
              <a:spcBef>
                <a:spcPts val="600"/>
              </a:spcBef>
            </a:pPr>
            <a:r>
              <a:rPr lang="pl-PL" b="0" dirty="0" smtClean="0">
                <a:solidFill>
                  <a:schemeClr val="tx1"/>
                </a:solidFill>
              </a:rPr>
              <a:t>a </a:t>
            </a:r>
            <a:r>
              <a:rPr lang="pl-PL" b="0" dirty="0">
                <a:solidFill>
                  <a:schemeClr val="tx1"/>
                </a:solidFill>
              </a:rPr>
              <a:t>w efekcie </a:t>
            </a:r>
            <a:r>
              <a:rPr lang="pl-PL" dirty="0">
                <a:solidFill>
                  <a:schemeClr val="tx1"/>
                </a:solidFill>
              </a:rPr>
              <a:t>całościowe umacnianie potencjału zdrowia osób w wieku produkcyjnym</a:t>
            </a:r>
            <a:r>
              <a:rPr lang="pl-PL" b="0" dirty="0">
                <a:solidFill>
                  <a:schemeClr val="tx1"/>
                </a:solidFill>
              </a:rPr>
              <a:t>.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841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Charakterystyka modułów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268413"/>
            <a:ext cx="9144000" cy="472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Moduł II – Czynniki ryzyka w miejscu pracy </a:t>
            </a:r>
          </a:p>
          <a:p>
            <a:pPr>
              <a:spcBef>
                <a:spcPts val="600"/>
              </a:spcBef>
            </a:pPr>
            <a:endParaRPr lang="pl-PL" u="sng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endParaRPr lang="pl-PL" b="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 Cel: zwiększenie skali działań profilaktycznych z zakresu chorób cywilizacyjnych wynikających ze specyfiki zakładu pracy oraz minimalizowanie czynników wpływających negatywnie na zdrowie </a:t>
            </a:r>
          </a:p>
          <a:p>
            <a:pPr>
              <a:spcBef>
                <a:spcPts val="600"/>
              </a:spcBef>
            </a:pP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84438" y="0"/>
            <a:ext cx="6659562" cy="908050"/>
          </a:xfrm>
        </p:spPr>
        <p:txBody>
          <a:bodyPr/>
          <a:lstStyle/>
          <a:p>
            <a:r>
              <a:rPr lang="pl-PL" sz="3200" b="1" dirty="0" smtClean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Charakterystyka modułów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eaLnBrk="0" hangingPunct="0"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endParaRPr lang="pl-PL" sz="1800" b="0" i="1">
              <a:solidFill>
                <a:schemeClr val="tx1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pl-PL"/>
          </a:p>
        </p:txBody>
      </p:sp>
      <p:sp>
        <p:nvSpPr>
          <p:cNvPr id="6" name="pole tekstowe 9"/>
          <p:cNvSpPr txBox="1">
            <a:spLocks noChangeArrowheads="1"/>
          </p:cNvSpPr>
          <p:nvPr/>
        </p:nvSpPr>
        <p:spPr bwMode="auto">
          <a:xfrm>
            <a:off x="0" y="1268413"/>
            <a:ext cx="9144000" cy="472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u="sng" dirty="0" smtClean="0">
                <a:solidFill>
                  <a:schemeClr val="tx1"/>
                </a:solidFill>
              </a:rPr>
              <a:t>Moduł III – Rehabilitacja lecznicza – choroby układu krążenia z cukrzycą typu II</a:t>
            </a:r>
          </a:p>
          <a:p>
            <a:pPr algn="just">
              <a:spcBef>
                <a:spcPts val="600"/>
              </a:spcBef>
            </a:pPr>
            <a:endParaRPr lang="pl-PL" b="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b="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l-PL" b="0" dirty="0" smtClean="0">
                <a:solidFill>
                  <a:schemeClr val="tx1"/>
                </a:solidFill>
              </a:rPr>
              <a:t> Cel: ułatwienie dostępu do świadczeń medycznych z zakresu rehabilitacji medycznej osób narażonych na opuszczenie rynku pracy z powodu czynników zdrowotnych</a:t>
            </a:r>
          </a:p>
          <a:p>
            <a:pPr>
              <a:spcBef>
                <a:spcPts val="600"/>
              </a:spcBef>
            </a:pPr>
            <a:endParaRPr lang="pl-PL" b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pl-PL" sz="2400" b="0" dirty="0">
              <a:solidFill>
                <a:schemeClr val="tx1"/>
              </a:solidFill>
            </a:endParaRPr>
          </a:p>
          <a:p>
            <a:endParaRPr lang="pl-PL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15296</TotalTime>
  <Words>642</Words>
  <Application>Microsoft Office PowerPoint</Application>
  <PresentationFormat>Pokaz na ekranie (4:3)</PresentationFormat>
  <Paragraphs>164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Projekt domyślny</vt:lpstr>
      <vt:lpstr>Slajd 1</vt:lpstr>
      <vt:lpstr>Wprowadzenie</vt:lpstr>
      <vt:lpstr>Wprowadzenie</vt:lpstr>
      <vt:lpstr>Wprowadzenie</vt:lpstr>
      <vt:lpstr>Wprowadzenie</vt:lpstr>
      <vt:lpstr>Charakterystyka modułów</vt:lpstr>
      <vt:lpstr>Charakterystyka modułów</vt:lpstr>
      <vt:lpstr>Charakterystyka modułów</vt:lpstr>
      <vt:lpstr>Charakterystyka modułów</vt:lpstr>
      <vt:lpstr>Harmonogram prac</vt:lpstr>
      <vt:lpstr>Alokacja środków finansowych</vt:lpstr>
      <vt:lpstr>RPZ – Alokacja środków finansowych</vt:lpstr>
      <vt:lpstr>Alokacja środków finansowych</vt:lpstr>
      <vt:lpstr>Slajd 14</vt:lpstr>
      <vt:lpstr>Slajd 15</vt:lpstr>
    </vt:vector>
  </TitlesOfParts>
  <Company>UMWP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 dpi</dc:title>
  <dc:creator>Stawiński Arkadiusz</dc:creator>
  <cp:lastModifiedBy>jciolek</cp:lastModifiedBy>
  <cp:revision>404</cp:revision>
  <dcterms:created xsi:type="dcterms:W3CDTF">2008-01-08T07:52:50Z</dcterms:created>
  <dcterms:modified xsi:type="dcterms:W3CDTF">2016-09-07T13:49:23Z</dcterms:modified>
</cp:coreProperties>
</file>