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7" r:id="rId4"/>
    <p:sldId id="274" r:id="rId5"/>
    <p:sldId id="275" r:id="rId6"/>
    <p:sldId id="276" r:id="rId7"/>
    <p:sldId id="279" r:id="rId8"/>
    <p:sldId id="280" r:id="rId9"/>
    <p:sldId id="282" r:id="rId10"/>
    <p:sldId id="278" r:id="rId11"/>
    <p:sldId id="286" r:id="rId12"/>
    <p:sldId id="288" r:id="rId13"/>
    <p:sldId id="284" r:id="rId14"/>
    <p:sldId id="285" r:id="rId15"/>
    <p:sldId id="290" r:id="rId16"/>
    <p:sldId id="257" r:id="rId17"/>
    <p:sldId id="258" r:id="rId18"/>
    <p:sldId id="259" r:id="rId19"/>
    <p:sldId id="291" r:id="rId20"/>
    <p:sldId id="270" r:id="rId21"/>
    <p:sldId id="269" r:id="rId22"/>
    <p:sldId id="267" r:id="rId23"/>
    <p:sldId id="271" r:id="rId24"/>
    <p:sldId id="272" r:id="rId25"/>
    <p:sldId id="273" r:id="rId26"/>
    <p:sldId id="292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6E477-14D8-435E-89A9-DA86DC94ECC2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9CF7F9-7FA4-4F11-994B-A5283FEA303E}">
      <dgm:prSet/>
      <dgm:spPr/>
      <dgm:t>
        <a:bodyPr/>
        <a:lstStyle/>
        <a:p>
          <a:r>
            <a:rPr lang="pl-PL" dirty="0" smtClean="0"/>
            <a:t>W ustawie z dnia 19 sierpnia 1994 r. o ochronie zdrowia psychicznego wprowadza się następujące zmiany: </a:t>
          </a:r>
          <a:r>
            <a:rPr lang="pl-PL" b="1" dirty="0" smtClean="0"/>
            <a:t>promocja zdrowia psychicznego i zapobieganie zaburzeniom psychicznym </a:t>
          </a:r>
          <a:r>
            <a:rPr lang="pl-PL" dirty="0" smtClean="0"/>
            <a:t>realizowane są w ramach </a:t>
          </a:r>
          <a:r>
            <a:rPr lang="pl-PL" dirty="0" smtClean="0">
              <a:solidFill>
                <a:srgbClr val="FF0000"/>
              </a:solidFill>
            </a:rPr>
            <a:t>Narodowego Programu Zdrowia</a:t>
          </a:r>
          <a:r>
            <a:rPr lang="pl-PL" dirty="0" smtClean="0"/>
            <a:t>, </a:t>
          </a:r>
          <a:endParaRPr lang="pl-PL" dirty="0"/>
        </a:p>
      </dgm:t>
    </dgm:pt>
    <dgm:pt modelId="{C24BD8CF-4300-4679-AFEC-1AC21DEBAE74}" type="parTrans" cxnId="{819C08F4-3923-418B-83E8-2C3DD108E77B}">
      <dgm:prSet/>
      <dgm:spPr/>
      <dgm:t>
        <a:bodyPr/>
        <a:lstStyle/>
        <a:p>
          <a:endParaRPr lang="pl-PL"/>
        </a:p>
      </dgm:t>
    </dgm:pt>
    <dgm:pt modelId="{CFF29A95-B555-40BA-8FEB-B12E6798F16E}" type="sibTrans" cxnId="{819C08F4-3923-418B-83E8-2C3DD108E77B}">
      <dgm:prSet/>
      <dgm:spPr/>
      <dgm:t>
        <a:bodyPr/>
        <a:lstStyle/>
        <a:p>
          <a:endParaRPr lang="pl-PL"/>
        </a:p>
      </dgm:t>
    </dgm:pt>
    <dgm:pt modelId="{4FFA631F-F56A-4C42-9C27-760EA59336B9}">
      <dgm:prSet phldrT="[Tekst]"/>
      <dgm:spPr/>
      <dgm:t>
        <a:bodyPr/>
        <a:lstStyle/>
        <a:p>
          <a:r>
            <a:rPr lang="pl-PL" b="1" dirty="0" smtClean="0"/>
            <a:t>Wielostronna i powszechnie dostępna opieka zdrowotna oraz kształtowanie właściwych postaw społecznych </a:t>
          </a:r>
          <a:r>
            <a:rPr lang="pl-PL" dirty="0" smtClean="0"/>
            <a:t>określone  są w </a:t>
          </a:r>
          <a:r>
            <a:rPr lang="pl-PL" dirty="0" smtClean="0">
              <a:solidFill>
                <a:srgbClr val="FF0000"/>
              </a:solidFill>
            </a:rPr>
            <a:t>Narodowym Programie Ochrony Zdrowia Psychicznego</a:t>
          </a:r>
          <a:endParaRPr lang="pl-PL" dirty="0">
            <a:solidFill>
              <a:srgbClr val="FF0000"/>
            </a:solidFill>
          </a:endParaRPr>
        </a:p>
      </dgm:t>
    </dgm:pt>
    <dgm:pt modelId="{C1259082-EEFC-4195-B13F-CF3EF111D0CD}" type="parTrans" cxnId="{FCFFB431-9CF6-4988-A26E-E88F1E3C1459}">
      <dgm:prSet/>
      <dgm:spPr/>
      <dgm:t>
        <a:bodyPr/>
        <a:lstStyle/>
        <a:p>
          <a:endParaRPr lang="pl-PL"/>
        </a:p>
      </dgm:t>
    </dgm:pt>
    <dgm:pt modelId="{9EC2F547-B148-4008-9046-0C766B450B42}" type="sibTrans" cxnId="{FCFFB431-9CF6-4988-A26E-E88F1E3C1459}">
      <dgm:prSet/>
      <dgm:spPr/>
      <dgm:t>
        <a:bodyPr/>
        <a:lstStyle/>
        <a:p>
          <a:endParaRPr lang="pl-PL"/>
        </a:p>
      </dgm:t>
    </dgm:pt>
    <dgm:pt modelId="{E697AC3D-FB60-4D12-9099-16CE4596AB8B}" type="pres">
      <dgm:prSet presAssocID="{1166E477-14D8-435E-89A9-DA86DC94ECC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E103B17-C7E2-42FE-A791-C4A0A2C5FC9F}" type="pres">
      <dgm:prSet presAssocID="{1166E477-14D8-435E-89A9-DA86DC94ECC2}" presName="ribbon" presStyleLbl="node1" presStyleIdx="0" presStyleCnt="1" custScaleY="137490"/>
      <dgm:spPr/>
    </dgm:pt>
    <dgm:pt modelId="{D6C8734D-CFA1-4538-90E5-9DB047C44879}" type="pres">
      <dgm:prSet presAssocID="{1166E477-14D8-435E-89A9-DA86DC94ECC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4434FC-4839-41A1-A240-9CB98330F098}" type="pres">
      <dgm:prSet presAssocID="{1166E477-14D8-435E-89A9-DA86DC94ECC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1B0796A-F4FF-4F2A-A182-34556D6D5A9F}" type="presOf" srcId="{1166E477-14D8-435E-89A9-DA86DC94ECC2}" destId="{E697AC3D-FB60-4D12-9099-16CE4596AB8B}" srcOrd="0" destOrd="0" presId="urn:microsoft.com/office/officeart/2005/8/layout/arrow6"/>
    <dgm:cxn modelId="{819C08F4-3923-418B-83E8-2C3DD108E77B}" srcId="{1166E477-14D8-435E-89A9-DA86DC94ECC2}" destId="{A29CF7F9-7FA4-4F11-994B-A5283FEA303E}" srcOrd="0" destOrd="0" parTransId="{C24BD8CF-4300-4679-AFEC-1AC21DEBAE74}" sibTransId="{CFF29A95-B555-40BA-8FEB-B12E6798F16E}"/>
    <dgm:cxn modelId="{94CD7E8B-EA77-4785-8D56-70661738A703}" type="presOf" srcId="{A29CF7F9-7FA4-4F11-994B-A5283FEA303E}" destId="{D6C8734D-CFA1-4538-90E5-9DB047C44879}" srcOrd="0" destOrd="0" presId="urn:microsoft.com/office/officeart/2005/8/layout/arrow6"/>
    <dgm:cxn modelId="{FCFFB431-9CF6-4988-A26E-E88F1E3C1459}" srcId="{1166E477-14D8-435E-89A9-DA86DC94ECC2}" destId="{4FFA631F-F56A-4C42-9C27-760EA59336B9}" srcOrd="1" destOrd="0" parTransId="{C1259082-EEFC-4195-B13F-CF3EF111D0CD}" sibTransId="{9EC2F547-B148-4008-9046-0C766B450B42}"/>
    <dgm:cxn modelId="{BDA07AC0-8BE8-479A-95D2-88A1A980677F}" type="presOf" srcId="{4FFA631F-F56A-4C42-9C27-760EA59336B9}" destId="{B24434FC-4839-41A1-A240-9CB98330F098}" srcOrd="0" destOrd="0" presId="urn:microsoft.com/office/officeart/2005/8/layout/arrow6"/>
    <dgm:cxn modelId="{AA1984B6-58FA-43AB-9A71-C54D261444A7}" type="presParOf" srcId="{E697AC3D-FB60-4D12-9099-16CE4596AB8B}" destId="{CE103B17-C7E2-42FE-A791-C4A0A2C5FC9F}" srcOrd="0" destOrd="0" presId="urn:microsoft.com/office/officeart/2005/8/layout/arrow6"/>
    <dgm:cxn modelId="{BE575A35-F8AE-48AE-9FA6-38BF401CBDEC}" type="presParOf" srcId="{E697AC3D-FB60-4D12-9099-16CE4596AB8B}" destId="{D6C8734D-CFA1-4538-90E5-9DB047C44879}" srcOrd="1" destOrd="0" presId="urn:microsoft.com/office/officeart/2005/8/layout/arrow6"/>
    <dgm:cxn modelId="{7B0FB4F8-B290-4A06-A3FD-C1C146E445EA}" type="presParOf" srcId="{E697AC3D-FB60-4D12-9099-16CE4596AB8B}" destId="{B24434FC-4839-41A1-A240-9CB98330F09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901C-8F4C-4287-ADDD-C69BAEBC5E4D}" type="datetimeFigureOut">
              <a:rPr lang="pl-PL" smtClean="0"/>
              <a:pPr/>
              <a:t>2017-10-10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2893-B0DF-432A-BA8A-9AFCCFDB5C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Opieka psychiatryczna województwa pomorskiego              w świetle nowych projektów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Blanka Skrzypkowska-Brancewicz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Standaryzowana umieralność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80388"/>
            <a:ext cx="7272808" cy="511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2029 – prognoza zapadalności</a:t>
            </a:r>
            <a:endParaRPr lang="pl-PL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358" y="1600199"/>
            <a:ext cx="6677018" cy="51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inus 4"/>
          <p:cNvSpPr/>
          <p:nvPr/>
        </p:nvSpPr>
        <p:spPr>
          <a:xfrm>
            <a:off x="3995936" y="6597352"/>
            <a:ext cx="1584176" cy="72008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WNIOSKI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925844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erścień 4"/>
          <p:cNvSpPr/>
          <p:nvPr/>
        </p:nvSpPr>
        <p:spPr>
          <a:xfrm>
            <a:off x="7740352" y="2708920"/>
            <a:ext cx="432048" cy="360040"/>
          </a:xfrm>
          <a:prstGeom prst="donut">
            <a:avLst>
              <a:gd name="adj" fmla="val 11271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15616" y="47251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80 % pacjentów szpitali leczona jest w dużych szpitalach psychiatrycznych</a:t>
            </a:r>
          </a:p>
          <a:p>
            <a:r>
              <a:rPr lang="pl-PL" dirty="0" smtClean="0"/>
              <a:t>80% pacjentów leczonych jest w małych poradniach zdrowia psychicznego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CZP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Kompleksowa opieka psychiatryczna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42534" cy="470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CZP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Kompleksowa opieka psychiatryczna</a:t>
            </a:r>
            <a:endParaRPr lang="pl-PL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71298"/>
            <a:ext cx="6696744" cy="50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772400" cy="1362075"/>
          </a:xfrm>
        </p:spPr>
        <p:txBody>
          <a:bodyPr/>
          <a:lstStyle/>
          <a:p>
            <a:r>
              <a:rPr lang="pl-PL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Ocena NPOZP 2011-2015</a:t>
            </a:r>
            <a:endParaRPr lang="pl-PL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Porażka !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7648"/>
            <a:ext cx="8229600" cy="387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Ocena NPOZP 2010-2015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lnSpcReduction="10000"/>
          </a:bodyPr>
          <a:lstStyle/>
          <a:p>
            <a:r>
              <a:rPr lang="pl-PL" sz="2200" dirty="0" smtClean="0"/>
              <a:t>0pieka psychiatryczna nie była priorytetem opieki zdrowotnej w Polsce</a:t>
            </a:r>
          </a:p>
          <a:p>
            <a:pPr>
              <a:buNone/>
            </a:pPr>
            <a:endParaRPr lang="pl-PL" sz="2200" dirty="0" smtClean="0"/>
          </a:p>
          <a:p>
            <a:r>
              <a:rPr lang="pl-PL" sz="2200" dirty="0" smtClean="0"/>
              <a:t>Ograniczona dostępność do psychiatrycznych świadczeń opieki zdrowotnej</a:t>
            </a:r>
          </a:p>
          <a:p>
            <a:endParaRPr lang="pl-PL" sz="2200" dirty="0" smtClean="0"/>
          </a:p>
          <a:p>
            <a:r>
              <a:rPr lang="pl-PL" sz="2200" dirty="0" smtClean="0"/>
              <a:t>Brak koordynacji opieki psychiatrycznej</a:t>
            </a:r>
          </a:p>
          <a:p>
            <a:endParaRPr lang="pl-PL" sz="2200" dirty="0" smtClean="0"/>
          </a:p>
          <a:p>
            <a:r>
              <a:rPr lang="pl-PL" sz="2200" dirty="0"/>
              <a:t>W</a:t>
            </a:r>
            <a:r>
              <a:rPr lang="pl-PL" sz="2200" dirty="0" smtClean="0"/>
              <a:t>ykluczenie społeczne osób z zaburzeniami psychicznymi</a:t>
            </a:r>
          </a:p>
          <a:p>
            <a:endParaRPr lang="pl-PL" sz="2200" dirty="0" smtClean="0"/>
          </a:p>
          <a:p>
            <a:r>
              <a:rPr lang="pl-PL" sz="2200" dirty="0" smtClean="0"/>
              <a:t>Stereotypy, uprzedzenia i niewielka świadomość społeczna dotycząca chorób psychicznych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Przyczyny niepowodzenia 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lnSpc>
                <a:spcPct val="170000"/>
              </a:lnSpc>
            </a:pPr>
            <a:r>
              <a:rPr lang="pl-PL" dirty="0" smtClean="0"/>
              <a:t> brak analizy wcześniejszych niepowodzeń,</a:t>
            </a:r>
          </a:p>
          <a:p>
            <a:pPr>
              <a:lnSpc>
                <a:spcPct val="170000"/>
              </a:lnSpc>
            </a:pPr>
            <a:r>
              <a:rPr lang="pl-PL" dirty="0"/>
              <a:t>r</a:t>
            </a:r>
            <a:r>
              <a:rPr lang="pl-PL" dirty="0" smtClean="0"/>
              <a:t>ozmycie odpowiedzialności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 ogólnikowość celów projektu,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 brak kompleksowości projektu</a:t>
            </a:r>
          </a:p>
          <a:p>
            <a:pPr>
              <a:lnSpc>
                <a:spcPct val="170000"/>
              </a:lnSpc>
            </a:pPr>
            <a:r>
              <a:rPr lang="pl-PL" dirty="0"/>
              <a:t> </a:t>
            </a:r>
            <a:r>
              <a:rPr lang="pl-PL" dirty="0" smtClean="0"/>
              <a:t>brak modelu współpracy z pomocą społeczną,</a:t>
            </a:r>
          </a:p>
          <a:p>
            <a:pPr>
              <a:lnSpc>
                <a:spcPct val="170000"/>
              </a:lnSpc>
            </a:pPr>
            <a:r>
              <a:rPr lang="pl-PL" dirty="0"/>
              <a:t> </a:t>
            </a:r>
            <a:r>
              <a:rPr lang="pl-PL" dirty="0" smtClean="0"/>
              <a:t>brak koncepcji aktywizacji zawodowej,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 brak środków finansowych zapewniających realizację projektu,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 brak woli politycznej i konsekwencji we wprowadzaniu zmian.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640960" cy="1362075"/>
          </a:xfrm>
        </p:spPr>
        <p:txBody>
          <a:bodyPr>
            <a:normAutofit fontScale="90000"/>
          </a:bodyPr>
          <a:lstStyle/>
          <a:p>
            <a:pPr lvl="0"/>
            <a:r>
              <a:rPr lang="pl-PL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Zadania przypisanych samorządom terytorialnym powiatowym i wojewódzkim   w projekcie  NPOZP 2017-2022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endParaRPr lang="pl-PL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czym będzie mowa?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sz="2400" dirty="0" smtClean="0">
                <a:latin typeface="Calibri" pitchFamily="34" charset="0"/>
              </a:rPr>
              <a:t>Mapy potrzeb zdrowotnych</a:t>
            </a:r>
          </a:p>
          <a:p>
            <a:pPr lvl="0"/>
            <a:r>
              <a:rPr lang="pl-PL" sz="2400" dirty="0" smtClean="0">
                <a:latin typeface="Calibri" pitchFamily="34" charset="0"/>
              </a:rPr>
              <a:t>Ocena NPOZP 2010-2015</a:t>
            </a:r>
            <a:r>
              <a:rPr lang="pl-PL" sz="2400" dirty="0">
                <a:latin typeface="Calibri" pitchFamily="34" charset="0"/>
              </a:rPr>
              <a:t>    </a:t>
            </a:r>
            <a:endParaRPr lang="pl-PL" sz="2400" dirty="0" smtClean="0">
              <a:latin typeface="Calibri" pitchFamily="34" charset="0"/>
            </a:endParaRPr>
          </a:p>
          <a:p>
            <a:pPr lvl="0"/>
            <a:r>
              <a:rPr lang="pl-PL" sz="2400" dirty="0" smtClean="0">
                <a:latin typeface="Calibri" pitchFamily="34" charset="0"/>
              </a:rPr>
              <a:t>Zadania przypisane </a:t>
            </a:r>
            <a:r>
              <a:rPr lang="pl-PL" sz="2400" dirty="0">
                <a:latin typeface="Calibri" pitchFamily="34" charset="0"/>
              </a:rPr>
              <a:t>samorządom terytorialnym </a:t>
            </a:r>
            <a:r>
              <a:rPr lang="pl-PL" sz="2400" dirty="0" smtClean="0">
                <a:latin typeface="Calibri" pitchFamily="34" charset="0"/>
              </a:rPr>
              <a:t>powiatowym    </a:t>
            </a:r>
            <a:r>
              <a:rPr lang="pl-PL" sz="2400" dirty="0">
                <a:latin typeface="Calibri" pitchFamily="34" charset="0"/>
              </a:rPr>
              <a:t>i wojewódzkim </a:t>
            </a:r>
            <a:r>
              <a:rPr lang="pl-PL" sz="2400" dirty="0" smtClean="0">
                <a:latin typeface="Calibri" pitchFamily="34" charset="0"/>
              </a:rPr>
              <a:t>  w </a:t>
            </a:r>
            <a:r>
              <a:rPr lang="pl-PL" sz="2400" dirty="0">
                <a:latin typeface="Calibri" pitchFamily="34" charset="0"/>
              </a:rPr>
              <a:t>projekcie </a:t>
            </a:r>
            <a:r>
              <a:rPr lang="pl-PL" sz="2400" dirty="0" smtClean="0">
                <a:latin typeface="Calibri" pitchFamily="34" charset="0"/>
              </a:rPr>
              <a:t> NPOZP 2017-2022</a:t>
            </a:r>
          </a:p>
          <a:p>
            <a:r>
              <a:rPr lang="pl-PL" sz="2400" dirty="0" smtClean="0">
                <a:latin typeface="Calibri" pitchFamily="34" charset="0"/>
              </a:rPr>
              <a:t>Priorytety w dziedzinie psychiatrii  dla województwa pomorskiego</a:t>
            </a:r>
            <a:endParaRPr lang="pl-PL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Realizatorzy NPOZP 2017-2022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4820"/>
            <a:ext cx="8229600" cy="253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erścień 4"/>
          <p:cNvSpPr/>
          <p:nvPr/>
        </p:nvSpPr>
        <p:spPr>
          <a:xfrm>
            <a:off x="395536" y="4653136"/>
            <a:ext cx="4392488" cy="504056"/>
          </a:xfrm>
          <a:prstGeom prst="donut">
            <a:avLst>
              <a:gd name="adj" fmla="val 8894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"/>
            <a:ext cx="531177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Ścieżka legislacyjna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5" y="4293096"/>
            <a:ext cx="568863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Ustawa o zdrowiu publicznym z dnia 11 września 2015 r. 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03649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971600" y="5517232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Art. 5a. Podmiot leczniczy prowadzący </a:t>
            </a:r>
            <a:r>
              <a:rPr lang="pl-PL" b="1" dirty="0" smtClean="0"/>
              <a:t>centrum zdrowia psychicznego </a:t>
            </a:r>
            <a:r>
              <a:rPr lang="pl-PL" dirty="0" smtClean="0"/>
              <a:t>zapewnia kompleksową opiekę zdrowotną nad osobami z zaburzeniami psychicznymi na określonym obszarze terytorialnym w formie pomocy doraźnej, ambulatoryjnej, dziennej, szpitalnej i środowiskowej.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86000" y="623731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;</a:t>
            </a:r>
            <a:endParaRPr lang="pl-PL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6728460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085184"/>
            <a:ext cx="5961017" cy="14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762" y="4077072"/>
            <a:ext cx="40232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Samorządy Województw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2843808" y="1628800"/>
            <a:ext cx="3456384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827584" y="1772816"/>
            <a:ext cx="547260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755576" y="3068960"/>
            <a:ext cx="3456384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683568" y="3861048"/>
            <a:ext cx="37444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2195736" y="4221088"/>
            <a:ext cx="266429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1763688" y="54452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467544" y="5373216"/>
            <a:ext cx="280831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V="1">
            <a:off x="467544" y="5877272"/>
            <a:ext cx="338437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6012160" y="4221088"/>
            <a:ext cx="93610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6084168" y="6453336"/>
            <a:ext cx="194421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59597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0705">
            <a:off x="4473853" y="1729905"/>
            <a:ext cx="4685589" cy="40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Samorząd powiatów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2123728" y="1268760"/>
            <a:ext cx="18722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erścień 7"/>
          <p:cNvSpPr/>
          <p:nvPr/>
        </p:nvSpPr>
        <p:spPr>
          <a:xfrm>
            <a:off x="539552" y="2060848"/>
            <a:ext cx="1224136" cy="504056"/>
          </a:xfrm>
          <a:prstGeom prst="donut">
            <a:avLst>
              <a:gd name="adj" fmla="val 34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V="1">
            <a:off x="5796136" y="3356992"/>
            <a:ext cx="187220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5940152" y="4941168"/>
            <a:ext cx="172819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4963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373216"/>
            <a:ext cx="5895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Finansowanie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ierścień 4"/>
          <p:cNvSpPr/>
          <p:nvPr/>
        </p:nvSpPr>
        <p:spPr>
          <a:xfrm>
            <a:off x="827584" y="5085184"/>
            <a:ext cx="6768752" cy="1440160"/>
          </a:xfrm>
          <a:prstGeom prst="donut">
            <a:avLst>
              <a:gd name="adj" fmla="val 161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5292080" y="2132856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683568" y="2348880"/>
            <a:ext cx="72008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683568" y="2564904"/>
            <a:ext cx="295232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640960" cy="1362075"/>
          </a:xfrm>
        </p:spPr>
        <p:txBody>
          <a:bodyPr>
            <a:normAutofit fontScale="90000"/>
          </a:bodyPr>
          <a:lstStyle/>
          <a:p>
            <a:r>
              <a:rPr lang="pl-PL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Priorytety w dziedzinie psychiatrii                dla województwa pomorskiego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endParaRPr lang="pl-PL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Priorytety rozwoju opieki psychiatrycznej  w pomorskim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lnSpc>
                <a:spcPct val="170000"/>
              </a:lnSpc>
            </a:pPr>
            <a:r>
              <a:rPr lang="pl-PL" sz="5500" dirty="0" smtClean="0"/>
              <a:t>Poprawa </a:t>
            </a:r>
            <a:r>
              <a:rPr lang="pl-PL" sz="5500" dirty="0"/>
              <a:t>zdrowia psychicznego mieszkańców </a:t>
            </a:r>
            <a:r>
              <a:rPr lang="pl-PL" sz="5500" dirty="0" smtClean="0"/>
              <a:t>oraz </a:t>
            </a:r>
            <a:r>
              <a:rPr lang="pl-PL" sz="5500" dirty="0"/>
              <a:t>podniesienie jakości i długości życia osób chorych </a:t>
            </a:r>
            <a:r>
              <a:rPr lang="pl-PL" sz="5500" dirty="0" smtClean="0"/>
              <a:t>psychicznie</a:t>
            </a:r>
            <a:endParaRPr lang="pl-PL" sz="5500" dirty="0"/>
          </a:p>
          <a:p>
            <a:pPr lvl="0">
              <a:lnSpc>
                <a:spcPct val="170000"/>
              </a:lnSpc>
            </a:pPr>
            <a:r>
              <a:rPr lang="pl-PL" sz="5500" dirty="0" smtClean="0"/>
              <a:t>Zwiększenie </a:t>
            </a:r>
            <a:r>
              <a:rPr lang="pl-PL" sz="5500" dirty="0"/>
              <a:t>dostępności do różnych form środowiskowej psychiatrycznej opieki </a:t>
            </a:r>
            <a:r>
              <a:rPr lang="pl-PL" sz="5500" dirty="0" smtClean="0"/>
              <a:t>zdrowotnej</a:t>
            </a:r>
          </a:p>
          <a:p>
            <a:pPr>
              <a:lnSpc>
                <a:spcPct val="170000"/>
              </a:lnSpc>
            </a:pPr>
            <a:r>
              <a:rPr lang="pl-PL" sz="5500" b="1" dirty="0"/>
              <a:t>Promocję zdrowia psychicznego i zapobieganie zaburzeniom </a:t>
            </a:r>
            <a:r>
              <a:rPr lang="pl-PL" sz="5500" b="1" dirty="0" smtClean="0"/>
              <a:t>psychicznym</a:t>
            </a:r>
          </a:p>
          <a:p>
            <a:pPr lvl="0">
              <a:lnSpc>
                <a:spcPct val="170000"/>
              </a:lnSpc>
            </a:pPr>
            <a:r>
              <a:rPr lang="pl-PL" sz="5500" dirty="0"/>
              <a:t>Poszerzenie, zróżnicowanie i unowocześnianie </a:t>
            </a:r>
            <a:r>
              <a:rPr lang="pl-PL" sz="5500" dirty="0" smtClean="0"/>
              <a:t> </a:t>
            </a:r>
            <a:r>
              <a:rPr lang="pl-PL" sz="5500" dirty="0"/>
              <a:t>oparcia społecznego dla osób z zaburzeniami psychicznymi;</a:t>
            </a:r>
          </a:p>
          <a:p>
            <a:pPr lvl="0">
              <a:lnSpc>
                <a:spcPct val="170000"/>
              </a:lnSpc>
            </a:pPr>
            <a:r>
              <a:rPr lang="pl-PL" sz="5500" dirty="0"/>
              <a:t>Rozwój zróżnicowanych form wspieranego zatrudnienia i przedsiębiorczości </a:t>
            </a:r>
            <a:r>
              <a:rPr lang="pl-PL" sz="5500" dirty="0" smtClean="0"/>
              <a:t>społecznej</a:t>
            </a:r>
            <a:endParaRPr lang="pl-PL" sz="5500" dirty="0"/>
          </a:p>
          <a:p>
            <a:pPr lvl="0">
              <a:lnSpc>
                <a:spcPct val="170000"/>
              </a:lnSpc>
            </a:pPr>
            <a:r>
              <a:rPr lang="pl-PL" sz="5500" dirty="0"/>
              <a:t>Koordynacja różnych form opieki i pomocy. </a:t>
            </a:r>
          </a:p>
          <a:p>
            <a:pPr>
              <a:buNone/>
            </a:pPr>
            <a:r>
              <a:rPr lang="pl-PL" b="1" dirty="0" smtClean="0"/>
              <a:t> </a:t>
            </a:r>
            <a:endParaRPr lang="pl-PL" dirty="0"/>
          </a:p>
          <a:p>
            <a:pPr lvl="0"/>
            <a:endParaRPr lang="pl-PL" b="1" dirty="0" smtClean="0"/>
          </a:p>
          <a:p>
            <a:pPr lvl="0"/>
            <a:endParaRPr lang="pl-PL" b="1" dirty="0"/>
          </a:p>
          <a:p>
            <a:pPr lvl="0"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Zwiększenie dostępności do   środowiskowej opieki psychiatrycznej 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pl-PL" u="sng" dirty="0" smtClean="0"/>
              <a:t>rozwój </a:t>
            </a:r>
            <a:r>
              <a:rPr lang="pl-PL" u="sng" dirty="0"/>
              <a:t>sieci CZP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 każdym z powiatów ziemskich oraz stworzenie odpowiedniej liczby </a:t>
            </a:r>
            <a:r>
              <a:rPr lang="pl-PL" dirty="0" smtClean="0"/>
              <a:t>CZP w </a:t>
            </a:r>
            <a:r>
              <a:rPr lang="pl-PL" dirty="0"/>
              <a:t>powiatach grodzkich poprzez  tworzenie nowych Centrów oraz poprawę stanu technicznego i dokapitalizowanie  istniejących podmiotów</a:t>
            </a:r>
            <a:r>
              <a:rPr lang="pl-PL" dirty="0" smtClean="0"/>
              <a:t>;</a:t>
            </a:r>
          </a:p>
          <a:p>
            <a:pPr lvl="0"/>
            <a:endParaRPr lang="pl-PL" dirty="0"/>
          </a:p>
          <a:p>
            <a:pPr lvl="0"/>
            <a:r>
              <a:rPr lang="pl-PL" dirty="0" smtClean="0"/>
              <a:t>zmniejszenie </a:t>
            </a:r>
            <a:r>
              <a:rPr lang="pl-PL" dirty="0"/>
              <a:t>nierówności w dostępie do wszystkich form opieki psychiatrycznej </a:t>
            </a:r>
            <a:r>
              <a:rPr lang="pl-PL" dirty="0" smtClean="0"/>
              <a:t>(powiaty: wejherowski, pucki, słupski, bytowski, kartuski, gdański, nowodworski, malborski, tczewski </a:t>
            </a:r>
            <a:r>
              <a:rPr lang="pl-PL" dirty="0"/>
              <a:t>i </a:t>
            </a:r>
            <a:r>
              <a:rPr lang="pl-PL" dirty="0" smtClean="0"/>
              <a:t>kwidzyński  oraz w powiatach grodzkich – Sopot i Gdynia;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lvl="0"/>
            <a:r>
              <a:rPr lang="pl-PL" dirty="0"/>
              <a:t>stworzenie jednostek wysokospecjalistycznych o znaczeniu ponadregionalnym   </a:t>
            </a:r>
            <a:r>
              <a:rPr lang="pl-PL" dirty="0" smtClean="0"/>
              <a:t> (np. oddziału </a:t>
            </a:r>
            <a:r>
              <a:rPr lang="pl-PL" dirty="0"/>
              <a:t>leczenia zaburzeń opornych na leczenie w UCK Gdańsk, oddziału leczenia depresji w WSP w Gdańsku oraz oddziału zaburzeń osobowości i oddziału dla skazanych za przestępstwa seksualne w Starogardzie </a:t>
            </a:r>
            <a:r>
              <a:rPr lang="pl-PL" dirty="0" smtClean="0"/>
              <a:t>Gdańskim);</a:t>
            </a:r>
            <a:endParaRPr lang="pl-PL" dirty="0"/>
          </a:p>
          <a:p>
            <a:pPr lvl="0"/>
            <a:endParaRPr lang="pl-PL" dirty="0"/>
          </a:p>
          <a:p>
            <a:pPr lvl="0"/>
            <a:r>
              <a:rPr lang="pl-PL" dirty="0"/>
              <a:t>zwiększenie liczby personelu medycznego: psychiatrów (w tym dla dzieci i młodzieży), psychologów (zwłaszcza psychologów klinicznych), pielęgniarek, pracowników socjalnych oraz terapeutów środowiskowych</a:t>
            </a:r>
            <a:r>
              <a:rPr lang="pl-PL" dirty="0" smtClean="0"/>
              <a:t>; 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zwiększenie finansowania placówek psychiatrycznych</a:t>
            </a:r>
            <a:r>
              <a:rPr lang="pl-PL" dirty="0" smtClean="0"/>
              <a:t>;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międzyresortową koordynację różnych form opieki i pomocy.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Promocja zdrowia psychicznego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4200" b="1" dirty="0" smtClean="0"/>
              <a:t>Główne zakresy prac:</a:t>
            </a:r>
          </a:p>
          <a:p>
            <a:endParaRPr lang="pl-PL" dirty="0" smtClean="0"/>
          </a:p>
          <a:p>
            <a:r>
              <a:rPr lang="pl-PL" sz="3500" dirty="0" smtClean="0"/>
              <a:t>zaburzenia </a:t>
            </a:r>
            <a:r>
              <a:rPr lang="pl-PL" sz="3500" dirty="0"/>
              <a:t>depresyjne </a:t>
            </a:r>
          </a:p>
          <a:p>
            <a:r>
              <a:rPr lang="pl-PL" sz="3500" dirty="0" smtClean="0"/>
              <a:t>przewlekłe</a:t>
            </a:r>
            <a:r>
              <a:rPr lang="pl-PL" sz="3500" dirty="0"/>
              <a:t>, nawracające zaburzenia psychotyczne </a:t>
            </a:r>
          </a:p>
          <a:p>
            <a:r>
              <a:rPr lang="pl-PL" sz="3500" dirty="0" smtClean="0"/>
              <a:t>próby </a:t>
            </a:r>
            <a:r>
              <a:rPr lang="pl-PL" sz="3500" dirty="0"/>
              <a:t>i zamachy samobójcze </a:t>
            </a:r>
          </a:p>
          <a:p>
            <a:r>
              <a:rPr lang="pl-PL" sz="3500" dirty="0" smtClean="0"/>
              <a:t>zaburzenia </a:t>
            </a:r>
            <a:r>
              <a:rPr lang="pl-PL" sz="3500" dirty="0"/>
              <a:t>spowodowane nadużywaniem alkoholu i innych substancji psychoaktywnych</a:t>
            </a:r>
          </a:p>
          <a:p>
            <a:r>
              <a:rPr lang="pl-PL" sz="3500" dirty="0" smtClean="0"/>
              <a:t>zaburzenia </a:t>
            </a:r>
            <a:r>
              <a:rPr lang="pl-PL" sz="3500" dirty="0"/>
              <a:t>nerwicowe, związane ze stresem i pod postacią </a:t>
            </a:r>
            <a:r>
              <a:rPr lang="pl-PL" sz="3500" dirty="0" smtClean="0"/>
              <a:t>somatyczną</a:t>
            </a:r>
          </a:p>
          <a:p>
            <a:pPr>
              <a:buNone/>
            </a:pPr>
            <a:r>
              <a:rPr lang="pl-PL" sz="3500" dirty="0"/>
              <a:t> </a:t>
            </a:r>
          </a:p>
          <a:p>
            <a:pPr lvl="0">
              <a:lnSpc>
                <a:spcPct val="170000"/>
              </a:lnSpc>
              <a:buNone/>
            </a:pPr>
            <a:r>
              <a:rPr lang="pl-PL" sz="3500" b="1" dirty="0"/>
              <a:t>Upowszechnianie wiedzy na temat zdrowia </a:t>
            </a:r>
            <a:r>
              <a:rPr lang="pl-PL" sz="3500" b="1" dirty="0" smtClean="0"/>
              <a:t>psychicznego</a:t>
            </a:r>
            <a:r>
              <a:rPr lang="pl-PL" sz="3500" dirty="0" smtClean="0"/>
              <a:t> </a:t>
            </a:r>
            <a:r>
              <a:rPr lang="pl-PL" sz="3500" b="1" dirty="0" smtClean="0"/>
              <a:t>i rozwijanie </a:t>
            </a:r>
            <a:r>
              <a:rPr lang="pl-PL" sz="3500" b="1" dirty="0"/>
              <a:t>umiejętności radzenia sobie </a:t>
            </a:r>
            <a:r>
              <a:rPr lang="pl-PL" sz="3500" b="1" dirty="0" smtClean="0"/>
              <a:t>                                  </a:t>
            </a:r>
            <a:r>
              <a:rPr lang="pl-PL" sz="3500" dirty="0" smtClean="0"/>
              <a:t>w sytuacjach </a:t>
            </a:r>
            <a:r>
              <a:rPr lang="pl-PL" sz="3500" dirty="0"/>
              <a:t>zagrażających zdrowiu psychicznemu dla wybranych  grup populacji:</a:t>
            </a:r>
          </a:p>
          <a:p>
            <a:pPr>
              <a:lnSpc>
                <a:spcPct val="170000"/>
              </a:lnSpc>
            </a:pPr>
            <a:r>
              <a:rPr lang="pl-PL" sz="3500" dirty="0" smtClean="0"/>
              <a:t>dzieci </a:t>
            </a:r>
            <a:r>
              <a:rPr lang="pl-PL" sz="3500" dirty="0"/>
              <a:t>i młodzieży (np. promocja zdrowia psychicznego w szkołach)</a:t>
            </a:r>
          </a:p>
          <a:p>
            <a:pPr>
              <a:lnSpc>
                <a:spcPct val="170000"/>
              </a:lnSpc>
            </a:pPr>
            <a:r>
              <a:rPr lang="pl-PL" sz="3500" dirty="0" smtClean="0"/>
              <a:t>środowisk </a:t>
            </a:r>
            <a:r>
              <a:rPr lang="pl-PL" sz="3500" dirty="0"/>
              <a:t>zagrożonych (np. zapobieganie przemocy w rodzinie)</a:t>
            </a:r>
          </a:p>
          <a:p>
            <a:pPr>
              <a:lnSpc>
                <a:spcPct val="170000"/>
              </a:lnSpc>
            </a:pPr>
            <a:r>
              <a:rPr lang="pl-PL" sz="3500" dirty="0" smtClean="0"/>
              <a:t>grup </a:t>
            </a:r>
            <a:r>
              <a:rPr lang="pl-PL" sz="3500" dirty="0"/>
              <a:t>zawodowych pracujących w warunkach dużego obciążenia </a:t>
            </a:r>
            <a:r>
              <a:rPr lang="pl-PL" sz="3500" dirty="0" smtClean="0"/>
              <a:t>psychofizycznego (np. pracownicy medyczni, socjalni </a:t>
            </a:r>
            <a:r>
              <a:rPr lang="pl-PL" sz="3500" dirty="0"/>
              <a:t>oraz </a:t>
            </a:r>
            <a:r>
              <a:rPr lang="pl-PL" sz="3500" dirty="0" smtClean="0"/>
              <a:t>funkcjonariusze </a:t>
            </a:r>
            <a:r>
              <a:rPr lang="pl-PL" sz="3500" dirty="0"/>
              <a:t>resortów </a:t>
            </a:r>
            <a:r>
              <a:rPr lang="pl-PL" sz="3500" dirty="0" smtClean="0"/>
              <a:t>mundurowych)</a:t>
            </a:r>
            <a:endParaRPr lang="pl-PL" sz="3500" dirty="0"/>
          </a:p>
          <a:p>
            <a:pPr lvl="0">
              <a:lnSpc>
                <a:spcPct val="170000"/>
              </a:lnSpc>
              <a:buNone/>
            </a:pPr>
            <a:r>
              <a:rPr lang="pl-PL" sz="3500" b="1" dirty="0"/>
              <a:t>Zapobieganie wykluczeniu </a:t>
            </a:r>
            <a:r>
              <a:rPr lang="pl-PL" sz="3500" b="1" dirty="0" smtClean="0"/>
              <a:t>społecznemu i stygmatyzacji </a:t>
            </a:r>
            <a:r>
              <a:rPr lang="pl-PL" sz="3500" dirty="0"/>
              <a:t>osób z zaburzeniami </a:t>
            </a:r>
            <a:r>
              <a:rPr lang="pl-PL" sz="3500" dirty="0" smtClean="0"/>
              <a:t>psychicznymi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772400" cy="1362075"/>
          </a:xfrm>
        </p:spPr>
        <p:txBody>
          <a:bodyPr/>
          <a:lstStyle/>
          <a:p>
            <a:r>
              <a:rPr lang="pl-PL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Mapy Potrzeb Zdrowotnych</a:t>
            </a:r>
            <a:endParaRPr lang="pl-PL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Zapadalność na zaburzenia psychiczne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18" y="1340768"/>
            <a:ext cx="76938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Zaburzenia nastroju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45613" cy="50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Chorobowość szpitalna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13" y="1410536"/>
            <a:ext cx="7442895" cy="497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Psychiatryczna opieka stacjonarna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28420"/>
            <a:ext cx="6768752" cy="506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Poradnie Zdrowia Psychicznego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66132"/>
            <a:ext cx="6696744" cy="48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Liczba pacjentów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89" y="1484784"/>
            <a:ext cx="745691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400</Words>
  <Application>Microsoft Office PowerPoint</Application>
  <PresentationFormat>Pokaz na ekranie (4:3)</PresentationFormat>
  <Paragraphs>99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Opieka psychiatryczna województwa pomorskiego              w świetle nowych projektów</vt:lpstr>
      <vt:lpstr>O czym będzie mowa?</vt:lpstr>
      <vt:lpstr>Mapy Potrzeb Zdrowotnych</vt:lpstr>
      <vt:lpstr>Zapadalność na zaburzenia psychiczne</vt:lpstr>
      <vt:lpstr>Zaburzenia nastroju</vt:lpstr>
      <vt:lpstr>Chorobowość szpitalna</vt:lpstr>
      <vt:lpstr>Psychiatryczna opieka stacjonarna</vt:lpstr>
      <vt:lpstr>Poradnie Zdrowia Psychicznego</vt:lpstr>
      <vt:lpstr>Liczba pacjentów</vt:lpstr>
      <vt:lpstr>Standaryzowana umieralność</vt:lpstr>
      <vt:lpstr>2029 – prognoza zapadalności</vt:lpstr>
      <vt:lpstr>WNIOSKI</vt:lpstr>
      <vt:lpstr>CZP Kompleksowa opieka psychiatryczna</vt:lpstr>
      <vt:lpstr>CZP Kompleksowa opieka psychiatryczna</vt:lpstr>
      <vt:lpstr>Ocena NPOZP 2011-2015</vt:lpstr>
      <vt:lpstr>Porażka !</vt:lpstr>
      <vt:lpstr>Ocena NPOZP 2010-2015</vt:lpstr>
      <vt:lpstr>Przyczyny niepowodzenia </vt:lpstr>
      <vt:lpstr>Zadania przypisanych samorządom terytorialnym powiatowym i wojewódzkim   w projekcie  NPOZP 2017-2022 </vt:lpstr>
      <vt:lpstr>Realizatorzy NPOZP 2017-2022</vt:lpstr>
      <vt:lpstr>                            Ścieżka legislacyjna</vt:lpstr>
      <vt:lpstr>Ustawa o zdrowiu publicznym z dnia 11 września 2015 r. </vt:lpstr>
      <vt:lpstr>Samorządy Województw</vt:lpstr>
      <vt:lpstr>Samorząd powiatów</vt:lpstr>
      <vt:lpstr>Finansowanie</vt:lpstr>
      <vt:lpstr>Priorytety w dziedzinie psychiatrii                dla województwa pomorskiego  </vt:lpstr>
      <vt:lpstr>Priorytety rozwoju opieki psychiatrycznej  w pomorskim</vt:lpstr>
      <vt:lpstr> Zwiększenie dostępności do   środowiskowej opieki psychiatrycznej  </vt:lpstr>
      <vt:lpstr>Promocja zdrowia psychicznego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Blanka Brancewicz</dc:creator>
  <cp:lastModifiedBy>mkowalewska</cp:lastModifiedBy>
  <cp:revision>4</cp:revision>
  <dcterms:created xsi:type="dcterms:W3CDTF">2017-01-15T14:25:20Z</dcterms:created>
  <dcterms:modified xsi:type="dcterms:W3CDTF">2017-10-10T12:16:52Z</dcterms:modified>
</cp:coreProperties>
</file>