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74" r:id="rId3"/>
    <p:sldId id="295" r:id="rId4"/>
    <p:sldId id="293" r:id="rId5"/>
    <p:sldId id="291" r:id="rId6"/>
    <p:sldId id="290" r:id="rId7"/>
    <p:sldId id="287" r:id="rId8"/>
    <p:sldId id="296" r:id="rId9"/>
    <p:sldId id="297" r:id="rId10"/>
    <p:sldId id="298" r:id="rId11"/>
    <p:sldId id="300" r:id="rId12"/>
    <p:sldId id="299" r:id="rId13"/>
    <p:sldId id="301" r:id="rId14"/>
    <p:sldId id="302" r:id="rId15"/>
    <p:sldId id="29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4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185"/>
    <a:srgbClr val="002B82"/>
    <a:srgbClr val="4A206A"/>
    <a:srgbClr val="E31E24"/>
    <a:srgbClr val="F39314"/>
    <a:srgbClr val="2E3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36" autoAdjust="0"/>
    <p:restoredTop sz="94660"/>
  </p:normalViewPr>
  <p:slideViewPr>
    <p:cSldViewPr showGuides="1">
      <p:cViewPr varScale="1">
        <p:scale>
          <a:sx n="108" d="100"/>
          <a:sy n="108" d="100"/>
        </p:scale>
        <p:origin x="750" y="102"/>
      </p:cViewPr>
      <p:guideLst>
        <p:guide orient="horz" pos="1752"/>
        <p:guide pos="499"/>
      </p:guideLst>
    </p:cSldViewPr>
  </p:slideViewPr>
  <p:notesTextViewPr>
    <p:cViewPr>
      <p:scale>
        <a:sx n="1" d="1"/>
        <a:sy n="1" d="1"/>
      </p:scale>
      <p:origin x="0" y="0"/>
    </p:cViewPr>
  </p:notesTextViewPr>
  <p:notesViewPr>
    <p:cSldViewPr>
      <p:cViewPr varScale="1">
        <p:scale>
          <a:sx n="128" d="100"/>
          <a:sy n="128" d="100"/>
        </p:scale>
        <p:origin x="4884" y="1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FA78EB-A17D-4DEB-ADC3-58691BEE7E2B}" type="datetimeFigureOut">
              <a:rPr lang="pl-PL" smtClean="0"/>
              <a:t>22.05.2023</a:t>
            </a:fld>
            <a:endParaRPr lang="pl-PL"/>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529776-1C07-4EBA-9860-AFD684055838}" type="slidenum">
              <a:rPr lang="pl-PL" smtClean="0"/>
              <a:t>‹#›</a:t>
            </a:fld>
            <a:endParaRPr lang="pl-PL"/>
          </a:p>
        </p:txBody>
      </p:sp>
    </p:spTree>
    <p:extLst>
      <p:ext uri="{BB962C8B-B14F-4D97-AF65-F5344CB8AC3E}">
        <p14:creationId xmlns:p14="http://schemas.microsoft.com/office/powerpoint/2010/main" val="2102014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1A48C-7AB4-4432-82D3-5020B422F8CB}" type="datetimeFigureOut">
              <a:rPr lang="pl-PL" smtClean="0"/>
              <a:t>22.05.2023</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1A6A5-6D4E-4617-A015-458F3EFD4BF7}" type="slidenum">
              <a:rPr lang="pl-PL" smtClean="0"/>
              <a:t>‹#›</a:t>
            </a:fld>
            <a:endParaRPr lang="pl-PL"/>
          </a:p>
        </p:txBody>
      </p:sp>
    </p:spTree>
    <p:extLst>
      <p:ext uri="{BB962C8B-B14F-4D97-AF65-F5344CB8AC3E}">
        <p14:creationId xmlns:p14="http://schemas.microsoft.com/office/powerpoint/2010/main" val="911277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C0586BAC-94C1-4FD4-BA9F-CA9D9C21E8DF}" type="datetimeFigureOut">
              <a:rPr lang="pl-PL" smtClean="0"/>
              <a:t>22.05.2023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E9D0E7-205A-4E3C-A6CF-F8F454C50C85}" type="slidenum">
              <a:rPr lang="pl-PL" smtClean="0"/>
              <a:t>‹#›</a:t>
            </a:fld>
            <a:endParaRPr lang="pl-PL"/>
          </a:p>
        </p:txBody>
      </p:sp>
    </p:spTree>
    <p:extLst>
      <p:ext uri="{BB962C8B-B14F-4D97-AF65-F5344CB8AC3E}">
        <p14:creationId xmlns:p14="http://schemas.microsoft.com/office/powerpoint/2010/main" val="1530725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0586BAC-94C1-4FD4-BA9F-CA9D9C21E8DF}" type="datetimeFigureOut">
              <a:rPr lang="pl-PL" smtClean="0"/>
              <a:t>22.05.2023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E9D0E7-205A-4E3C-A6CF-F8F454C50C85}" type="slidenum">
              <a:rPr lang="pl-PL" smtClean="0"/>
              <a:t>‹#›</a:t>
            </a:fld>
            <a:endParaRPr lang="pl-PL"/>
          </a:p>
        </p:txBody>
      </p:sp>
    </p:spTree>
    <p:extLst>
      <p:ext uri="{BB962C8B-B14F-4D97-AF65-F5344CB8AC3E}">
        <p14:creationId xmlns:p14="http://schemas.microsoft.com/office/powerpoint/2010/main" val="526837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0586BAC-94C1-4FD4-BA9F-CA9D9C21E8DF}" type="datetimeFigureOut">
              <a:rPr lang="pl-PL" smtClean="0"/>
              <a:t>22.05.2023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E9D0E7-205A-4E3C-A6CF-F8F454C50C85}" type="slidenum">
              <a:rPr lang="pl-PL" smtClean="0"/>
              <a:t>‹#›</a:t>
            </a:fld>
            <a:endParaRPr lang="pl-PL"/>
          </a:p>
        </p:txBody>
      </p:sp>
    </p:spTree>
    <p:extLst>
      <p:ext uri="{BB962C8B-B14F-4D97-AF65-F5344CB8AC3E}">
        <p14:creationId xmlns:p14="http://schemas.microsoft.com/office/powerpoint/2010/main" val="89233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ytuł i zawartość z logotypem - układ podstawowy ">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4788024" y="365126"/>
            <a:ext cx="3727326" cy="1325563"/>
          </a:xfrm>
          <a:prstGeom prst="rect">
            <a:avLst/>
          </a:prstGeom>
        </p:spPr>
        <p:txBody>
          <a:bodyPr>
            <a:normAutofit/>
          </a:bodyPr>
          <a:lstStyle>
            <a:lvl1pPr>
              <a:defRPr sz="2100" b="1">
                <a:latin typeface="Arial" panose="020B0604020202020204" pitchFamily="34" charset="0"/>
                <a:cs typeface="Arial" panose="020B0604020202020204" pitchFamily="34" charset="0"/>
              </a:defRPr>
            </a:lvl1pPr>
          </a:lstStyle>
          <a:p>
            <a:r>
              <a:rPr lang="pl-PL" dirty="0"/>
              <a:t>Tytuł slajdu (indywidualny)</a:t>
            </a:r>
          </a:p>
        </p:txBody>
      </p:sp>
      <p:sp>
        <p:nvSpPr>
          <p:cNvPr id="3" name="Symbol zastępczy zawartości 2"/>
          <p:cNvSpPr>
            <a:spLocks noGrp="1"/>
          </p:cNvSpPr>
          <p:nvPr>
            <p:ph idx="1" hasCustomPrompt="1"/>
          </p:nvPr>
        </p:nvSpPr>
        <p:spPr/>
        <p:txBody>
          <a:bodyPr>
            <a:normAutofit/>
          </a:bodyPr>
          <a:lstStyle>
            <a:lvl2pPr marL="0" indent="0">
              <a:defRPr sz="1500">
                <a:latin typeface="Arial" panose="020B0604020202020204" pitchFamily="34" charset="0"/>
                <a:cs typeface="Arial" panose="020B0604020202020204" pitchFamily="34" charset="0"/>
              </a:defRPr>
            </a:lvl2pPr>
            <a:lvl3pPr marL="0" indent="0">
              <a:defRPr sz="1500">
                <a:latin typeface="Arial" panose="020B0604020202020204" pitchFamily="34" charset="0"/>
                <a:cs typeface="Arial" panose="020B0604020202020204" pitchFamily="34" charset="0"/>
              </a:defRPr>
            </a:lvl3pPr>
            <a:lvl4pPr marL="0" indent="0">
              <a:defRPr sz="1500">
                <a:latin typeface="Arial" panose="020B0604020202020204" pitchFamily="34" charset="0"/>
                <a:cs typeface="Arial" panose="020B0604020202020204" pitchFamily="34" charset="0"/>
              </a:defRPr>
            </a:lvl4pPr>
            <a:lvl5pPr marL="0" indent="0">
              <a:defRPr sz="1500">
                <a:latin typeface="Arial" panose="020B0604020202020204" pitchFamily="34" charset="0"/>
                <a:cs typeface="Arial" panose="020B0604020202020204" pitchFamily="34" charset="0"/>
              </a:defRPr>
            </a:lvl5pPr>
            <a:lvl6pPr marL="0" indent="0">
              <a:defRPr sz="1500">
                <a:latin typeface="Arial" panose="020B0604020202020204" pitchFamily="34" charset="0"/>
                <a:cs typeface="Arial" panose="020B0604020202020204" pitchFamily="34" charset="0"/>
              </a:defRPr>
            </a:lvl6pPr>
          </a:lstStyle>
          <a:p>
            <a:pPr lvl="1"/>
            <a:r>
              <a:rPr lang="pl-PL" dirty="0"/>
              <a:t>Kliknij, aby edytować style wzorca tekstu</a:t>
            </a:r>
          </a:p>
          <a:p>
            <a:pPr lvl="2"/>
            <a:r>
              <a:rPr lang="pl-PL" dirty="0"/>
              <a:t>Drugi poziom</a:t>
            </a:r>
          </a:p>
          <a:p>
            <a:pPr lvl="3"/>
            <a:r>
              <a:rPr lang="pl-PL" dirty="0"/>
              <a:t>Trzeci poziom</a:t>
            </a:r>
          </a:p>
          <a:p>
            <a:pPr lvl="4"/>
            <a:r>
              <a:rPr lang="pl-PL" dirty="0"/>
              <a:t>Czwarty poziom</a:t>
            </a:r>
          </a:p>
          <a:p>
            <a:pPr lvl="5"/>
            <a:r>
              <a:rPr lang="pl-PL" dirty="0"/>
              <a:t>Piąty poziom</a:t>
            </a:r>
          </a:p>
        </p:txBody>
      </p:sp>
      <p:sp>
        <p:nvSpPr>
          <p:cNvPr id="6" name="Symbol zastępczy numeru slajdu 5"/>
          <p:cNvSpPr>
            <a:spLocks noGrp="1"/>
          </p:cNvSpPr>
          <p:nvPr>
            <p:ph type="sldNum" sz="quarter" idx="12"/>
          </p:nvPr>
        </p:nvSpPr>
        <p:spPr>
          <a:xfrm>
            <a:off x="8611314" y="6427897"/>
            <a:ext cx="486966" cy="385018"/>
          </a:xfrm>
          <a:prstGeom prst="rect">
            <a:avLst/>
          </a:prstGeom>
        </p:spPr>
        <p:txBody>
          <a:bodyPr/>
          <a:lstStyle>
            <a:lvl1pPr algn="r">
              <a:defRPr sz="1500">
                <a:latin typeface="Arial" panose="020B0604020202020204" pitchFamily="34" charset="0"/>
                <a:cs typeface="Arial" panose="020B0604020202020204" pitchFamily="34" charset="0"/>
              </a:defRPr>
            </a:lvl1pPr>
          </a:lstStyle>
          <a:p>
            <a:fld id="{21E9D0E7-205A-4E3C-A6CF-F8F454C50C85}" type="slidenum">
              <a:rPr lang="pl-PL" smtClean="0"/>
              <a:pPr/>
              <a:t>‹#›</a:t>
            </a:fld>
            <a:endParaRPr lang="pl-PL" dirty="0"/>
          </a:p>
        </p:txBody>
      </p:sp>
      <p:sp>
        <p:nvSpPr>
          <p:cNvPr id="8" name="Symbol zastępczy obrazu 7">
            <a:extLst>
              <a:ext uri="{FF2B5EF4-FFF2-40B4-BE49-F238E27FC236}">
                <a16:creationId xmlns:a16="http://schemas.microsoft.com/office/drawing/2014/main" id="{4CF9E00F-9AF9-4D58-8EE4-1E21D12C7DD6}"/>
              </a:ext>
            </a:extLst>
          </p:cNvPr>
          <p:cNvSpPr>
            <a:spLocks noGrp="1"/>
          </p:cNvSpPr>
          <p:nvPr>
            <p:ph type="pic" sz="quarter" idx="13"/>
          </p:nvPr>
        </p:nvSpPr>
        <p:spPr>
          <a:xfrm>
            <a:off x="197644" y="260350"/>
            <a:ext cx="2538413" cy="647700"/>
          </a:xfrm>
        </p:spPr>
        <p:txBody>
          <a:bodyPr/>
          <a:lstStyle/>
          <a:p>
            <a:endParaRPr lang="pl-PL"/>
          </a:p>
        </p:txBody>
      </p:sp>
    </p:spTree>
    <p:extLst>
      <p:ext uri="{BB962C8B-B14F-4D97-AF65-F5344CB8AC3E}">
        <p14:creationId xmlns:p14="http://schemas.microsoft.com/office/powerpoint/2010/main" val="2367466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0586BAC-94C1-4FD4-BA9F-CA9D9C21E8DF}" type="datetimeFigureOut">
              <a:rPr lang="pl-PL" smtClean="0"/>
              <a:t>22.05.2023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E9D0E7-205A-4E3C-A6CF-F8F454C50C85}" type="slidenum">
              <a:rPr lang="pl-PL" smtClean="0"/>
              <a:t>‹#›</a:t>
            </a:fld>
            <a:endParaRPr lang="pl-PL"/>
          </a:p>
        </p:txBody>
      </p:sp>
    </p:spTree>
    <p:extLst>
      <p:ext uri="{BB962C8B-B14F-4D97-AF65-F5344CB8AC3E}">
        <p14:creationId xmlns:p14="http://schemas.microsoft.com/office/powerpoint/2010/main" val="2295153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C0586BAC-94C1-4FD4-BA9F-CA9D9C21E8DF}" type="datetimeFigureOut">
              <a:rPr lang="pl-PL" smtClean="0"/>
              <a:t>22.05.2023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1E9D0E7-205A-4E3C-A6CF-F8F454C50C85}" type="slidenum">
              <a:rPr lang="pl-PL" smtClean="0"/>
              <a:t>‹#›</a:t>
            </a:fld>
            <a:endParaRPr lang="pl-PL"/>
          </a:p>
        </p:txBody>
      </p:sp>
    </p:spTree>
    <p:extLst>
      <p:ext uri="{BB962C8B-B14F-4D97-AF65-F5344CB8AC3E}">
        <p14:creationId xmlns:p14="http://schemas.microsoft.com/office/powerpoint/2010/main" val="138521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0586BAC-94C1-4FD4-BA9F-CA9D9C21E8DF}" type="datetimeFigureOut">
              <a:rPr lang="pl-PL" smtClean="0"/>
              <a:t>22.05.2023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1E9D0E7-205A-4E3C-A6CF-F8F454C50C85}" type="slidenum">
              <a:rPr lang="pl-PL" smtClean="0"/>
              <a:t>‹#›</a:t>
            </a:fld>
            <a:endParaRPr lang="pl-PL"/>
          </a:p>
        </p:txBody>
      </p:sp>
    </p:spTree>
    <p:extLst>
      <p:ext uri="{BB962C8B-B14F-4D97-AF65-F5344CB8AC3E}">
        <p14:creationId xmlns:p14="http://schemas.microsoft.com/office/powerpoint/2010/main" val="166480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0586BAC-94C1-4FD4-BA9F-CA9D9C21E8DF}" type="datetimeFigureOut">
              <a:rPr lang="pl-PL" smtClean="0"/>
              <a:t>22.05.2023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1E9D0E7-205A-4E3C-A6CF-F8F454C50C85}" type="slidenum">
              <a:rPr lang="pl-PL" smtClean="0"/>
              <a:t>‹#›</a:t>
            </a:fld>
            <a:endParaRPr lang="pl-PL"/>
          </a:p>
        </p:txBody>
      </p:sp>
    </p:spTree>
    <p:extLst>
      <p:ext uri="{BB962C8B-B14F-4D97-AF65-F5344CB8AC3E}">
        <p14:creationId xmlns:p14="http://schemas.microsoft.com/office/powerpoint/2010/main" val="231415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0586BAC-94C1-4FD4-BA9F-CA9D9C21E8DF}" type="datetimeFigureOut">
              <a:rPr lang="pl-PL" smtClean="0"/>
              <a:t>22.05.2023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1E9D0E7-205A-4E3C-A6CF-F8F454C50C85}" type="slidenum">
              <a:rPr lang="pl-PL" smtClean="0"/>
              <a:t>‹#›</a:t>
            </a:fld>
            <a:endParaRPr lang="pl-PL"/>
          </a:p>
        </p:txBody>
      </p:sp>
    </p:spTree>
    <p:extLst>
      <p:ext uri="{BB962C8B-B14F-4D97-AF65-F5344CB8AC3E}">
        <p14:creationId xmlns:p14="http://schemas.microsoft.com/office/powerpoint/2010/main" val="214589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86BAC-94C1-4FD4-BA9F-CA9D9C21E8DF}" type="datetimeFigureOut">
              <a:rPr lang="pl-PL" smtClean="0"/>
              <a:t>22.05.2023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1E9D0E7-205A-4E3C-A6CF-F8F454C50C85}" type="slidenum">
              <a:rPr lang="pl-PL" smtClean="0"/>
              <a:t>‹#›</a:t>
            </a:fld>
            <a:endParaRPr lang="pl-PL"/>
          </a:p>
        </p:txBody>
      </p:sp>
    </p:spTree>
    <p:extLst>
      <p:ext uri="{BB962C8B-B14F-4D97-AF65-F5344CB8AC3E}">
        <p14:creationId xmlns:p14="http://schemas.microsoft.com/office/powerpoint/2010/main" val="366706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C0586BAC-94C1-4FD4-BA9F-CA9D9C21E8DF}" type="datetimeFigureOut">
              <a:rPr lang="pl-PL" smtClean="0"/>
              <a:t>22.05.2023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1E9D0E7-205A-4E3C-A6CF-F8F454C50C85}" type="slidenum">
              <a:rPr lang="pl-PL" smtClean="0"/>
              <a:t>‹#›</a:t>
            </a:fld>
            <a:endParaRPr lang="pl-PL"/>
          </a:p>
        </p:txBody>
      </p:sp>
    </p:spTree>
    <p:extLst>
      <p:ext uri="{BB962C8B-B14F-4D97-AF65-F5344CB8AC3E}">
        <p14:creationId xmlns:p14="http://schemas.microsoft.com/office/powerpoint/2010/main" val="54566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C0586BAC-94C1-4FD4-BA9F-CA9D9C21E8DF}" type="datetimeFigureOut">
              <a:rPr lang="pl-PL" smtClean="0"/>
              <a:t>22.05.2023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1E9D0E7-205A-4E3C-A6CF-F8F454C50C85}" type="slidenum">
              <a:rPr lang="pl-PL" smtClean="0"/>
              <a:t>‹#›</a:t>
            </a:fld>
            <a:endParaRPr lang="pl-PL"/>
          </a:p>
        </p:txBody>
      </p:sp>
    </p:spTree>
    <p:extLst>
      <p:ext uri="{BB962C8B-B14F-4D97-AF65-F5344CB8AC3E}">
        <p14:creationId xmlns:p14="http://schemas.microsoft.com/office/powerpoint/2010/main" val="7209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86BAC-94C1-4FD4-BA9F-CA9D9C21E8DF}" type="datetimeFigureOut">
              <a:rPr lang="pl-PL" smtClean="0"/>
              <a:t>22.05.2023</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9D0E7-205A-4E3C-A6CF-F8F454C50C85}" type="slidenum">
              <a:rPr lang="pl-PL" smtClean="0"/>
              <a:t>‹#›</a:t>
            </a:fld>
            <a:endParaRPr lang="pl-PL"/>
          </a:p>
        </p:txBody>
      </p:sp>
    </p:spTree>
    <p:extLst>
      <p:ext uri="{BB962C8B-B14F-4D97-AF65-F5344CB8AC3E}">
        <p14:creationId xmlns:p14="http://schemas.microsoft.com/office/powerpoint/2010/main" val="406253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sv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rostokąt 11"/>
          <p:cNvSpPr/>
          <p:nvPr/>
        </p:nvSpPr>
        <p:spPr>
          <a:xfrm>
            <a:off x="2422718" y="3023955"/>
            <a:ext cx="4298567" cy="810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800" b="1" dirty="0">
                <a:solidFill>
                  <a:schemeClr val="tx1"/>
                </a:solidFill>
              </a:rPr>
              <a:t>Regionalny Plan Rozwoju </a:t>
            </a:r>
            <a:br>
              <a:rPr lang="pl-PL" sz="2800" b="1" dirty="0">
                <a:solidFill>
                  <a:schemeClr val="tx1"/>
                </a:solidFill>
              </a:rPr>
            </a:br>
            <a:r>
              <a:rPr lang="pl-PL" sz="2800" b="1" dirty="0">
                <a:solidFill>
                  <a:schemeClr val="tx1"/>
                </a:solidFill>
              </a:rPr>
              <a:t>i Deinstytucjonalizacji Usług Społecznych i Zdrowotnych na lata 2023-2025</a:t>
            </a:r>
          </a:p>
        </p:txBody>
      </p:sp>
      <p:sp>
        <p:nvSpPr>
          <p:cNvPr id="14" name="Prostokąt 13"/>
          <p:cNvSpPr/>
          <p:nvPr/>
        </p:nvSpPr>
        <p:spPr>
          <a:xfrm>
            <a:off x="2422719" y="5049180"/>
            <a:ext cx="4298567" cy="810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accent3">
                    <a:lumMod val="75000"/>
                  </a:schemeClr>
                </a:solidFill>
              </a:rPr>
              <a:t>Gdańsk, 23 maja 2023 r.</a:t>
            </a:r>
          </a:p>
          <a:p>
            <a:pPr algn="ctr"/>
            <a:r>
              <a:rPr lang="pl-PL" sz="1200" dirty="0">
                <a:solidFill>
                  <a:schemeClr val="accent3">
                    <a:lumMod val="75000"/>
                  </a:schemeClr>
                </a:solidFill>
              </a:rPr>
              <a:t>Katarzyna Weremko</a:t>
            </a:r>
          </a:p>
        </p:txBody>
      </p:sp>
    </p:spTree>
    <p:extLst>
      <p:ext uri="{BB962C8B-B14F-4D97-AF65-F5344CB8AC3E}">
        <p14:creationId xmlns:p14="http://schemas.microsoft.com/office/powerpoint/2010/main" val="304065181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9126" y="1814354"/>
            <a:ext cx="7885118" cy="4669840"/>
          </a:xfrm>
        </p:spPr>
        <p:txBody>
          <a:bodyPr>
            <a:normAutofit fontScale="40000" lnSpcReduction="20000"/>
          </a:bodyPr>
          <a:lstStyle/>
          <a:p>
            <a:pPr marL="0" indent="0">
              <a:buNone/>
            </a:pPr>
            <a:r>
              <a:rPr lang="pl-PL" sz="4500" b="1" dirty="0">
                <a:solidFill>
                  <a:srgbClr val="FF0000"/>
                </a:solidFill>
              </a:rPr>
              <a:t>Priorytetowe działania w regionie w zakresie deinstytucjonalizacji i rozwoju usług społecznych i zdrowotnych </a:t>
            </a:r>
            <a:r>
              <a:rPr lang="pl-PL" sz="4500" b="1" u="sng" dirty="0">
                <a:solidFill>
                  <a:srgbClr val="FF0000"/>
                </a:solidFill>
              </a:rPr>
              <a:t>na rzecz osób z niepełnosprawnościami</a:t>
            </a:r>
            <a:r>
              <a:rPr lang="pl-PL" sz="4500" b="1" dirty="0">
                <a:solidFill>
                  <a:srgbClr val="FF0000"/>
                </a:solidFill>
              </a:rPr>
              <a:t>, wraz z niezbędną infrastrukturą, powinny dotyczyć:</a:t>
            </a:r>
            <a:endParaRPr lang="pl-PL" sz="4500" dirty="0">
              <a:solidFill>
                <a:srgbClr val="FF0000"/>
              </a:solidFill>
            </a:endParaRPr>
          </a:p>
          <a:p>
            <a:pPr lvl="0"/>
            <a:r>
              <a:rPr lang="pl-PL" sz="4500" dirty="0"/>
              <a:t>usług mieszkalnictwa wspomaganego (treningowego i wspieranego) oraz chronionego;</a:t>
            </a:r>
          </a:p>
          <a:p>
            <a:pPr lvl="0"/>
            <a:r>
              <a:rPr lang="pl-PL" sz="4500" dirty="0"/>
              <a:t>usług wsparcia dziennego dla osób z niepełnosprawnościami;</a:t>
            </a:r>
          </a:p>
          <a:p>
            <a:pPr marL="0" indent="0">
              <a:buNone/>
            </a:pPr>
            <a:r>
              <a:rPr lang="pl-PL" sz="4500" b="1" dirty="0">
                <a:solidFill>
                  <a:srgbClr val="393185"/>
                </a:solidFill>
              </a:rPr>
              <a:t>Działania uzupełniające </a:t>
            </a:r>
            <a:r>
              <a:rPr lang="pl-PL" sz="4500" b="1" u="sng" dirty="0">
                <a:solidFill>
                  <a:srgbClr val="393185"/>
                </a:solidFill>
              </a:rPr>
              <a:t>na rzecz osób z niepełnosprawnościam</a:t>
            </a:r>
            <a:r>
              <a:rPr lang="pl-PL" sz="4200" b="1" u="sng" dirty="0">
                <a:solidFill>
                  <a:srgbClr val="393185"/>
                </a:solidFill>
              </a:rPr>
              <a:t>i</a:t>
            </a:r>
            <a:r>
              <a:rPr lang="pl-PL" sz="4200" b="1" dirty="0">
                <a:solidFill>
                  <a:srgbClr val="393185"/>
                </a:solidFill>
              </a:rPr>
              <a:t>:</a:t>
            </a:r>
            <a:endParaRPr lang="pl-PL" sz="4200" dirty="0">
              <a:solidFill>
                <a:srgbClr val="393185"/>
              </a:solidFill>
            </a:endParaRPr>
          </a:p>
          <a:p>
            <a:pPr lvl="0"/>
            <a:r>
              <a:rPr lang="pl-PL" sz="4500" dirty="0"/>
              <a:t>usługi społeczne i zdrowotne w miejscach pobytu do 6 m-</a:t>
            </a:r>
            <a:r>
              <a:rPr lang="pl-PL" sz="4500" dirty="0" err="1"/>
              <a:t>cy</a:t>
            </a:r>
            <a:r>
              <a:rPr lang="pl-PL" sz="4500" dirty="0"/>
              <a:t>, obsługujących jednocześnie max. 8 osób z niepełnosprawnościami, wymagających interwencyjnego wsparcia;</a:t>
            </a:r>
          </a:p>
          <a:p>
            <a:pPr lvl="0"/>
            <a:r>
              <a:rPr lang="pl-PL" sz="4500" dirty="0"/>
              <a:t>usługi opiekuńcze, asystenckie, specjalistyczne i inne wynikające z diagnozy grupy docelowej, w tym również usługi zdrowotne, celem pozostania osób z niepełnosprawnościami jak najdłużej w swoim miejscu zamieszkania.</a:t>
            </a:r>
          </a:p>
          <a:p>
            <a:r>
              <a:rPr lang="pl-PL" sz="4500" dirty="0"/>
              <a:t>Dodatkowo, w przypadku działań na rzecz osób z niepełnosprawnościami, wskazane jest zapewnienie koordynacji usług społecznych i zdrowotnych poprzez stworzenie miejsc / punktów informacji dla pacjenta, gdzie może uzyskać kompleksową diagnozę, pomoc, wsparcie i terapię. Punkty takie mogą być tworzone np. w ramach centrów usług społecznych, koordynujących realizację usług społecznych i zdrowotnych.</a:t>
            </a:r>
          </a:p>
          <a:p>
            <a:endParaRPr lang="pl-PL" dirty="0"/>
          </a:p>
        </p:txBody>
      </p:sp>
      <p:sp>
        <p:nvSpPr>
          <p:cNvPr id="4" name="Prostokąt 3"/>
          <p:cNvSpPr/>
          <p:nvPr/>
        </p:nvSpPr>
        <p:spPr>
          <a:xfrm>
            <a:off x="469126" y="908721"/>
            <a:ext cx="8351345" cy="905633"/>
          </a:xfrm>
          <a:prstGeom prst="rect">
            <a:avLst/>
          </a:prstGeom>
        </p:spPr>
        <p:txBody>
          <a:bodyPr wrap="square">
            <a:spAutoFit/>
          </a:bodyPr>
          <a:lstStyle/>
          <a:p>
            <a:pPr lvl="0">
              <a:lnSpc>
                <a:spcPct val="115000"/>
              </a:lnSpc>
              <a:spcBef>
                <a:spcPts val="1200"/>
              </a:spcBef>
              <a:spcAft>
                <a:spcPts val="1200"/>
              </a:spcAft>
              <a:buSzPts val="1400"/>
            </a:pPr>
            <a:r>
              <a:rPr lang="pl-PL" sz="2400" b="1" cap="all" dirty="0">
                <a:solidFill>
                  <a:srgbClr val="1F4E79"/>
                </a:solidFill>
                <a:latin typeface="Arial" panose="020B0604020202020204" pitchFamily="34" charset="0"/>
                <a:ea typeface="Times New Roman" panose="02020603050405020304" pitchFamily="18" charset="0"/>
                <a:cs typeface="Times New Roman" panose="02020603050405020304" pitchFamily="18" charset="0"/>
              </a:rPr>
              <a:t>OBSZAR INTERWENCJI: OSOBY Z NIEPEŁNOSPRAWNOŚCIAMI</a:t>
            </a:r>
            <a:r>
              <a:rPr lang="pl-PL" sz="1400" cap="all" dirty="0">
                <a:solidFill>
                  <a:srgbClr val="1F4E79"/>
                </a:solidFill>
                <a:latin typeface="Arial" panose="020B0604020202020204" pitchFamily="34" charset="0"/>
                <a:ea typeface="Times New Roman" panose="02020603050405020304" pitchFamily="18" charset="0"/>
                <a:cs typeface="Arial" panose="020B0604020202020204" pitchFamily="34" charset="0"/>
              </a:rPr>
              <a:t>  </a:t>
            </a:r>
            <a:endParaRPr lang="pl-PL" sz="3200" b="1" cap="all" dirty="0">
              <a:solidFill>
                <a:srgbClr val="1F4E79"/>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167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25000" lnSpcReduction="20000"/>
          </a:bodyPr>
          <a:lstStyle/>
          <a:p>
            <a:pPr marL="0" indent="0">
              <a:buNone/>
            </a:pPr>
            <a:r>
              <a:rPr lang="pl-PL" sz="7200" b="1" dirty="0">
                <a:solidFill>
                  <a:srgbClr val="FF0000"/>
                </a:solidFill>
              </a:rPr>
              <a:t>Priorytetowe działania w regionie w zakresie deinstytucjonalizacji i rozwoju usług społecznych i zdrowotnych </a:t>
            </a:r>
            <a:r>
              <a:rPr lang="pl-PL" sz="7200" b="1" u="sng" dirty="0">
                <a:solidFill>
                  <a:srgbClr val="FF0000"/>
                </a:solidFill>
              </a:rPr>
              <a:t>na rzecz osób w kryzysie bezdomności</a:t>
            </a:r>
            <a:r>
              <a:rPr lang="pl-PL" sz="7200" b="1" dirty="0">
                <a:solidFill>
                  <a:srgbClr val="FF0000"/>
                </a:solidFill>
              </a:rPr>
              <a:t>, wraz z niezbędną infrastrukturą, powinny dotyczyć:</a:t>
            </a:r>
            <a:endParaRPr lang="pl-PL" sz="7200" dirty="0">
              <a:solidFill>
                <a:srgbClr val="FF0000"/>
              </a:solidFill>
            </a:endParaRPr>
          </a:p>
          <a:p>
            <a:pPr lvl="0"/>
            <a:r>
              <a:rPr lang="pl-PL" sz="7200" dirty="0"/>
              <a:t>usług specjalistycznych, w szczególności streetworkingu oraz innych usług związanych z procesem wychodzenia z bezdomności (usługi te powinny być realizowane przez zespoły interdyscyplinarne, w których skład wchodzą m.in. psycholodzy, lekarze, w tym: lekarze psychiatrzy, terapeuci uzależnień i inni specjaliści, zgodnie ze zdiagnozowanymi potrzebami),</a:t>
            </a:r>
          </a:p>
          <a:p>
            <a:pPr lvl="0"/>
            <a:r>
              <a:rPr lang="pl-PL" sz="7200" dirty="0"/>
              <a:t>mieszkalnictwa na rzecz osób w kryzysie bezdomności oraz usług asystenckich i opiekuńczych, świadczonych w mieszkaniach wspomaganych (treningowych i wspieranych) oraz chronionych, w tym w ramach metody „Najpierw mieszkanie”.</a:t>
            </a:r>
          </a:p>
          <a:p>
            <a:pPr marL="0" indent="0">
              <a:buNone/>
            </a:pPr>
            <a:r>
              <a:rPr lang="pl-PL" sz="7200" b="1" dirty="0">
                <a:solidFill>
                  <a:srgbClr val="393185"/>
                </a:solidFill>
              </a:rPr>
              <a:t>Działania uzupełniające </a:t>
            </a:r>
            <a:r>
              <a:rPr lang="pl-PL" sz="7200" b="1" u="sng" dirty="0">
                <a:solidFill>
                  <a:srgbClr val="393185"/>
                </a:solidFill>
              </a:rPr>
              <a:t>na rzecz osób w kryzysie bezdomności</a:t>
            </a:r>
            <a:r>
              <a:rPr lang="pl-PL" sz="7200" b="1" dirty="0">
                <a:solidFill>
                  <a:srgbClr val="393185"/>
                </a:solidFill>
              </a:rPr>
              <a:t>:</a:t>
            </a:r>
            <a:endParaRPr lang="pl-PL" sz="7200" dirty="0">
              <a:solidFill>
                <a:srgbClr val="393185"/>
              </a:solidFill>
            </a:endParaRPr>
          </a:p>
          <a:p>
            <a:pPr lvl="0"/>
            <a:r>
              <a:rPr lang="pl-PL" sz="7200" dirty="0"/>
              <a:t>usługi profilaktyczne, zapobiegające kryzysowi bezdomności, np. poradnictwo psychologiczne, prawne (np. wychodzenie z długów),</a:t>
            </a:r>
          </a:p>
          <a:p>
            <a:pPr lvl="0"/>
            <a:r>
              <a:rPr lang="pl-PL" sz="7200" dirty="0"/>
              <a:t>zapewnienie usług zdrowotnych  osobom pozbawionym dostępu do mieszkań, w szczególności usług lekarzy psychiatrów, jak również zapewnienie miejsc pielęgnacyjno-opiekuńczych (liczba miejsc: do 8, pobyt na okres do 6 mies.) dla osób w kryzysie bezdomności, wymagających interwencyjnego wsparcia i rehabilitacji po pobycie w szpitalu.</a:t>
            </a:r>
          </a:p>
          <a:p>
            <a:endParaRPr lang="pl-PL" dirty="0"/>
          </a:p>
        </p:txBody>
      </p:sp>
      <p:sp>
        <p:nvSpPr>
          <p:cNvPr id="4" name="Prostokąt 3"/>
          <p:cNvSpPr/>
          <p:nvPr/>
        </p:nvSpPr>
        <p:spPr>
          <a:xfrm>
            <a:off x="755576" y="764704"/>
            <a:ext cx="4572000" cy="856260"/>
          </a:xfrm>
          <a:prstGeom prst="rect">
            <a:avLst/>
          </a:prstGeom>
        </p:spPr>
        <p:txBody>
          <a:bodyPr>
            <a:spAutoFit/>
          </a:bodyPr>
          <a:lstStyle/>
          <a:p>
            <a:pPr lvl="0">
              <a:lnSpc>
                <a:spcPct val="115000"/>
              </a:lnSpc>
              <a:spcBef>
                <a:spcPts val="1200"/>
              </a:spcBef>
              <a:buSzPts val="1400"/>
            </a:pPr>
            <a:r>
              <a:rPr lang="pl-PL" b="1" cap="all" dirty="0">
                <a:solidFill>
                  <a:srgbClr val="1F4E79"/>
                </a:solidFill>
                <a:latin typeface="Arial" panose="020B0604020202020204" pitchFamily="34" charset="0"/>
                <a:ea typeface="Times New Roman" panose="02020603050405020304" pitchFamily="18" charset="0"/>
                <a:cs typeface="Times New Roman" panose="02020603050405020304" pitchFamily="18" charset="0"/>
              </a:rPr>
              <a:t>OBSZAR INTERWENCJI: </a:t>
            </a:r>
          </a:p>
          <a:p>
            <a:pPr lvl="0">
              <a:lnSpc>
                <a:spcPct val="115000"/>
              </a:lnSpc>
              <a:spcBef>
                <a:spcPts val="1200"/>
              </a:spcBef>
              <a:buSzPts val="1400"/>
            </a:pPr>
            <a:r>
              <a:rPr lang="pl-PL" b="1" cap="all" dirty="0">
                <a:solidFill>
                  <a:srgbClr val="1F4E79"/>
                </a:solidFill>
                <a:latin typeface="Arial" panose="020B0604020202020204" pitchFamily="34" charset="0"/>
                <a:ea typeface="Times New Roman" panose="02020603050405020304" pitchFamily="18" charset="0"/>
                <a:cs typeface="Times New Roman" panose="02020603050405020304" pitchFamily="18" charset="0"/>
              </a:rPr>
              <a:t>OSOBY W KRYZYSIE BEZDOMNOŚCI</a:t>
            </a:r>
          </a:p>
        </p:txBody>
      </p:sp>
    </p:spTree>
    <p:extLst>
      <p:ext uri="{BB962C8B-B14F-4D97-AF65-F5344CB8AC3E}">
        <p14:creationId xmlns:p14="http://schemas.microsoft.com/office/powerpoint/2010/main" val="2811049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7504" y="1395068"/>
            <a:ext cx="8784976" cy="3906140"/>
          </a:xfrm>
        </p:spPr>
        <p:txBody>
          <a:bodyPr>
            <a:noAutofit/>
          </a:bodyPr>
          <a:lstStyle/>
          <a:p>
            <a:pPr marL="0" indent="0">
              <a:lnSpc>
                <a:spcPct val="70000"/>
              </a:lnSpc>
              <a:buNone/>
            </a:pPr>
            <a:r>
              <a:rPr lang="pl-PL" sz="1800" b="1" dirty="0">
                <a:solidFill>
                  <a:srgbClr val="FF0000"/>
                </a:solidFill>
              </a:rPr>
              <a:t>Priorytetowe działania w regionie w zakresie deinstytucjonalizacji i rozwoju usług społecznych i zdrowotnych </a:t>
            </a:r>
            <a:r>
              <a:rPr lang="pl-PL" sz="1800" b="1" u="sng" dirty="0">
                <a:solidFill>
                  <a:srgbClr val="FF0000"/>
                </a:solidFill>
              </a:rPr>
              <a:t>na rzecz osób w z zaburzeniami psychicznymi oraz w kryzysie psychicznym</a:t>
            </a:r>
            <a:r>
              <a:rPr lang="pl-PL" sz="1800" b="1" dirty="0">
                <a:solidFill>
                  <a:srgbClr val="FF0000"/>
                </a:solidFill>
              </a:rPr>
              <a:t>, wraz z niezbędną infrastrukturą, powinny dotyczyć:</a:t>
            </a:r>
            <a:endParaRPr lang="pl-PL" sz="1800" dirty="0">
              <a:solidFill>
                <a:srgbClr val="FF0000"/>
              </a:solidFill>
            </a:endParaRPr>
          </a:p>
          <a:p>
            <a:pPr lvl="0">
              <a:lnSpc>
                <a:spcPct val="70000"/>
              </a:lnSpc>
            </a:pPr>
            <a:r>
              <a:rPr lang="pl-PL" sz="1800" dirty="0"/>
              <a:t>wsparcia istniejących oraz rozwoju nowych centrów zdrowia psychicznego;</a:t>
            </a:r>
          </a:p>
          <a:p>
            <a:pPr lvl="0">
              <a:lnSpc>
                <a:spcPct val="70000"/>
              </a:lnSpc>
            </a:pPr>
            <a:r>
              <a:rPr lang="pl-PL" sz="1800" dirty="0"/>
              <a:t>wsparcia ośrodków środowiskowej, ambulatoryjnej oraz dziennej opieki psychologicznej, psychoterapeutycznej i psychiatrycznej dla osób dorosłych, dzieci i młodzieży oraz rodzin;</a:t>
            </a:r>
          </a:p>
          <a:p>
            <a:pPr lvl="0">
              <a:lnSpc>
                <a:spcPct val="70000"/>
              </a:lnSpc>
            </a:pPr>
            <a:r>
              <a:rPr lang="pl-PL" sz="1800" dirty="0"/>
              <a:t>spersonalizowanych usług społecznych i zdrowotnych dla dzieci z zaburzeniami w obszarze zdrowia psychicznego i ich opiekunów, w tym w ramach wsparcia środowiskowego, z uwzględnieniem środowiska szkolnego.</a:t>
            </a:r>
          </a:p>
          <a:p>
            <a:pPr marL="0" indent="0">
              <a:lnSpc>
                <a:spcPct val="70000"/>
              </a:lnSpc>
              <a:buNone/>
            </a:pPr>
            <a:r>
              <a:rPr lang="pl-PL" sz="1800" b="1" dirty="0">
                <a:solidFill>
                  <a:srgbClr val="393185"/>
                </a:solidFill>
              </a:rPr>
              <a:t>Działania uzupełniające </a:t>
            </a:r>
            <a:r>
              <a:rPr lang="pl-PL" sz="1800" b="1" u="sng" dirty="0">
                <a:solidFill>
                  <a:srgbClr val="393185"/>
                </a:solidFill>
              </a:rPr>
              <a:t>na rzecz osób w z zaburzeniami psychicznymi oraz w kryzysie psychicznym</a:t>
            </a:r>
            <a:r>
              <a:rPr lang="pl-PL" sz="1800" b="1" dirty="0">
                <a:solidFill>
                  <a:srgbClr val="393185"/>
                </a:solidFill>
              </a:rPr>
              <a:t>:</a:t>
            </a:r>
            <a:endParaRPr lang="pl-PL" sz="1800" dirty="0">
              <a:solidFill>
                <a:srgbClr val="393185"/>
              </a:solidFill>
            </a:endParaRPr>
          </a:p>
          <a:p>
            <a:pPr lvl="0">
              <a:lnSpc>
                <a:spcPct val="70000"/>
              </a:lnSpc>
            </a:pPr>
            <a:r>
              <a:rPr lang="pl-PL" sz="1800" dirty="0"/>
              <a:t>działania uzupełniające i wspierające  działania ośrodków środowiskowej, ambulatoryjnej oraz dziennej opieki psychologicznej, psychoterapeutycznej i psychiatrycznej dla dzieci i młodzieży oraz rodzin;</a:t>
            </a:r>
          </a:p>
          <a:p>
            <a:pPr marL="0" lvl="0" indent="0">
              <a:lnSpc>
                <a:spcPct val="70000"/>
              </a:lnSpc>
            </a:pPr>
            <a:r>
              <a:rPr lang="pl-PL" sz="1800" dirty="0"/>
              <a:t>działania w obszarze kompleksowej rehabilitacji dla osób z zaburzeniami psychicznymi i w kryzysie psychicznym, połączonej z działaniami w obszarze aktywizacji zawodowej, umożliwiającymi podjęcie przez te osoby zatrudnienia;</a:t>
            </a:r>
          </a:p>
          <a:p>
            <a:pPr marL="0" lvl="0" indent="0">
              <a:lnSpc>
                <a:spcPct val="70000"/>
              </a:lnSpc>
            </a:pPr>
            <a:r>
              <a:rPr lang="pl-PL" sz="1800" dirty="0"/>
              <a:t>rozwój usług specjalistycznych w interwencyjnych miejscach pobytu i wsparcia krótkoterminowego / hostelach / mieszkaniach chronionych, wspomaganych lub mieszkaniach ze wsparciem dla osób z zaburzeniami psychicznymi i w kryzysie psychicznym;</a:t>
            </a:r>
          </a:p>
          <a:p>
            <a:pPr marL="0" lvl="0" indent="0">
              <a:lnSpc>
                <a:spcPct val="70000"/>
              </a:lnSpc>
            </a:pPr>
            <a:r>
              <a:rPr lang="pl-PL" sz="1800" dirty="0"/>
              <a:t>wdrażanie standardów dostępności w podmiotach leczniczych.</a:t>
            </a:r>
          </a:p>
          <a:p>
            <a:endParaRPr lang="pl-PL" sz="1800" dirty="0"/>
          </a:p>
        </p:txBody>
      </p:sp>
      <p:sp>
        <p:nvSpPr>
          <p:cNvPr id="4" name="Prostokąt 3"/>
          <p:cNvSpPr/>
          <p:nvPr/>
        </p:nvSpPr>
        <p:spPr>
          <a:xfrm>
            <a:off x="107504" y="548680"/>
            <a:ext cx="8856984" cy="729430"/>
          </a:xfrm>
          <a:prstGeom prst="rect">
            <a:avLst/>
          </a:prstGeom>
        </p:spPr>
        <p:txBody>
          <a:bodyPr wrap="square">
            <a:spAutoFit/>
          </a:bodyPr>
          <a:lstStyle/>
          <a:p>
            <a:pPr lvl="0">
              <a:lnSpc>
                <a:spcPct val="115000"/>
              </a:lnSpc>
              <a:spcBef>
                <a:spcPts val="1200"/>
              </a:spcBef>
              <a:buSzPts val="1400"/>
            </a:pPr>
            <a:r>
              <a:rPr lang="pl-PL" b="1" cap="all" dirty="0">
                <a:solidFill>
                  <a:srgbClr val="1F4E79"/>
                </a:solidFill>
                <a:latin typeface="Arial" panose="020B0604020202020204" pitchFamily="34" charset="0"/>
                <a:ea typeface="Times New Roman" panose="02020603050405020304" pitchFamily="18" charset="0"/>
                <a:cs typeface="Times New Roman" panose="02020603050405020304" pitchFamily="18" charset="0"/>
              </a:rPr>
              <a:t>OBSZAR INTERWENCJI: OSOBY Z ZABURZENIAMI PSYCHICZNYMI I W KRYZYSIE PSYCHICZNYM</a:t>
            </a:r>
          </a:p>
        </p:txBody>
      </p:sp>
    </p:spTree>
    <p:extLst>
      <p:ext uri="{BB962C8B-B14F-4D97-AF65-F5344CB8AC3E}">
        <p14:creationId xmlns:p14="http://schemas.microsoft.com/office/powerpoint/2010/main" val="128830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692696"/>
            <a:ext cx="7886700" cy="4908203"/>
          </a:xfrm>
        </p:spPr>
        <p:txBody>
          <a:bodyPr>
            <a:normAutofit fontScale="77500" lnSpcReduction="20000"/>
          </a:bodyPr>
          <a:lstStyle/>
          <a:p>
            <a:pPr marL="0" indent="0">
              <a:buNone/>
            </a:pPr>
            <a:r>
              <a:rPr lang="pl-PL" b="1" cap="all" dirty="0"/>
              <a:t>                                      </a:t>
            </a:r>
            <a:r>
              <a:rPr lang="pl-PL" b="1" cap="all" dirty="0">
                <a:solidFill>
                  <a:srgbClr val="00B050"/>
                </a:solidFill>
              </a:rPr>
              <a:t>DZIAŁANIA HORYZONTALNE</a:t>
            </a:r>
          </a:p>
          <a:p>
            <a:pPr marL="0" indent="0">
              <a:buNone/>
            </a:pPr>
            <a:r>
              <a:rPr lang="pl-PL" dirty="0"/>
              <a:t>Zachodzi potrzeba koordynacji usług społecznych i zdrowotnych na poziomie lokalnym. Konieczne jest objęcie wsparciem szkoleniowym i doradczym pracowników całego systemu pomocy i integracji społecznej, zarówno w zakresie specjalistycznych metod pracy z osobami potrzebującymi wsparcia jak i w obszarze planowania zmian systemowych. Z uwagi na obecną sytuację społeczną niezbędna jest intensyfikacja działań w obszarze wsparcia instytucji pomocowych w realizacji działań na rzecz osób z doświadczeniem migracji. Niezbędne jest podjęcie działań szkoleniowych skierowanych do kadr systemu ochrony zdrowia, w celu lepszego dostosowania ich kompetencji do realizacji nowych form wsparcia. Niezbędne jest również wdrażanie standardów dostępności w podmiotach leczniczych. W obliczu wyzwań związanych z sytuacją migracyjną działania skierowane do poszczególnych grup wskazanych w Regionalnym Planie Rozwoju i Deinstytucjonalizacji Usług Społecznych i Zdrowotnych w Województwie Pomorskim na lata 2023-2025 dedykowane są także osobom z takim doświadczeniem.</a:t>
            </a:r>
          </a:p>
          <a:p>
            <a:endParaRPr lang="pl-PL" dirty="0"/>
          </a:p>
        </p:txBody>
      </p:sp>
      <p:pic>
        <p:nvPicPr>
          <p:cNvPr id="4" name="Grafika 6" descr="Apteczka pierwszej pomocy">
            <a:extLst>
              <a:ext uri="{FF2B5EF4-FFF2-40B4-BE49-F238E27FC236}">
                <a16:creationId xmlns:a16="http://schemas.microsoft.com/office/drawing/2014/main" id="{FF0F3F29-480E-47C4-9846-A5474D15DA3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698" y="5314936"/>
            <a:ext cx="1400132" cy="1400132"/>
          </a:xfrm>
          <a:prstGeom prst="rect">
            <a:avLst/>
          </a:prstGeom>
        </p:spPr>
      </p:pic>
      <p:pic>
        <p:nvPicPr>
          <p:cNvPr id="5" name="Grafika 5" descr="Medyczne">
            <a:extLst>
              <a:ext uri="{FF2B5EF4-FFF2-40B4-BE49-F238E27FC236}">
                <a16:creationId xmlns:a16="http://schemas.microsoft.com/office/drawing/2014/main" id="{848766AC-C264-4D52-9ABA-BCA9F9E5BD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51920" y="5472407"/>
            <a:ext cx="1085190" cy="1085190"/>
          </a:xfrm>
          <a:prstGeom prst="rect">
            <a:avLst/>
          </a:prstGeom>
        </p:spPr>
      </p:pic>
      <p:pic>
        <p:nvPicPr>
          <p:cNvPr id="6" name="Grafika 4" descr="Mózg w głowie">
            <a:extLst>
              <a:ext uri="{FF2B5EF4-FFF2-40B4-BE49-F238E27FC236}">
                <a16:creationId xmlns:a16="http://schemas.microsoft.com/office/drawing/2014/main" id="{BAB99717-5ED2-4026-AA13-C6FDEAFB2F0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72200" y="5229200"/>
            <a:ext cx="1400132" cy="1400132"/>
          </a:xfrm>
          <a:prstGeom prst="rect">
            <a:avLst/>
          </a:prstGeom>
        </p:spPr>
      </p:pic>
    </p:spTree>
    <p:extLst>
      <p:ext uri="{BB962C8B-B14F-4D97-AF65-F5344CB8AC3E}">
        <p14:creationId xmlns:p14="http://schemas.microsoft.com/office/powerpoint/2010/main" val="2459755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412776"/>
            <a:ext cx="7886700" cy="4752528"/>
          </a:xfrm>
        </p:spPr>
        <p:txBody>
          <a:bodyPr>
            <a:normAutofit fontScale="77500" lnSpcReduction="20000"/>
          </a:bodyPr>
          <a:lstStyle/>
          <a:p>
            <a:pPr marL="0" lvl="0" indent="0" algn="ctr">
              <a:buNone/>
            </a:pPr>
            <a:r>
              <a:rPr lang="pl-PL" b="1" dirty="0">
                <a:solidFill>
                  <a:srgbClr val="00B050"/>
                </a:solidFill>
              </a:rPr>
              <a:t>Monitoring i ocena stopnia realizacji Planu</a:t>
            </a:r>
          </a:p>
          <a:p>
            <a:r>
              <a:rPr lang="pl-PL" dirty="0"/>
              <a:t>Monitoring na poziomie każdego z obszarów będzie prowadzony na bieżąco, raportowany do 30 czerwca każdego roku. Raport będzie stanowił część przygotowywanej co roku przez ROPS Oceny Zasobów Pomocy Społecznej. Wyniki przeprowadzonego monitoringu oraz ocena stopnia realizacji Planu prezentowane będą na posiedzeniu Zespołu ds. rozwoju i deinstytucjonalizacji usług społecznych i zdrowotnych w województwie pomorskim. Obejmować one będą analizę wskaźników, na których zmianę wartości samorząd województwa posiada realny wpływ.</a:t>
            </a:r>
          </a:p>
          <a:p>
            <a:r>
              <a:rPr lang="pl-PL" dirty="0"/>
              <a:t>Wyniki monitoringu będą wykorzystywane do aktualizacji Planu oraz do tworzenia kolejnych edycji tego dokumentu. Tym samym dane te posłużą jako kierunki w kolejnych działaniach podejmowanych w ramach danej interwencji.</a:t>
            </a:r>
          </a:p>
          <a:p>
            <a:r>
              <a:rPr lang="pl-PL" dirty="0"/>
              <a:t>Ponadto przewiduje się ewaluację niniejszego planu w formie badania zawierającego również aktualizację diagnozy.</a:t>
            </a:r>
          </a:p>
          <a:p>
            <a:endParaRPr lang="pl-PL" dirty="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476672"/>
            <a:ext cx="1039080" cy="588158"/>
          </a:xfrm>
          <a:prstGeom prst="rect">
            <a:avLst/>
          </a:prstGeom>
        </p:spPr>
      </p:pic>
    </p:spTree>
    <p:extLst>
      <p:ext uri="{BB962C8B-B14F-4D97-AF65-F5344CB8AC3E}">
        <p14:creationId xmlns:p14="http://schemas.microsoft.com/office/powerpoint/2010/main" val="4275948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a:xfrm>
            <a:off x="2422719" y="5049180"/>
            <a:ext cx="4298567" cy="810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dirty="0">
                <a:solidFill>
                  <a:schemeClr val="accent3">
                    <a:lumMod val="75000"/>
                  </a:schemeClr>
                </a:solidFill>
              </a:rPr>
              <a:t>Gdańsk, 23 maja 2023 r.</a:t>
            </a:r>
          </a:p>
          <a:p>
            <a:pPr algn="ctr"/>
            <a:r>
              <a:rPr lang="pl-PL" sz="1200" dirty="0">
                <a:solidFill>
                  <a:schemeClr val="accent3">
                    <a:lumMod val="75000"/>
                  </a:schemeClr>
                </a:solidFill>
              </a:rPr>
              <a:t>Katarzyna Weremko</a:t>
            </a:r>
          </a:p>
        </p:txBody>
      </p:sp>
      <p:sp>
        <p:nvSpPr>
          <p:cNvPr id="4" name="Prostokąt 3">
            <a:extLst>
              <a:ext uri="{FF2B5EF4-FFF2-40B4-BE49-F238E27FC236}">
                <a16:creationId xmlns:a16="http://schemas.microsoft.com/office/drawing/2014/main" id="{529830D4-2D7E-4075-BCB0-36217C7E53E6}"/>
              </a:ext>
            </a:extLst>
          </p:cNvPr>
          <p:cNvSpPr/>
          <p:nvPr/>
        </p:nvSpPr>
        <p:spPr>
          <a:xfrm>
            <a:off x="2421376" y="3969060"/>
            <a:ext cx="4298567" cy="810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100" b="1" i="1" dirty="0">
                <a:solidFill>
                  <a:schemeClr val="accent3">
                    <a:lumMod val="75000"/>
                  </a:schemeClr>
                </a:solidFill>
              </a:rPr>
              <a:t>Dziękuję za uwagę</a:t>
            </a:r>
          </a:p>
        </p:txBody>
      </p:sp>
    </p:spTree>
    <p:extLst>
      <p:ext uri="{BB962C8B-B14F-4D97-AF65-F5344CB8AC3E}">
        <p14:creationId xmlns:p14="http://schemas.microsoft.com/office/powerpoint/2010/main" val="206919961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a:xfrm>
            <a:off x="1007604" y="2186862"/>
            <a:ext cx="7479876" cy="3813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lnSpc>
                <a:spcPct val="120000"/>
              </a:lnSpc>
              <a:spcBef>
                <a:spcPts val="450"/>
              </a:spcBef>
              <a:buFont typeface="Arial" panose="020B0604020202020204" pitchFamily="34" charset="0"/>
              <a:buChar char="•"/>
            </a:pPr>
            <a:endParaRPr lang="pl-PL" sz="1050" dirty="0">
              <a:solidFill>
                <a:schemeClr val="accent3">
                  <a:lumMod val="75000"/>
                </a:schemeClr>
              </a:solidFill>
            </a:endParaRPr>
          </a:p>
        </p:txBody>
      </p:sp>
      <p:sp>
        <p:nvSpPr>
          <p:cNvPr id="11" name="Prostokąt 10"/>
          <p:cNvSpPr/>
          <p:nvPr/>
        </p:nvSpPr>
        <p:spPr>
          <a:xfrm>
            <a:off x="2195739" y="944724"/>
            <a:ext cx="6696742"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100" b="1" dirty="0">
              <a:solidFill>
                <a:schemeClr val="accent3">
                  <a:lumMod val="75000"/>
                </a:schemeClr>
              </a:solidFill>
            </a:endParaRPr>
          </a:p>
        </p:txBody>
      </p:sp>
      <p:sp>
        <p:nvSpPr>
          <p:cNvPr id="2" name="Prostokąt 1"/>
          <p:cNvSpPr/>
          <p:nvPr/>
        </p:nvSpPr>
        <p:spPr>
          <a:xfrm>
            <a:off x="2339752" y="915799"/>
            <a:ext cx="3852337" cy="369332"/>
          </a:xfrm>
          <a:prstGeom prst="rect">
            <a:avLst/>
          </a:prstGeom>
        </p:spPr>
        <p:txBody>
          <a:bodyPr wrap="none">
            <a:spAutoFit/>
          </a:bodyPr>
          <a:lstStyle/>
          <a:p>
            <a:r>
              <a:rPr lang="pl-PL" b="1" dirty="0">
                <a:latin typeface="Arial" panose="020B0604020202020204" pitchFamily="34" charset="0"/>
                <a:cs typeface="Arial" panose="020B0604020202020204" pitchFamily="34" charset="0"/>
              </a:rPr>
              <a:t>Czym jest </a:t>
            </a:r>
            <a:r>
              <a:rPr lang="pl-PL" b="1" dirty="0" err="1">
                <a:latin typeface="Arial" panose="020B0604020202020204" pitchFamily="34" charset="0"/>
                <a:cs typeface="Arial" panose="020B0604020202020204" pitchFamily="34" charset="0"/>
              </a:rPr>
              <a:t>deinstytucjonalizacja</a:t>
            </a:r>
            <a:r>
              <a:rPr lang="pl-PL" b="1" dirty="0">
                <a:latin typeface="Arial" panose="020B0604020202020204" pitchFamily="34" charset="0"/>
                <a:cs typeface="Arial" panose="020B0604020202020204" pitchFamily="34" charset="0"/>
              </a:rPr>
              <a:t> ?</a:t>
            </a:r>
            <a:endParaRPr lang="pl-PL" dirty="0"/>
          </a:p>
        </p:txBody>
      </p:sp>
      <p:sp>
        <p:nvSpPr>
          <p:cNvPr id="3" name="Prostokąt 2"/>
          <p:cNvSpPr/>
          <p:nvPr/>
        </p:nvSpPr>
        <p:spPr>
          <a:xfrm>
            <a:off x="755576" y="1430778"/>
            <a:ext cx="8064896" cy="3939540"/>
          </a:xfrm>
          <a:prstGeom prst="rect">
            <a:avLst/>
          </a:prstGeom>
        </p:spPr>
        <p:txBody>
          <a:bodyPr wrap="square">
            <a:spAutoFit/>
          </a:bodyPr>
          <a:lstStyle/>
          <a:p>
            <a:r>
              <a:rPr lang="pl-PL" b="1" dirty="0" err="1">
                <a:solidFill>
                  <a:srgbClr val="C00000"/>
                </a:solidFill>
              </a:rPr>
              <a:t>Deinstytucjonalizacja</a:t>
            </a:r>
            <a:r>
              <a:rPr lang="pl-PL" b="1" dirty="0">
                <a:solidFill>
                  <a:srgbClr val="C00000"/>
                </a:solidFill>
              </a:rPr>
              <a:t> </a:t>
            </a:r>
            <a:r>
              <a:rPr lang="pl-PL" b="1" dirty="0"/>
              <a:t>to proces przejścia od opieki instytucjonalnej do usług świadczonych w społeczności lokalnej</a:t>
            </a:r>
            <a:r>
              <a:rPr lang="pl-PL" dirty="0"/>
              <a:t>. </a:t>
            </a:r>
          </a:p>
          <a:p>
            <a:r>
              <a:rPr lang="pl-PL" dirty="0"/>
              <a:t>Integralnym elementem deinstytucjonalizacji usług jest </a:t>
            </a:r>
            <a:r>
              <a:rPr lang="pl-PL" b="1" dirty="0">
                <a:solidFill>
                  <a:srgbClr val="C00000"/>
                </a:solidFill>
              </a:rPr>
              <a:t>profilaktyka</a:t>
            </a:r>
            <a:r>
              <a:rPr lang="pl-PL" dirty="0"/>
              <a:t> mająca zapobiegać umieszczaniu osób w opiece instytucjonalnej.</a:t>
            </a:r>
          </a:p>
          <a:p>
            <a:r>
              <a:rPr lang="pl-PL" dirty="0"/>
              <a:t>Dzięki rozwojowi usług społecznych i zdrowotnych, świadczonych w środowisku lokalnym: w rodzinie, w miejscu zamieszkania, w sąsiedztwie osoba potrzebująca pomocy w codziennym funkcjonowaniu będzie miała </a:t>
            </a:r>
            <a:r>
              <a:rPr lang="pl-PL" b="1" dirty="0">
                <a:solidFill>
                  <a:srgbClr val="C00000"/>
                </a:solidFill>
              </a:rPr>
              <a:t>alternatywę wobec poszukiwania wsparcia w instytucjach opieki całodobowej</a:t>
            </a:r>
            <a:r>
              <a:rPr lang="pl-PL" dirty="0"/>
              <a:t>.</a:t>
            </a:r>
          </a:p>
          <a:p>
            <a:endParaRPr lang="pl-PL" dirty="0"/>
          </a:p>
          <a:p>
            <a:r>
              <a:rPr lang="pl-PL" dirty="0"/>
              <a:t>Proces  deinstytucjonalizacji wymaga rozwoju usług </a:t>
            </a:r>
          </a:p>
          <a:p>
            <a:r>
              <a:rPr lang="pl-PL" dirty="0"/>
              <a:t>również poprzez przeniesienie zasobów z opieki </a:t>
            </a:r>
          </a:p>
          <a:p>
            <a:r>
              <a:rPr lang="pl-PL" dirty="0"/>
              <a:t>instytucjonalnej na poczet usług świadczonych </a:t>
            </a:r>
          </a:p>
          <a:p>
            <a:r>
              <a:rPr lang="pl-PL" dirty="0"/>
              <a:t>w społeczności lokalnej. </a:t>
            </a:r>
          </a:p>
          <a:p>
            <a:endParaRPr lang="pl-PL" sz="1600" dirty="0">
              <a:latin typeface="Arial" panose="020B0604020202020204" pitchFamily="34" charset="0"/>
              <a:cs typeface="Arial" panose="020B0604020202020204" pitchFamily="34" charset="0"/>
            </a:endParaRPr>
          </a:p>
        </p:txBody>
      </p:sp>
      <p:pic>
        <p:nvPicPr>
          <p:cNvPr id="6" name="Obraz 5">
            <a:extLst>
              <a:ext uri="{FF2B5EF4-FFF2-40B4-BE49-F238E27FC236}">
                <a16:creationId xmlns:a16="http://schemas.microsoft.com/office/drawing/2014/main" id="{FF7CF66E-B409-40D7-8A9A-E5F95E7298CA}"/>
              </a:ext>
            </a:extLst>
          </p:cNvPr>
          <p:cNvPicPr>
            <a:picLocks noChangeAspect="1"/>
          </p:cNvPicPr>
          <p:nvPr/>
        </p:nvPicPr>
        <p:blipFill>
          <a:blip r:embed="rId2"/>
          <a:stretch>
            <a:fillRect/>
          </a:stretch>
        </p:blipFill>
        <p:spPr>
          <a:xfrm>
            <a:off x="5818993" y="4339372"/>
            <a:ext cx="3012798" cy="1807679"/>
          </a:xfrm>
          <a:prstGeom prst="rect">
            <a:avLst/>
          </a:prstGeom>
        </p:spPr>
      </p:pic>
    </p:spTree>
    <p:extLst>
      <p:ext uri="{BB962C8B-B14F-4D97-AF65-F5344CB8AC3E}">
        <p14:creationId xmlns:p14="http://schemas.microsoft.com/office/powerpoint/2010/main" val="51941726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C64DE1D-74DB-4109-845F-9FDBA212F481}"/>
              </a:ext>
            </a:extLst>
          </p:cNvPr>
          <p:cNvSpPr>
            <a:spLocks noGrp="1"/>
          </p:cNvSpPr>
          <p:nvPr>
            <p:ph idx="1"/>
          </p:nvPr>
        </p:nvSpPr>
        <p:spPr>
          <a:xfrm>
            <a:off x="1202046" y="1124744"/>
            <a:ext cx="7886700" cy="4351338"/>
          </a:xfrm>
        </p:spPr>
        <p:txBody>
          <a:bodyPr>
            <a:normAutofit/>
          </a:bodyPr>
          <a:lstStyle/>
          <a:p>
            <a:pPr marL="0" indent="0">
              <a:buNone/>
            </a:pPr>
            <a:r>
              <a:rPr lang="pl-PL" sz="3300" dirty="0">
                <a:solidFill>
                  <a:srgbClr val="C00000"/>
                </a:solidFill>
                <a:latin typeface="Arial" panose="020B0604020202020204" pitchFamily="34" charset="0"/>
                <a:cs typeface="Arial" panose="020B0604020202020204" pitchFamily="34" charset="0"/>
              </a:rPr>
              <a:t>NIEZALEŻNE ŻYCIE = WYBÓR</a:t>
            </a:r>
          </a:p>
        </p:txBody>
      </p:sp>
      <p:sp>
        <p:nvSpPr>
          <p:cNvPr id="4" name="Symbol zastępczy numeru slajdu 3">
            <a:extLst>
              <a:ext uri="{FF2B5EF4-FFF2-40B4-BE49-F238E27FC236}">
                <a16:creationId xmlns:a16="http://schemas.microsoft.com/office/drawing/2014/main" id="{E177B8BA-48AB-4915-974C-682A5B260CF4}"/>
              </a:ext>
            </a:extLst>
          </p:cNvPr>
          <p:cNvSpPr>
            <a:spLocks noGrp="1"/>
          </p:cNvSpPr>
          <p:nvPr>
            <p:ph type="sldNum" sz="quarter" idx="12"/>
          </p:nvPr>
        </p:nvSpPr>
        <p:spPr/>
        <p:txBody>
          <a:bodyPr/>
          <a:lstStyle/>
          <a:p>
            <a:pPr defTabSz="685800">
              <a:defRPr/>
            </a:pPr>
            <a:fld id="{21E9D0E7-205A-4E3C-A6CF-F8F454C50C85}" type="slidenum">
              <a:rPr lang="pl-PL">
                <a:solidFill>
                  <a:prstClr val="black"/>
                </a:solidFill>
              </a:rPr>
              <a:pPr defTabSz="685800">
                <a:defRPr/>
              </a:pPr>
              <a:t>3</a:t>
            </a:fld>
            <a:endParaRPr lang="pl-PL" dirty="0">
              <a:solidFill>
                <a:prstClr val="black"/>
              </a:solidFill>
            </a:endParaRPr>
          </a:p>
        </p:txBody>
      </p:sp>
      <p:pic>
        <p:nvPicPr>
          <p:cNvPr id="16" name="Obraz 15">
            <a:extLst>
              <a:ext uri="{FF2B5EF4-FFF2-40B4-BE49-F238E27FC236}">
                <a16:creationId xmlns:a16="http://schemas.microsoft.com/office/drawing/2014/main" id="{6F4C333A-7691-4494-A0CF-7FAD0F45E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92" y="2564904"/>
            <a:ext cx="3342947" cy="2231417"/>
          </a:xfrm>
          <a:prstGeom prst="rect">
            <a:avLst/>
          </a:prstGeom>
        </p:spPr>
      </p:pic>
      <p:pic>
        <p:nvPicPr>
          <p:cNvPr id="18" name="Obraz 17">
            <a:extLst>
              <a:ext uri="{FF2B5EF4-FFF2-40B4-BE49-F238E27FC236}">
                <a16:creationId xmlns:a16="http://schemas.microsoft.com/office/drawing/2014/main" id="{4061845C-EFD2-48D8-9BC5-9AD0B8E24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818" y="2461617"/>
            <a:ext cx="1850231" cy="1385888"/>
          </a:xfrm>
          <a:prstGeom prst="rect">
            <a:avLst/>
          </a:prstGeom>
        </p:spPr>
      </p:pic>
      <p:pic>
        <p:nvPicPr>
          <p:cNvPr id="20" name="Obraz 19">
            <a:extLst>
              <a:ext uri="{FF2B5EF4-FFF2-40B4-BE49-F238E27FC236}">
                <a16:creationId xmlns:a16="http://schemas.microsoft.com/office/drawing/2014/main" id="{A0EC754E-5AB1-4850-97AC-ED75679A73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550" y="3140446"/>
            <a:ext cx="1828800" cy="1407319"/>
          </a:xfrm>
          <a:prstGeom prst="rect">
            <a:avLst/>
          </a:prstGeom>
        </p:spPr>
      </p:pic>
      <p:pic>
        <p:nvPicPr>
          <p:cNvPr id="22" name="Obraz 21">
            <a:extLst>
              <a:ext uri="{FF2B5EF4-FFF2-40B4-BE49-F238E27FC236}">
                <a16:creationId xmlns:a16="http://schemas.microsoft.com/office/drawing/2014/main" id="{1E813748-C956-4F99-8BC6-66402081D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6274" y="4699627"/>
            <a:ext cx="1964531" cy="1307306"/>
          </a:xfrm>
          <a:prstGeom prst="rect">
            <a:avLst/>
          </a:prstGeom>
        </p:spPr>
      </p:pic>
    </p:spTree>
    <p:extLst>
      <p:ext uri="{BB962C8B-B14F-4D97-AF65-F5344CB8AC3E}">
        <p14:creationId xmlns:p14="http://schemas.microsoft.com/office/powerpoint/2010/main" val="2900102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33631"/>
          <a:stretch>
            <a:fillRect/>
          </a:stretch>
        </p:blipFill>
        <p:spPr>
          <a:xfrm>
            <a:off x="3720109" y="857250"/>
            <a:ext cx="5423891" cy="5143500"/>
          </a:xfrm>
          <a:prstGeom prst="rect">
            <a:avLst/>
          </a:prstGeom>
        </p:spPr>
      </p:pic>
      <p:grpSp>
        <p:nvGrpSpPr>
          <p:cNvPr id="3" name="Group 3"/>
          <p:cNvGrpSpPr/>
          <p:nvPr/>
        </p:nvGrpSpPr>
        <p:grpSpPr>
          <a:xfrm>
            <a:off x="-3080" y="857368"/>
            <a:ext cx="5207551" cy="5143500"/>
            <a:chOff x="0" y="-126042"/>
            <a:chExt cx="13886801" cy="13716000"/>
          </a:xfrm>
        </p:grpSpPr>
        <p:pic>
          <p:nvPicPr>
            <p:cNvPr id="4" name="Picture 4"/>
            <p:cNvPicPr>
              <a:picLocks noChangeAspect="1"/>
            </p:cNvPicPr>
            <p:nvPr/>
          </p:nvPicPr>
          <p:blipFill>
            <a:blip r:embed="rId3">
              <a:alphaModFix amt="90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904" t="4370" b="8443"/>
            <a:stretch>
              <a:fillRect/>
            </a:stretch>
          </p:blipFill>
          <p:spPr>
            <a:xfrm>
              <a:off x="0" y="-126042"/>
              <a:ext cx="13886801" cy="13716000"/>
            </a:xfrm>
            <a:prstGeom prst="rect">
              <a:avLst/>
            </a:prstGeom>
          </p:spPr>
        </p:pic>
        <p:sp>
          <p:nvSpPr>
            <p:cNvPr id="5" name="TextBox 5"/>
            <p:cNvSpPr txBox="1"/>
            <p:nvPr/>
          </p:nvSpPr>
          <p:spPr>
            <a:xfrm>
              <a:off x="842069" y="5139017"/>
              <a:ext cx="12202668" cy="3727517"/>
            </a:xfrm>
            <a:prstGeom prst="rect">
              <a:avLst/>
            </a:prstGeom>
          </p:spPr>
          <p:txBody>
            <a:bodyPr lIns="0" tIns="0" rIns="0" bIns="0" rtlCol="0" anchor="t">
              <a:spAutoFit/>
            </a:bodyPr>
            <a:lstStyle/>
            <a:p>
              <a:pPr algn="ctr">
                <a:lnSpc>
                  <a:spcPts val="10861"/>
                </a:lnSpc>
              </a:pPr>
              <a:endParaRPr sz="900"/>
            </a:p>
          </p:txBody>
        </p:sp>
      </p:grpSp>
      <p:grpSp>
        <p:nvGrpSpPr>
          <p:cNvPr id="8" name="Group 8"/>
          <p:cNvGrpSpPr>
            <a:grpSpLocks noChangeAspect="1"/>
          </p:cNvGrpSpPr>
          <p:nvPr/>
        </p:nvGrpSpPr>
        <p:grpSpPr>
          <a:xfrm>
            <a:off x="273289" y="1702092"/>
            <a:ext cx="708830" cy="70882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9999" r="-29999"/>
              </a:stretch>
            </a:blipFill>
          </p:spPr>
        </p:sp>
      </p:grpSp>
      <p:pic>
        <p:nvPicPr>
          <p:cNvPr id="10" name="Picture 10"/>
          <p:cNvPicPr>
            <a:picLocks noChangeAspect="1"/>
          </p:cNvPicPr>
          <p:nvPr/>
        </p:nvPicPr>
        <p:blipFill>
          <a:blip r:embed="rId6"/>
          <a:srcRect l="21536" r="20366" b="21726"/>
          <a:stretch>
            <a:fillRect/>
          </a:stretch>
        </p:blipFill>
        <p:spPr>
          <a:xfrm>
            <a:off x="175867" y="3907994"/>
            <a:ext cx="927317" cy="669966"/>
          </a:xfrm>
          <a:prstGeom prst="rect">
            <a:avLst/>
          </a:prstGeom>
        </p:spPr>
      </p:pic>
      <p:grpSp>
        <p:nvGrpSpPr>
          <p:cNvPr id="11" name="Group 11"/>
          <p:cNvGrpSpPr/>
          <p:nvPr/>
        </p:nvGrpSpPr>
        <p:grpSpPr>
          <a:xfrm>
            <a:off x="115955" y="4623646"/>
            <a:ext cx="4825136" cy="1129478"/>
            <a:chOff x="0" y="0"/>
            <a:chExt cx="12867029" cy="3011942"/>
          </a:xfrm>
          <a:solidFill>
            <a:srgbClr val="00B050"/>
          </a:solidFill>
        </p:grpSpPr>
        <p:pic>
          <p:nvPicPr>
            <p:cNvPr id="12" name="Picture 12"/>
            <p:cNvPicPr>
              <a:picLocks noChangeAspect="1"/>
            </p:cNvPicPr>
            <p:nvPr/>
          </p:nvPicPr>
          <p:blipFill>
            <a:blip r:embed="rId7" cstate="print">
              <a:alphaModFix amt="7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l="11904" t="37631" b="41705"/>
            <a:stretch>
              <a:fillRect/>
            </a:stretch>
          </p:blipFill>
          <p:spPr>
            <a:xfrm>
              <a:off x="0" y="0"/>
              <a:ext cx="12867029" cy="3011942"/>
            </a:xfrm>
            <a:prstGeom prst="rect">
              <a:avLst/>
            </a:prstGeom>
          </p:spPr>
        </p:pic>
        <p:sp>
          <p:nvSpPr>
            <p:cNvPr id="13" name="TextBox 13"/>
            <p:cNvSpPr txBox="1"/>
            <p:nvPr/>
          </p:nvSpPr>
          <p:spPr>
            <a:xfrm>
              <a:off x="780229" y="1127470"/>
              <a:ext cx="11306568" cy="820739"/>
            </a:xfrm>
            <a:prstGeom prst="rect">
              <a:avLst/>
            </a:prstGeom>
            <a:grpFill/>
          </p:spPr>
          <p:txBody>
            <a:bodyPr lIns="0" tIns="0" rIns="0" bIns="0" rtlCol="0" anchor="t">
              <a:spAutoFit/>
            </a:bodyPr>
            <a:lstStyle/>
            <a:p>
              <a:pPr algn="ctr">
                <a:lnSpc>
                  <a:spcPts val="2376"/>
                </a:lnSpc>
              </a:pPr>
              <a:endParaRPr sz="900"/>
            </a:p>
          </p:txBody>
        </p:sp>
      </p:grpSp>
      <p:sp>
        <p:nvSpPr>
          <p:cNvPr id="14" name="TextBox 14"/>
          <p:cNvSpPr txBox="1"/>
          <p:nvPr/>
        </p:nvSpPr>
        <p:spPr>
          <a:xfrm>
            <a:off x="1103184" y="1626337"/>
            <a:ext cx="4104367" cy="1869743"/>
          </a:xfrm>
          <a:prstGeom prst="rect">
            <a:avLst/>
          </a:prstGeom>
        </p:spPr>
        <p:txBody>
          <a:bodyPr lIns="0" tIns="0" rIns="0" bIns="0" rtlCol="0" anchor="t">
            <a:spAutoFit/>
          </a:bodyPr>
          <a:lstStyle/>
          <a:p>
            <a:r>
              <a:rPr lang="pl-PL" sz="1350" dirty="0">
                <a:solidFill>
                  <a:srgbClr val="FFFFFF"/>
                </a:solidFill>
                <a:latin typeface="Arial" panose="020B0604020202020204" pitchFamily="34" charset="0"/>
                <a:cs typeface="Arial" panose="020B0604020202020204" pitchFamily="34" charset="0"/>
              </a:rPr>
              <a:t>Strategia rozwoju usług społecznych polityka publiczna do roku 2030 (z perspektywą do 2035 r.)</a:t>
            </a:r>
          </a:p>
          <a:p>
            <a:endParaRPr lang="pl-PL" sz="1350" dirty="0">
              <a:solidFill>
                <a:srgbClr val="FFFFFF"/>
              </a:solidFill>
              <a:latin typeface="Arial" panose="020B0604020202020204" pitchFamily="34" charset="0"/>
              <a:cs typeface="Arial" panose="020B0604020202020204" pitchFamily="34" charset="0"/>
            </a:endParaRPr>
          </a:p>
          <a:p>
            <a:r>
              <a:rPr lang="pl-PL" sz="1350" dirty="0">
                <a:solidFill>
                  <a:schemeClr val="bg1"/>
                </a:solidFill>
                <a:latin typeface="Arial" panose="020B0604020202020204" pitchFamily="34" charset="0"/>
                <a:cs typeface="Arial" panose="020B0604020202020204" pitchFamily="34" charset="0"/>
              </a:rPr>
              <a:t>UMOWA PARTNERSTWA DLA REALIZACJI POLITYKI SPÓJNOŚCI 2021-2027 W POLSCE</a:t>
            </a:r>
          </a:p>
          <a:p>
            <a:endParaRPr lang="pl-PL" sz="1350" dirty="0">
              <a:solidFill>
                <a:srgbClr val="FFFFFF"/>
              </a:solidFill>
              <a:latin typeface="Arial" panose="020B0604020202020204" pitchFamily="34" charset="0"/>
              <a:cs typeface="Arial" panose="020B0604020202020204" pitchFamily="34" charset="0"/>
            </a:endParaRPr>
          </a:p>
          <a:p>
            <a:r>
              <a:rPr lang="pl-PL" sz="1350" dirty="0">
                <a:solidFill>
                  <a:schemeClr val="bg1"/>
                </a:solidFill>
                <a:latin typeface="Arial" panose="020B0604020202020204" pitchFamily="34" charset="0"/>
                <a:cs typeface="Arial" panose="020B0604020202020204" pitchFamily="34" charset="0"/>
              </a:rPr>
              <a:t>Wytyczne dotyczące realizacji projektów z udziałem środków Europejskiego Funduszu Społecznego Plus w regionalnych programach na lata 2021–2027</a:t>
            </a:r>
          </a:p>
        </p:txBody>
      </p:sp>
      <p:sp>
        <p:nvSpPr>
          <p:cNvPr id="15" name="TextBox 15"/>
          <p:cNvSpPr txBox="1"/>
          <p:nvPr/>
        </p:nvSpPr>
        <p:spPr>
          <a:xfrm>
            <a:off x="1103184" y="3037302"/>
            <a:ext cx="4250656" cy="256480"/>
          </a:xfrm>
          <a:prstGeom prst="rect">
            <a:avLst/>
          </a:prstGeom>
        </p:spPr>
        <p:txBody>
          <a:bodyPr lIns="0" tIns="0" rIns="0" bIns="0" rtlCol="0" anchor="t">
            <a:spAutoFit/>
          </a:bodyPr>
          <a:lstStyle/>
          <a:p>
            <a:pPr>
              <a:lnSpc>
                <a:spcPts val="1993"/>
              </a:lnSpc>
            </a:pPr>
            <a:endParaRPr lang="en-US" sz="1993" dirty="0">
              <a:solidFill>
                <a:srgbClr val="FFFFFF"/>
              </a:solidFill>
              <a:latin typeface="Arsenal"/>
            </a:endParaRPr>
          </a:p>
        </p:txBody>
      </p:sp>
      <p:sp>
        <p:nvSpPr>
          <p:cNvPr id="16" name="TextBox 16"/>
          <p:cNvSpPr txBox="1"/>
          <p:nvPr/>
        </p:nvSpPr>
        <p:spPr>
          <a:xfrm>
            <a:off x="1103184" y="3982146"/>
            <a:ext cx="4250656" cy="512961"/>
          </a:xfrm>
          <a:prstGeom prst="rect">
            <a:avLst/>
          </a:prstGeom>
        </p:spPr>
        <p:txBody>
          <a:bodyPr lIns="0" tIns="0" rIns="0" bIns="0" rtlCol="0" anchor="t">
            <a:spAutoFit/>
          </a:bodyPr>
          <a:lstStyle/>
          <a:p>
            <a:pPr>
              <a:lnSpc>
                <a:spcPts val="1993"/>
              </a:lnSpc>
            </a:pPr>
            <a:r>
              <a:rPr lang="pl-PL" sz="1350" dirty="0">
                <a:solidFill>
                  <a:srgbClr val="FFFFFF"/>
                </a:solidFill>
                <a:latin typeface="Arial" panose="020B0604020202020204" pitchFamily="34" charset="0"/>
                <a:cs typeface="Arial" panose="020B0604020202020204" pitchFamily="34" charset="0"/>
              </a:rPr>
              <a:t>REGIONALNY PLAN ROZWOJU USŁUG SPOŁECZNYCH I DEINSTYTUCJONALIZACJI</a:t>
            </a:r>
          </a:p>
        </p:txBody>
      </p:sp>
      <p:sp>
        <p:nvSpPr>
          <p:cNvPr id="17" name="TextBox 17"/>
          <p:cNvSpPr txBox="1"/>
          <p:nvPr/>
        </p:nvSpPr>
        <p:spPr>
          <a:xfrm>
            <a:off x="197198" y="4662213"/>
            <a:ext cx="4645228" cy="1077218"/>
          </a:xfrm>
          <a:prstGeom prst="rect">
            <a:avLst/>
          </a:prstGeom>
        </p:spPr>
        <p:txBody>
          <a:bodyPr lIns="0" tIns="0" rIns="0" bIns="0" rtlCol="0" anchor="t">
            <a:spAutoFit/>
          </a:bodyPr>
          <a:lstStyle/>
          <a:p>
            <a:pPr>
              <a:lnSpc>
                <a:spcPts val="2101"/>
              </a:lnSpc>
            </a:pPr>
            <a:r>
              <a:rPr lang="pl-PL" sz="2101" dirty="0">
                <a:latin typeface="Arsenal"/>
              </a:rPr>
              <a:t>Przyjęcie dokumentu na poziomie regionu jest </a:t>
            </a:r>
            <a:r>
              <a:rPr lang="pl-PL" sz="2101" dirty="0">
                <a:latin typeface="Arsenal Bold"/>
              </a:rPr>
              <a:t>WYMOGIEM </a:t>
            </a:r>
            <a:r>
              <a:rPr lang="pl-PL" sz="2101" dirty="0">
                <a:latin typeface="Arsenal"/>
              </a:rPr>
              <a:t>uruchomienia środków UE w zakresie usług społecznych</a:t>
            </a:r>
          </a:p>
        </p:txBody>
      </p:sp>
      <p:pic>
        <p:nvPicPr>
          <p:cNvPr id="18" name="Picture 18"/>
          <p:cNvPicPr>
            <a:picLocks noChangeAspect="1"/>
          </p:cNvPicPr>
          <p:nvPr/>
        </p:nvPicPr>
        <p:blipFill>
          <a:blip r:embed="rId9"/>
          <a:srcRect/>
          <a:stretch>
            <a:fillRect/>
          </a:stretch>
        </p:blipFill>
        <p:spPr>
          <a:xfrm>
            <a:off x="215128" y="987355"/>
            <a:ext cx="1296091" cy="359665"/>
          </a:xfrm>
          <a:prstGeom prst="rect">
            <a:avLst/>
          </a:prstGeom>
        </p:spPr>
      </p:pic>
      <p:grpSp>
        <p:nvGrpSpPr>
          <p:cNvPr id="19" name="Group 6">
            <a:extLst>
              <a:ext uri="{FF2B5EF4-FFF2-40B4-BE49-F238E27FC236}">
                <a16:creationId xmlns:a16="http://schemas.microsoft.com/office/drawing/2014/main" id="{5FBA2674-DC4C-4AB0-959A-36EDDD4B647E}"/>
              </a:ext>
            </a:extLst>
          </p:cNvPr>
          <p:cNvGrpSpPr/>
          <p:nvPr/>
        </p:nvGrpSpPr>
        <p:grpSpPr>
          <a:xfrm>
            <a:off x="297487" y="2795152"/>
            <a:ext cx="684076" cy="684074"/>
            <a:chOff x="0" y="0"/>
            <a:chExt cx="6350000" cy="6349974"/>
          </a:xfrm>
        </p:grpSpPr>
        <p:sp>
          <p:nvSpPr>
            <p:cNvPr id="20" name="Freeform 7">
              <a:extLst>
                <a:ext uri="{FF2B5EF4-FFF2-40B4-BE49-F238E27FC236}">
                  <a16:creationId xmlns:a16="http://schemas.microsoft.com/office/drawing/2014/main" id="{CF334621-C5A2-4C21-A639-368C331F7F60}"/>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10"/>
              <a:stretch>
                <a:fillRect l="-24142" r="-24142"/>
              </a:stretch>
            </a:blipFill>
          </p:spPr>
          <p:txBody>
            <a:bodyPr/>
            <a:lstStyle/>
            <a:p>
              <a:endParaRPr lang="pl-PL" sz="1350"/>
            </a:p>
          </p:txBody>
        </p:sp>
      </p:grpSp>
    </p:spTree>
    <p:extLst>
      <p:ext uri="{BB962C8B-B14F-4D97-AF65-F5344CB8AC3E}">
        <p14:creationId xmlns:p14="http://schemas.microsoft.com/office/powerpoint/2010/main" val="3049061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a:xfrm>
            <a:off x="1007604" y="1970838"/>
            <a:ext cx="7479876" cy="2214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lnSpc>
                <a:spcPct val="120000"/>
              </a:lnSpc>
              <a:spcBef>
                <a:spcPts val="450"/>
              </a:spcBef>
              <a:buFont typeface="Arial" panose="020B0604020202020204" pitchFamily="34" charset="0"/>
              <a:buChar char="•"/>
            </a:pPr>
            <a:endParaRPr lang="pl-PL" sz="1050" dirty="0">
              <a:solidFill>
                <a:schemeClr val="accent3">
                  <a:lumMod val="75000"/>
                </a:schemeClr>
              </a:solidFill>
            </a:endParaRPr>
          </a:p>
        </p:txBody>
      </p:sp>
      <p:sp>
        <p:nvSpPr>
          <p:cNvPr id="11" name="Prostokąt 10"/>
          <p:cNvSpPr/>
          <p:nvPr/>
        </p:nvSpPr>
        <p:spPr>
          <a:xfrm>
            <a:off x="2195738" y="944724"/>
            <a:ext cx="6944861" cy="486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100" b="1" dirty="0">
              <a:solidFill>
                <a:schemeClr val="accent3">
                  <a:lumMod val="75000"/>
                </a:schemeClr>
              </a:solidFill>
            </a:endParaRPr>
          </a:p>
        </p:txBody>
      </p:sp>
      <p:sp>
        <p:nvSpPr>
          <p:cNvPr id="2" name="Prostokąt 1"/>
          <p:cNvSpPr/>
          <p:nvPr/>
        </p:nvSpPr>
        <p:spPr>
          <a:xfrm>
            <a:off x="2627784" y="1146810"/>
            <a:ext cx="3377848" cy="369332"/>
          </a:xfrm>
          <a:prstGeom prst="rect">
            <a:avLst/>
          </a:prstGeom>
        </p:spPr>
        <p:txBody>
          <a:bodyPr wrap="none">
            <a:spAutoFit/>
          </a:bodyPr>
          <a:lstStyle/>
          <a:p>
            <a:r>
              <a:rPr lang="pl-PL" b="1" dirty="0">
                <a:latin typeface="Arial" panose="020B0604020202020204" pitchFamily="34" charset="0"/>
                <a:cs typeface="Arial" panose="020B0604020202020204" pitchFamily="34" charset="0"/>
              </a:rPr>
              <a:t>Lokalne i regionalne plany DI</a:t>
            </a:r>
            <a:endParaRPr lang="pl-PL" dirty="0"/>
          </a:p>
        </p:txBody>
      </p:sp>
      <p:sp>
        <p:nvSpPr>
          <p:cNvPr id="3" name="Prostokąt 2"/>
          <p:cNvSpPr/>
          <p:nvPr/>
        </p:nvSpPr>
        <p:spPr>
          <a:xfrm>
            <a:off x="611560" y="1970839"/>
            <a:ext cx="4104456" cy="3139321"/>
          </a:xfrm>
          <a:prstGeom prst="rect">
            <a:avLst/>
          </a:prstGeom>
        </p:spPr>
        <p:txBody>
          <a:bodyPr wrap="square">
            <a:spAutoFit/>
          </a:bodyPr>
          <a:lstStyle/>
          <a:p>
            <a:r>
              <a:rPr lang="pl-PL" dirty="0"/>
              <a:t>Tworzenie i wdrażanie lokalnych i regionalnych planów deinstytucjonalizacji usług </a:t>
            </a:r>
            <a:r>
              <a:rPr lang="pl-PL" dirty="0">
                <a:solidFill>
                  <a:srgbClr val="C00000"/>
                </a:solidFill>
              </a:rPr>
              <a:t>to jedno z kluczowych działań samorządów </a:t>
            </a:r>
            <a:r>
              <a:rPr lang="pl-PL" dirty="0"/>
              <a:t>wskazanych w Strategii Rozwoju Usług Społecznych - polityce publicznej do roku 2030 (z perspektywą do 2035 r.)</a:t>
            </a:r>
          </a:p>
          <a:p>
            <a:endParaRPr lang="pl-PL" dirty="0"/>
          </a:p>
          <a:p>
            <a:r>
              <a:rPr lang="pl-PL" dirty="0"/>
              <a:t>Ze </a:t>
            </a:r>
            <a:r>
              <a:rPr lang="pl-PL" dirty="0">
                <a:solidFill>
                  <a:srgbClr val="C00000"/>
                </a:solidFill>
              </a:rPr>
              <a:t>środków EFS+ będzie możliwe wsparcie realizacji tych planów</a:t>
            </a:r>
            <a:r>
              <a:rPr lang="pl-PL" dirty="0"/>
              <a:t>, tak aby zapewnić ich jak najbardziej skuteczne wdrożenie</a:t>
            </a:r>
          </a:p>
        </p:txBody>
      </p:sp>
      <p:pic>
        <p:nvPicPr>
          <p:cNvPr id="7" name="Obraz 6">
            <a:extLst>
              <a:ext uri="{FF2B5EF4-FFF2-40B4-BE49-F238E27FC236}">
                <a16:creationId xmlns:a16="http://schemas.microsoft.com/office/drawing/2014/main" id="{5E6FF4C0-7996-4BB4-87EC-5475B955E0ED}"/>
              </a:ext>
            </a:extLst>
          </p:cNvPr>
          <p:cNvPicPr>
            <a:picLocks noChangeAspect="1"/>
          </p:cNvPicPr>
          <p:nvPr/>
        </p:nvPicPr>
        <p:blipFill rotWithShape="1">
          <a:blip r:embed="rId2"/>
          <a:srcRect l="195" t="6741" r="-3" b="-5294"/>
          <a:stretch/>
        </p:blipFill>
        <p:spPr>
          <a:xfrm>
            <a:off x="5212250" y="1970838"/>
            <a:ext cx="3275230" cy="3410891"/>
          </a:xfrm>
          <a:prstGeom prst="rect">
            <a:avLst/>
          </a:prstGeom>
        </p:spPr>
      </p:pic>
    </p:spTree>
    <p:extLst>
      <p:ext uri="{BB962C8B-B14F-4D97-AF65-F5344CB8AC3E}">
        <p14:creationId xmlns:p14="http://schemas.microsoft.com/office/powerpoint/2010/main" val="424188643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rostokąt 31"/>
          <p:cNvSpPr/>
          <p:nvPr/>
        </p:nvSpPr>
        <p:spPr>
          <a:xfrm>
            <a:off x="298399" y="1430778"/>
            <a:ext cx="4298567" cy="810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l-PL" sz="2100" b="1" dirty="0">
              <a:solidFill>
                <a:schemeClr val="accent3">
                  <a:lumMod val="75000"/>
                </a:schemeClr>
              </a:solidFill>
            </a:endParaRPr>
          </a:p>
        </p:txBody>
      </p:sp>
      <p:sp>
        <p:nvSpPr>
          <p:cNvPr id="6" name="Prostokąt 5"/>
          <p:cNvSpPr/>
          <p:nvPr/>
        </p:nvSpPr>
        <p:spPr>
          <a:xfrm>
            <a:off x="1007604" y="2393577"/>
            <a:ext cx="4482498" cy="2385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14313" indent="-214313">
              <a:lnSpc>
                <a:spcPct val="120000"/>
              </a:lnSpc>
              <a:spcBef>
                <a:spcPts val="450"/>
              </a:spcBef>
              <a:buFont typeface="Arial" panose="020B0604020202020204" pitchFamily="34" charset="0"/>
              <a:buChar char="•"/>
            </a:pPr>
            <a:endParaRPr lang="pl-PL" sz="1050">
              <a:solidFill>
                <a:schemeClr val="accent3">
                  <a:lumMod val="75000"/>
                </a:schemeClr>
              </a:solidFill>
            </a:endParaRPr>
          </a:p>
          <a:p>
            <a:pPr marL="214313" indent="-214313">
              <a:lnSpc>
                <a:spcPct val="120000"/>
              </a:lnSpc>
              <a:spcBef>
                <a:spcPts val="450"/>
              </a:spcBef>
              <a:buFont typeface="Arial" panose="020B0604020202020204" pitchFamily="34" charset="0"/>
              <a:buChar char="•"/>
            </a:pPr>
            <a:endParaRPr lang="pl-PL" sz="1050" dirty="0">
              <a:solidFill>
                <a:schemeClr val="accent3">
                  <a:lumMod val="75000"/>
                </a:schemeClr>
              </a:solidFill>
            </a:endParaRPr>
          </a:p>
        </p:txBody>
      </p:sp>
      <p:sp>
        <p:nvSpPr>
          <p:cNvPr id="2" name="Prostokąt 1"/>
          <p:cNvSpPr/>
          <p:nvPr/>
        </p:nvSpPr>
        <p:spPr>
          <a:xfrm>
            <a:off x="395536" y="754259"/>
            <a:ext cx="8568952" cy="646331"/>
          </a:xfrm>
          <a:prstGeom prst="rect">
            <a:avLst/>
          </a:prstGeom>
        </p:spPr>
        <p:txBody>
          <a:bodyPr wrap="square">
            <a:spAutoFit/>
          </a:bodyPr>
          <a:lstStyle/>
          <a:p>
            <a:r>
              <a:rPr lang="pl-PL" b="1" dirty="0">
                <a:latin typeface="Arial" panose="020B0604020202020204" pitchFamily="34" charset="0"/>
                <a:cs typeface="Arial" panose="020B0604020202020204" pitchFamily="34" charset="0"/>
              </a:rPr>
              <a:t>Zespół ds. rozwoju i deinstytucjonalizacji usług społecznych i zdrowotnych w województwie pomorskim</a:t>
            </a:r>
            <a:endParaRPr lang="pl-PL" dirty="0"/>
          </a:p>
        </p:txBody>
      </p:sp>
      <p:sp>
        <p:nvSpPr>
          <p:cNvPr id="3" name="Prostokąt 2"/>
          <p:cNvSpPr/>
          <p:nvPr/>
        </p:nvSpPr>
        <p:spPr>
          <a:xfrm>
            <a:off x="521075" y="1720211"/>
            <a:ext cx="4843013" cy="4978799"/>
          </a:xfrm>
          <a:prstGeom prst="rect">
            <a:avLst/>
          </a:prstGeom>
        </p:spPr>
        <p:txBody>
          <a:bodyPr wrap="square">
            <a:spAutoFit/>
          </a:bodyPr>
          <a:lstStyle/>
          <a:p>
            <a:pPr lvl="0" defTabSz="914400">
              <a:lnSpc>
                <a:spcPct val="90000"/>
              </a:lnSpc>
              <a:spcBef>
                <a:spcPts val="1000"/>
              </a:spcBef>
            </a:pPr>
            <a:r>
              <a:rPr lang="pl-PL" b="1" dirty="0">
                <a:solidFill>
                  <a:prstClr val="black"/>
                </a:solidFill>
                <a:latin typeface="Arial" panose="020B0604020202020204" pitchFamily="34" charset="0"/>
                <a:cs typeface="Arial" panose="020B0604020202020204" pitchFamily="34" charset="0"/>
              </a:rPr>
              <a:t>Zadania Zespołu:</a:t>
            </a:r>
          </a:p>
          <a:p>
            <a:pPr marL="228600" lvl="0" indent="-228600" defTabSz="914400">
              <a:lnSpc>
                <a:spcPct val="90000"/>
              </a:lnSpc>
              <a:spcBef>
                <a:spcPts val="1000"/>
              </a:spcBef>
              <a:buFont typeface="Arial" panose="020B0604020202020204" pitchFamily="34" charset="0"/>
              <a:buChar char="•"/>
            </a:pPr>
            <a:r>
              <a:rPr lang="pl-PL" b="1" dirty="0">
                <a:solidFill>
                  <a:srgbClr val="C00000"/>
                </a:solidFill>
                <a:latin typeface="Arial" panose="020B0604020202020204" pitchFamily="34" charset="0"/>
                <a:cs typeface="Arial" panose="020B0604020202020204" pitchFamily="34" charset="0"/>
              </a:rPr>
              <a:t>diagnoza </a:t>
            </a:r>
            <a:r>
              <a:rPr lang="pl-PL" dirty="0">
                <a:solidFill>
                  <a:prstClr val="black"/>
                </a:solidFill>
                <a:latin typeface="Arial" panose="020B0604020202020204" pitchFamily="34" charset="0"/>
                <a:cs typeface="Arial" panose="020B0604020202020204" pitchFamily="34" charset="0"/>
              </a:rPr>
              <a:t>obszarów, które powinny zostać objęte procesem rozwoju usług, </a:t>
            </a:r>
          </a:p>
          <a:p>
            <a:pPr marL="228600" lvl="0" indent="-228600" defTabSz="914400">
              <a:lnSpc>
                <a:spcPct val="90000"/>
              </a:lnSpc>
              <a:spcBef>
                <a:spcPts val="1000"/>
              </a:spcBef>
              <a:buFont typeface="Arial" panose="020B0604020202020204" pitchFamily="34" charset="0"/>
              <a:buChar char="•"/>
            </a:pPr>
            <a:r>
              <a:rPr lang="pl-PL" b="1" dirty="0">
                <a:solidFill>
                  <a:srgbClr val="C00000"/>
                </a:solidFill>
                <a:latin typeface="Arial" panose="020B0604020202020204" pitchFamily="34" charset="0"/>
                <a:cs typeface="Arial" panose="020B0604020202020204" pitchFamily="34" charset="0"/>
              </a:rPr>
              <a:t>identyfikacja interesariuszy </a:t>
            </a:r>
            <a:r>
              <a:rPr lang="pl-PL" dirty="0">
                <a:solidFill>
                  <a:prstClr val="black"/>
                </a:solidFill>
                <a:latin typeface="Arial" panose="020B0604020202020204" pitchFamily="34" charset="0"/>
                <a:cs typeface="Arial" panose="020B0604020202020204" pitchFamily="34" charset="0"/>
              </a:rPr>
              <a:t>ww. procesu,</a:t>
            </a:r>
          </a:p>
          <a:p>
            <a:pPr marL="228600" lvl="0" indent="-228600" defTabSz="914400">
              <a:lnSpc>
                <a:spcPct val="90000"/>
              </a:lnSpc>
              <a:spcBef>
                <a:spcPts val="1000"/>
              </a:spcBef>
              <a:buFont typeface="Arial" panose="020B0604020202020204" pitchFamily="34" charset="0"/>
              <a:buChar char="•"/>
            </a:pPr>
            <a:r>
              <a:rPr lang="pl-PL" b="1" dirty="0">
                <a:solidFill>
                  <a:srgbClr val="C00000"/>
                </a:solidFill>
                <a:latin typeface="Arial" panose="020B0604020202020204" pitchFamily="34" charset="0"/>
                <a:cs typeface="Arial" panose="020B0604020202020204" pitchFamily="34" charset="0"/>
              </a:rPr>
              <a:t>opracowanie Planu rozwoju i deinstytucjonalizacji usług społecznych i zdrowotnych</a:t>
            </a:r>
            <a:r>
              <a:rPr lang="pl-PL" dirty="0">
                <a:solidFill>
                  <a:prstClr val="black"/>
                </a:solidFill>
                <a:latin typeface="Arial" panose="020B0604020202020204" pitchFamily="34" charset="0"/>
                <a:cs typeface="Arial" panose="020B0604020202020204" pitchFamily="34" charset="0"/>
              </a:rPr>
              <a:t>, </a:t>
            </a:r>
          </a:p>
          <a:p>
            <a:pPr marL="228600" lvl="0" indent="-228600" defTabSz="914400">
              <a:lnSpc>
                <a:spcPct val="90000"/>
              </a:lnSpc>
              <a:spcBef>
                <a:spcPts val="1000"/>
              </a:spcBef>
              <a:buFont typeface="Arial" panose="020B0604020202020204" pitchFamily="34" charset="0"/>
              <a:buChar char="•"/>
            </a:pPr>
            <a:r>
              <a:rPr lang="pl-PL" b="1" dirty="0">
                <a:solidFill>
                  <a:srgbClr val="C00000"/>
                </a:solidFill>
                <a:latin typeface="Arial" panose="020B0604020202020204" pitchFamily="34" charset="0"/>
                <a:cs typeface="Arial" panose="020B0604020202020204" pitchFamily="34" charset="0"/>
              </a:rPr>
              <a:t>opiniowanie oraz konsultowanie kluczowych dokumentów </a:t>
            </a:r>
            <a:r>
              <a:rPr lang="pl-PL" dirty="0">
                <a:solidFill>
                  <a:prstClr val="black"/>
                </a:solidFill>
                <a:latin typeface="Arial" panose="020B0604020202020204" pitchFamily="34" charset="0"/>
                <a:cs typeface="Arial" panose="020B0604020202020204" pitchFamily="34" charset="0"/>
              </a:rPr>
              <a:t>i propozycji rozwiązań,</a:t>
            </a:r>
          </a:p>
          <a:p>
            <a:pPr marL="228600" lvl="0" indent="-228600" defTabSz="914400">
              <a:lnSpc>
                <a:spcPct val="90000"/>
              </a:lnSpc>
              <a:spcBef>
                <a:spcPts val="1000"/>
              </a:spcBef>
              <a:buFont typeface="Arial" panose="020B0604020202020204" pitchFamily="34" charset="0"/>
              <a:buChar char="•"/>
            </a:pPr>
            <a:r>
              <a:rPr lang="pl-PL" b="1" dirty="0">
                <a:solidFill>
                  <a:srgbClr val="C00000"/>
                </a:solidFill>
                <a:latin typeface="Arial" panose="020B0604020202020204" pitchFamily="34" charset="0"/>
                <a:cs typeface="Arial" panose="020B0604020202020204" pitchFamily="34" charset="0"/>
              </a:rPr>
              <a:t>udzielanie wsparcia eksperckiego </a:t>
            </a:r>
            <a:r>
              <a:rPr lang="pl-PL" dirty="0">
                <a:solidFill>
                  <a:prstClr val="black"/>
                </a:solidFill>
                <a:latin typeface="Arial" panose="020B0604020202020204" pitchFamily="34" charset="0"/>
                <a:cs typeface="Arial" panose="020B0604020202020204" pitchFamily="34" charset="0"/>
              </a:rPr>
              <a:t>przy przygotowywaniu projektów dokumentów strategicznych, </a:t>
            </a:r>
          </a:p>
          <a:p>
            <a:pPr marL="228600" lvl="0" indent="-228600" defTabSz="914400">
              <a:lnSpc>
                <a:spcPct val="90000"/>
              </a:lnSpc>
              <a:spcBef>
                <a:spcPts val="1000"/>
              </a:spcBef>
              <a:buFont typeface="Arial" panose="020B0604020202020204" pitchFamily="34" charset="0"/>
              <a:buChar char="•"/>
            </a:pPr>
            <a:r>
              <a:rPr lang="pl-PL" dirty="0">
                <a:solidFill>
                  <a:prstClr val="black"/>
                </a:solidFill>
                <a:latin typeface="Arial" panose="020B0604020202020204" pitchFamily="34" charset="0"/>
                <a:cs typeface="Arial" panose="020B0604020202020204" pitchFamily="34" charset="0"/>
              </a:rPr>
              <a:t>wyznaczanie kierunków </a:t>
            </a:r>
            <a:r>
              <a:rPr lang="pl-PL" b="1" dirty="0">
                <a:solidFill>
                  <a:srgbClr val="C00000"/>
                </a:solidFill>
                <a:latin typeface="Arial" panose="020B0604020202020204" pitchFamily="34" charset="0"/>
                <a:cs typeface="Arial" panose="020B0604020202020204" pitchFamily="34" charset="0"/>
              </a:rPr>
              <a:t>rozwoju usług</a:t>
            </a:r>
            <a:r>
              <a:rPr lang="pl-PL" dirty="0">
                <a:solidFill>
                  <a:prstClr val="black"/>
                </a:solidFill>
                <a:latin typeface="Arial" panose="020B0604020202020204" pitchFamily="34" charset="0"/>
                <a:cs typeface="Arial" panose="020B0604020202020204" pitchFamily="34" charset="0"/>
              </a:rPr>
              <a:t>,</a:t>
            </a:r>
          </a:p>
          <a:p>
            <a:pPr marL="228600" lvl="0" indent="-228600" defTabSz="914400">
              <a:lnSpc>
                <a:spcPct val="90000"/>
              </a:lnSpc>
              <a:spcBef>
                <a:spcPts val="1000"/>
              </a:spcBef>
              <a:buFont typeface="Arial" panose="020B0604020202020204" pitchFamily="34" charset="0"/>
              <a:buChar char="•"/>
            </a:pPr>
            <a:r>
              <a:rPr lang="pl-PL" dirty="0">
                <a:solidFill>
                  <a:prstClr val="black"/>
                </a:solidFill>
                <a:latin typeface="Arial" panose="020B0604020202020204" pitchFamily="34" charset="0"/>
                <a:cs typeface="Arial" panose="020B0604020202020204" pitchFamily="34" charset="0"/>
              </a:rPr>
              <a:t>tworzenie płaszczyzny </a:t>
            </a:r>
            <a:r>
              <a:rPr lang="pl-PL" b="1" dirty="0">
                <a:solidFill>
                  <a:srgbClr val="C00000"/>
                </a:solidFill>
                <a:latin typeface="Arial" panose="020B0604020202020204" pitchFamily="34" charset="0"/>
                <a:cs typeface="Arial" panose="020B0604020202020204" pitchFamily="34" charset="0"/>
              </a:rPr>
              <a:t>wymiany dobrych praktyk</a:t>
            </a:r>
            <a:r>
              <a:rPr lang="pl-PL" dirty="0">
                <a:solidFill>
                  <a:prstClr val="black"/>
                </a:solidFill>
                <a:latin typeface="Arial" panose="020B0604020202020204" pitchFamily="34" charset="0"/>
                <a:cs typeface="Arial" panose="020B0604020202020204" pitchFamily="34" charset="0"/>
              </a:rPr>
              <a:t>.</a:t>
            </a:r>
          </a:p>
        </p:txBody>
      </p:sp>
      <p:pic>
        <p:nvPicPr>
          <p:cNvPr id="7" name="Obraz 6">
            <a:extLst>
              <a:ext uri="{FF2B5EF4-FFF2-40B4-BE49-F238E27FC236}">
                <a16:creationId xmlns:a16="http://schemas.microsoft.com/office/drawing/2014/main" id="{CB909C7B-B47E-4BD0-B4D5-10869C1A9F6E}"/>
              </a:ext>
            </a:extLst>
          </p:cNvPr>
          <p:cNvPicPr>
            <a:picLocks noChangeAspect="1"/>
          </p:cNvPicPr>
          <p:nvPr/>
        </p:nvPicPr>
        <p:blipFill>
          <a:blip r:embed="rId2"/>
          <a:stretch>
            <a:fillRect/>
          </a:stretch>
        </p:blipFill>
        <p:spPr>
          <a:xfrm rot="5400000">
            <a:off x="4986947" y="2798029"/>
            <a:ext cx="4420879" cy="2946517"/>
          </a:xfrm>
          <a:prstGeom prst="rect">
            <a:avLst/>
          </a:prstGeom>
        </p:spPr>
      </p:pic>
    </p:spTree>
    <p:extLst>
      <p:ext uri="{BB962C8B-B14F-4D97-AF65-F5344CB8AC3E}">
        <p14:creationId xmlns:p14="http://schemas.microsoft.com/office/powerpoint/2010/main" val="18690972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rostokąt 22"/>
          <p:cNvSpPr/>
          <p:nvPr/>
        </p:nvSpPr>
        <p:spPr>
          <a:xfrm>
            <a:off x="5031009" y="2402886"/>
            <a:ext cx="3915479" cy="2385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spcBef>
                <a:spcPts val="450"/>
              </a:spcBef>
            </a:pPr>
            <a:endParaRPr lang="pl-PL" sz="1050" dirty="0">
              <a:solidFill>
                <a:schemeClr val="accent3">
                  <a:lumMod val="75000"/>
                </a:schemeClr>
              </a:solidFill>
            </a:endParaRPr>
          </a:p>
        </p:txBody>
      </p:sp>
      <p:sp>
        <p:nvSpPr>
          <p:cNvPr id="2" name="Prostokąt 1"/>
          <p:cNvSpPr/>
          <p:nvPr/>
        </p:nvSpPr>
        <p:spPr>
          <a:xfrm>
            <a:off x="1043608" y="1124744"/>
            <a:ext cx="7632848" cy="646331"/>
          </a:xfrm>
          <a:prstGeom prst="rect">
            <a:avLst/>
          </a:prstGeom>
        </p:spPr>
        <p:txBody>
          <a:bodyPr wrap="square">
            <a:spAutoFit/>
          </a:bodyPr>
          <a:lstStyle/>
          <a:p>
            <a:r>
              <a:rPr lang="pl-PL" b="1" dirty="0"/>
              <a:t>Regionalny Plan Rozwoju i Deinstytucjonalizacji Usług Społecznych i Zdrowotnych w Województwie Pomorskim na lata 2023-2025</a:t>
            </a:r>
            <a:endParaRPr lang="pl-PL" dirty="0"/>
          </a:p>
        </p:txBody>
      </p:sp>
      <p:sp>
        <p:nvSpPr>
          <p:cNvPr id="3" name="Prostokąt 2"/>
          <p:cNvSpPr/>
          <p:nvPr/>
        </p:nvSpPr>
        <p:spPr>
          <a:xfrm>
            <a:off x="251520" y="1741806"/>
            <a:ext cx="7272808" cy="2862322"/>
          </a:xfrm>
          <a:prstGeom prst="rect">
            <a:avLst/>
          </a:prstGeom>
        </p:spPr>
        <p:txBody>
          <a:bodyPr wrap="square">
            <a:spAutoFit/>
          </a:bodyPr>
          <a:lstStyle/>
          <a:p>
            <a:pPr lvl="0"/>
            <a:endParaRPr lang="pl-PL" dirty="0">
              <a:latin typeface="Arial" panose="020B0604020202020204" pitchFamily="34" charset="0"/>
              <a:cs typeface="Arial" panose="020B0604020202020204" pitchFamily="34" charset="0"/>
            </a:endParaRPr>
          </a:p>
          <a:p>
            <a:pPr lvl="0"/>
            <a:r>
              <a:rPr lang="pl-PL" dirty="0">
                <a:latin typeface="Arial" panose="020B0604020202020204" pitchFamily="34" charset="0"/>
                <a:cs typeface="Arial" panose="020B0604020202020204" pitchFamily="34" charset="0"/>
              </a:rPr>
              <a:t>Plan przyjmowany jest </a:t>
            </a:r>
            <a:r>
              <a:rPr lang="pl-PL" b="1" dirty="0">
                <a:solidFill>
                  <a:srgbClr val="C00000"/>
                </a:solidFill>
                <a:latin typeface="Arial" panose="020B0604020202020204" pitchFamily="34" charset="0"/>
                <a:cs typeface="Arial" panose="020B0604020202020204" pitchFamily="34" charset="0"/>
              </a:rPr>
              <a:t>na okres do 3 lat</a:t>
            </a:r>
            <a:r>
              <a:rPr lang="pl-PL" dirty="0">
                <a:latin typeface="Arial" panose="020B0604020202020204" pitchFamily="34" charset="0"/>
                <a:cs typeface="Arial" panose="020B0604020202020204" pitchFamily="34" charset="0"/>
              </a:rPr>
              <a:t>. Stanowi </a:t>
            </a:r>
            <a:r>
              <a:rPr lang="pl-PL" b="1" dirty="0">
                <a:solidFill>
                  <a:srgbClr val="C00000"/>
                </a:solidFill>
                <a:latin typeface="Arial" panose="020B0604020202020204" pitchFamily="34" charset="0"/>
                <a:cs typeface="Arial" panose="020B0604020202020204" pitchFamily="34" charset="0"/>
              </a:rPr>
              <a:t>uporządkowaną koncepcję zmiany </a:t>
            </a:r>
            <a:r>
              <a:rPr lang="pl-PL" dirty="0">
                <a:latin typeface="Arial" panose="020B0604020202020204" pitchFamily="34" charset="0"/>
                <a:cs typeface="Arial" panose="020B0604020202020204" pitchFamily="34" charset="0"/>
              </a:rPr>
              <a:t>w obszarach interwencji objętych </a:t>
            </a:r>
            <a:r>
              <a:rPr lang="pl-PL" dirty="0" err="1">
                <a:latin typeface="Arial" panose="020B0604020202020204" pitchFamily="34" charset="0"/>
                <a:cs typeface="Arial" panose="020B0604020202020204" pitchFamily="34" charset="0"/>
              </a:rPr>
              <a:t>deinstytucjonalizacją</a:t>
            </a:r>
            <a:r>
              <a:rPr lang="pl-PL" dirty="0">
                <a:latin typeface="Arial" panose="020B0604020202020204" pitchFamily="34" charset="0"/>
                <a:cs typeface="Arial" panose="020B0604020202020204" pitchFamily="34" charset="0"/>
              </a:rPr>
              <a:t> na poziomie regionalnym. </a:t>
            </a:r>
          </a:p>
          <a:p>
            <a:pPr lvl="0"/>
            <a:r>
              <a:rPr lang="pl-PL" dirty="0">
                <a:latin typeface="Arial" panose="020B0604020202020204" pitchFamily="34" charset="0"/>
                <a:cs typeface="Arial" panose="020B0604020202020204" pitchFamily="34" charset="0"/>
              </a:rPr>
              <a:t>Zawiera </a:t>
            </a:r>
            <a:r>
              <a:rPr lang="pl-PL" b="1" dirty="0">
                <a:solidFill>
                  <a:srgbClr val="C00000"/>
                </a:solidFill>
                <a:latin typeface="Arial" panose="020B0604020202020204" pitchFamily="34" charset="0"/>
                <a:cs typeface="Arial" panose="020B0604020202020204" pitchFamily="34" charset="0"/>
              </a:rPr>
              <a:t>wytyczne co do zakresu i warunków realizacji działań finansowanych ze środków Programów Regionalnych </a:t>
            </a:r>
            <a:r>
              <a:rPr lang="pl-PL" dirty="0">
                <a:latin typeface="Arial" panose="020B0604020202020204" pitchFamily="34" charset="0"/>
                <a:cs typeface="Arial" panose="020B0604020202020204" pitchFamily="34" charset="0"/>
              </a:rPr>
              <a:t>(w tym o charakterze edukacyjnym, animacyjnym i wspierającym samorządy lokalne), oraz komplementarnych wobec nich działań finansowanych z innych środków, w tym przede wszystkim krajowych, regionalnych i środków samorządów lokalnych. </a:t>
            </a:r>
          </a:p>
        </p:txBody>
      </p:sp>
      <p:pic>
        <p:nvPicPr>
          <p:cNvPr id="7" name="Grafika 3" descr="Scenariusz">
            <a:extLst>
              <a:ext uri="{FF2B5EF4-FFF2-40B4-BE49-F238E27FC236}">
                <a16:creationId xmlns:a16="http://schemas.microsoft.com/office/drawing/2014/main" id="{30A476E6-F347-4571-9851-8C26B5C7D2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14382" y="1494076"/>
            <a:ext cx="2201242" cy="2201242"/>
          </a:xfrm>
          <a:prstGeom prst="rect">
            <a:avLst/>
          </a:prstGeom>
        </p:spPr>
      </p:pic>
      <p:pic>
        <p:nvPicPr>
          <p:cNvPr id="8" name="chart"/>
          <p:cNvPicPr>
            <a:picLocks noChangeAspect="1"/>
          </p:cNvPicPr>
          <p:nvPr/>
        </p:nvPicPr>
        <p:blipFill>
          <a:blip r:embed="rId4"/>
          <a:stretch>
            <a:fillRect/>
          </a:stretch>
        </p:blipFill>
        <p:spPr>
          <a:xfrm>
            <a:off x="395536" y="4416119"/>
            <a:ext cx="8144693" cy="2193638"/>
          </a:xfrm>
          <a:prstGeom prst="rect">
            <a:avLst/>
          </a:prstGeom>
        </p:spPr>
      </p:pic>
    </p:spTree>
    <p:extLst>
      <p:ext uri="{BB962C8B-B14F-4D97-AF65-F5344CB8AC3E}">
        <p14:creationId xmlns:p14="http://schemas.microsoft.com/office/powerpoint/2010/main" val="63125670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1196752"/>
            <a:ext cx="7886700" cy="709961"/>
          </a:xfrm>
        </p:spPr>
        <p:txBody>
          <a:bodyPr>
            <a:normAutofit fontScale="90000"/>
          </a:bodyPr>
          <a:lstStyle/>
          <a:p>
            <a:r>
              <a:rPr lang="pl-PL" sz="2000" b="1" cap="all" dirty="0">
                <a:solidFill>
                  <a:srgbClr val="1F4E79"/>
                </a:solidFill>
                <a:latin typeface="Arial" panose="020B0604020202020204" pitchFamily="34" charset="0"/>
                <a:ea typeface="Times New Roman" panose="02020603050405020304" pitchFamily="18" charset="0"/>
                <a:cs typeface="Times New Roman" panose="02020603050405020304" pitchFamily="18" charset="0"/>
              </a:rPr>
              <a:t>OBSZAR INTERWENCJI: </a:t>
            </a:r>
            <a:br>
              <a:rPr lang="pl-PL" sz="2000" b="1" cap="all" dirty="0">
                <a:solidFill>
                  <a:srgbClr val="1F4E79"/>
                </a:solidFill>
                <a:latin typeface="Arial" panose="020B0604020202020204" pitchFamily="34" charset="0"/>
                <a:ea typeface="Times New Roman" panose="02020603050405020304" pitchFamily="18" charset="0"/>
                <a:cs typeface="Times New Roman" panose="02020603050405020304" pitchFamily="18" charset="0"/>
              </a:rPr>
            </a:br>
            <a:r>
              <a:rPr lang="pl-PL" sz="2000" b="1" cap="all" dirty="0">
                <a:solidFill>
                  <a:srgbClr val="1F4E79"/>
                </a:solidFill>
                <a:latin typeface="Arial" panose="020B0604020202020204" pitchFamily="34" charset="0"/>
                <a:ea typeface="Times New Roman" panose="02020603050405020304" pitchFamily="18" charset="0"/>
                <a:cs typeface="Times New Roman" panose="02020603050405020304" pitchFamily="18" charset="0"/>
              </a:rPr>
              <a:t>RODZINA – DZIECI, W TYM DZIECI Z NIEPEŁNOSPRAWNOŚCIAMI</a:t>
            </a:r>
            <a:br>
              <a:rPr lang="pl-PL" b="1" cap="all" dirty="0">
                <a:solidFill>
                  <a:srgbClr val="1F4E79"/>
                </a:solidFill>
                <a:latin typeface="Arial" panose="020B0604020202020204" pitchFamily="34" charset="0"/>
                <a:ea typeface="Times New Roman" panose="02020603050405020304" pitchFamily="18" charset="0"/>
                <a:cs typeface="Times New Roman" panose="02020603050405020304" pitchFamily="18" charset="0"/>
              </a:rPr>
            </a:br>
            <a:endParaRPr lang="pl-PL" dirty="0"/>
          </a:p>
        </p:txBody>
      </p:sp>
      <p:sp>
        <p:nvSpPr>
          <p:cNvPr id="3" name="Symbol zastępczy zawartości 2"/>
          <p:cNvSpPr>
            <a:spLocks noGrp="1"/>
          </p:cNvSpPr>
          <p:nvPr>
            <p:ph idx="1"/>
          </p:nvPr>
        </p:nvSpPr>
        <p:spPr/>
        <p:txBody>
          <a:bodyPr>
            <a:normAutofit fontScale="62500" lnSpcReduction="20000"/>
          </a:bodyPr>
          <a:lstStyle/>
          <a:p>
            <a:pPr marL="0" indent="0">
              <a:buNone/>
            </a:pPr>
            <a:r>
              <a:rPr lang="pl-PL" b="1" dirty="0">
                <a:solidFill>
                  <a:srgbClr val="FF0000"/>
                </a:solidFill>
              </a:rPr>
              <a:t>Priorytetowe działania w regionie w zakresie deinstytucjonalizacji i rozwoju usług społecznych i zdrowotnych </a:t>
            </a:r>
            <a:r>
              <a:rPr lang="pl-PL" b="1" u="sng" dirty="0">
                <a:solidFill>
                  <a:srgbClr val="FF0000"/>
                </a:solidFill>
              </a:rPr>
              <a:t>na rzecz rodzin i dzieci, w tym dzieci z niepełnosprawnościami</a:t>
            </a:r>
            <a:r>
              <a:rPr lang="pl-PL" b="1" dirty="0">
                <a:solidFill>
                  <a:srgbClr val="FF0000"/>
                </a:solidFill>
              </a:rPr>
              <a:t>, wraz z niezbędną infrastrukturą, powinny dotyczyć:</a:t>
            </a:r>
            <a:endParaRPr lang="pl-PL" dirty="0">
              <a:solidFill>
                <a:srgbClr val="FF0000"/>
              </a:solidFill>
            </a:endParaRPr>
          </a:p>
          <a:p>
            <a:pPr lvl="0"/>
            <a:r>
              <a:rPr lang="pl-PL" dirty="0"/>
              <a:t>rodzinnych form pieczy zastępczej (w tym upowszechnianie zawodowych rodzin zastępczych oraz rodzinnych domów dziecka) oraz form specjalistycznego wsparcia rodzin zastępczych;</a:t>
            </a:r>
          </a:p>
          <a:p>
            <a:pPr lvl="0"/>
            <a:r>
              <a:rPr lang="pl-PL" dirty="0"/>
              <a:t>oferty wsparcia dziennego dzieci i młodzieży, w tym dzieci doświadczających problemów opiekuńczo-wychowawczych, w szczególności poprzez takie usługi jak: placówki wsparcia dziennego, streetworking i inne, np. kluby młodzieży z ofertą wsparcia w obszarze przeciwdziałania uzależnieniom.</a:t>
            </a:r>
          </a:p>
          <a:p>
            <a:pPr marL="0" indent="0">
              <a:buNone/>
            </a:pPr>
            <a:r>
              <a:rPr lang="pl-PL" b="1" dirty="0">
                <a:solidFill>
                  <a:srgbClr val="393185"/>
                </a:solidFill>
              </a:rPr>
              <a:t>Działania uzupełniające </a:t>
            </a:r>
            <a:r>
              <a:rPr lang="pl-PL" b="1" u="sng" dirty="0">
                <a:solidFill>
                  <a:srgbClr val="393185"/>
                </a:solidFill>
              </a:rPr>
              <a:t>na rzecz rodzin i dzieci, w tym dzieci z niepełnosprawnościami</a:t>
            </a:r>
            <a:r>
              <a:rPr lang="pl-PL" b="1" dirty="0">
                <a:solidFill>
                  <a:srgbClr val="393185"/>
                </a:solidFill>
              </a:rPr>
              <a:t>:</a:t>
            </a:r>
            <a:endParaRPr lang="pl-PL" dirty="0">
              <a:solidFill>
                <a:srgbClr val="393185"/>
              </a:solidFill>
            </a:endParaRPr>
          </a:p>
          <a:p>
            <a:pPr lvl="0"/>
            <a:r>
              <a:rPr lang="pl-PL" dirty="0"/>
              <a:t>rozwój usług opiekuńczych, opiekuńczo-wychowawczych, asystenckich specjalistycznych i innych wynikających z diagnozy potrzeb dzieci i rodzin, w tym np. usług w zakresie bezpieczeństwa ekonomicznego rodzin;</a:t>
            </a:r>
          </a:p>
          <a:p>
            <a:pPr lvl="0"/>
            <a:r>
              <a:rPr lang="pl-PL" dirty="0"/>
              <a:t>rozwój mieszkalnictw wspomaganego (treningowego i wspieranego) oraz chronionego na rzecz rodzin oraz usamodzielnianych wychowanków pieczy zastępczej.</a:t>
            </a:r>
          </a:p>
          <a:p>
            <a:endParaRPr lang="pl-PL" dirty="0"/>
          </a:p>
        </p:txBody>
      </p:sp>
    </p:spTree>
    <p:extLst>
      <p:ext uri="{BB962C8B-B14F-4D97-AF65-F5344CB8AC3E}">
        <p14:creationId xmlns:p14="http://schemas.microsoft.com/office/powerpoint/2010/main" val="2452669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892766"/>
            <a:ext cx="7920880" cy="520010"/>
          </a:xfrm>
        </p:spPr>
        <p:txBody>
          <a:bodyPr>
            <a:normAutofit fontScale="90000"/>
          </a:bodyPr>
          <a:lstStyle/>
          <a:p>
            <a:pPr marL="342900" lvl="0" indent="-342900">
              <a:lnSpc>
                <a:spcPct val="115000"/>
              </a:lnSpc>
              <a:spcBef>
                <a:spcPts val="1200"/>
              </a:spcBef>
              <a:spcAft>
                <a:spcPts val="0"/>
              </a:spcAft>
            </a:pPr>
            <a:r>
              <a:rPr lang="pl-PL" sz="2700" b="1" cap="all" dirty="0">
                <a:solidFill>
                  <a:srgbClr val="1F4E79"/>
                </a:solidFill>
                <a:latin typeface="Arial" panose="020B0604020202020204" pitchFamily="34" charset="0"/>
                <a:ea typeface="Times New Roman" panose="02020603050405020304" pitchFamily="18" charset="0"/>
                <a:cs typeface="Times New Roman" panose="02020603050405020304" pitchFamily="18" charset="0"/>
              </a:rPr>
              <a:t>OBSZAR INTERWENCJI: OSOBY STARSZE</a:t>
            </a:r>
            <a:br>
              <a:rPr lang="pl-PL" sz="3600" dirty="0">
                <a:latin typeface="Arial" panose="020B0604020202020204" pitchFamily="34" charset="0"/>
                <a:ea typeface="Times New Roman" panose="02020603050405020304" pitchFamily="18" charset="0"/>
              </a:rPr>
            </a:br>
            <a:endParaRPr lang="pl-PL" dirty="0"/>
          </a:p>
        </p:txBody>
      </p:sp>
      <p:sp>
        <p:nvSpPr>
          <p:cNvPr id="3" name="Symbol zastępczy zawartości 2"/>
          <p:cNvSpPr>
            <a:spLocks noGrp="1"/>
          </p:cNvSpPr>
          <p:nvPr>
            <p:ph idx="1"/>
          </p:nvPr>
        </p:nvSpPr>
        <p:spPr>
          <a:xfrm>
            <a:off x="467544" y="1152771"/>
            <a:ext cx="8496944" cy="6164661"/>
          </a:xfrm>
        </p:spPr>
        <p:txBody>
          <a:bodyPr>
            <a:normAutofit fontScale="25000" lnSpcReduction="20000"/>
          </a:bodyPr>
          <a:lstStyle/>
          <a:p>
            <a:pPr marL="0" indent="0">
              <a:buNone/>
            </a:pPr>
            <a:r>
              <a:rPr lang="pl-PL" sz="7200" b="1" dirty="0">
                <a:solidFill>
                  <a:srgbClr val="FF0000"/>
                </a:solidFill>
              </a:rPr>
              <a:t>Priorytetowe działania w regionie w zakresie deinstytucjonalizacji i rozwoju usług społecznych i zdrowotnych </a:t>
            </a:r>
            <a:r>
              <a:rPr lang="pl-PL" sz="7200" b="1" u="sng" dirty="0">
                <a:solidFill>
                  <a:srgbClr val="FF0000"/>
                </a:solidFill>
              </a:rPr>
              <a:t>na rzecz osób starszych</a:t>
            </a:r>
            <a:r>
              <a:rPr lang="pl-PL" sz="7200" b="1" dirty="0">
                <a:solidFill>
                  <a:srgbClr val="FF0000"/>
                </a:solidFill>
              </a:rPr>
              <a:t>, wraz z niezbędną infrastrukturą, powinny dotyczyć:</a:t>
            </a:r>
            <a:endParaRPr lang="pl-PL" sz="7200" dirty="0">
              <a:solidFill>
                <a:srgbClr val="FF0000"/>
              </a:solidFill>
            </a:endParaRPr>
          </a:p>
          <a:p>
            <a:pPr lvl="0"/>
            <a:r>
              <a:rPr lang="pl-PL" sz="7200" dirty="0"/>
              <a:t>usług opiekuńczych (w tym także w formule gospodarstw opiekuńczych), asystenckich, specjalistycznych i innych wynikających z diagnozy potrzeb osób starszych, w tym w szczególności: usług samopomocowych, pomocy sąsiedzkiej, usługi menagera opieki – osoby koordynującej wsparcie w obszarze usług społecznych i zdrowotnych;</a:t>
            </a:r>
          </a:p>
          <a:p>
            <a:pPr lvl="0"/>
            <a:r>
              <a:rPr lang="pl-PL" sz="7200" dirty="0"/>
              <a:t>mieszkalnictwa wspomaganego (treningowego i wspieranego) oraz chronionego, jak również stosowania innych, innowacyjnych rozwiązań w obszarze mieszkalnictwa dla seniorów, np. wspólnot domowych / mieszkaniowych, skierowanych do osób starszych niewymagających opieki (osobne mieszkania znajdujące się w jednym budynku lub kompleksie mieszkalnym, których mieszkańcy mogą korzystać z systematycznej opieki lekarskiej, mają możliwość zlecania pracownikom, zatrudnionym w takim domu, wykonanie różnych czynności, tj. robienie zakupów, sprzątanie);</a:t>
            </a:r>
          </a:p>
          <a:p>
            <a:pPr lvl="0"/>
            <a:r>
              <a:rPr lang="pl-PL" sz="7200" dirty="0"/>
              <a:t>działania wspierające rozwiązania pozainstytucjonalne w zakresie opieki długoterminowej.</a:t>
            </a:r>
          </a:p>
          <a:p>
            <a:pPr marL="0" indent="0">
              <a:buNone/>
            </a:pPr>
            <a:r>
              <a:rPr lang="pl-PL" sz="7200" b="1" dirty="0">
                <a:solidFill>
                  <a:srgbClr val="393185"/>
                </a:solidFill>
              </a:rPr>
              <a:t>Działania uzupełniające </a:t>
            </a:r>
            <a:r>
              <a:rPr lang="pl-PL" sz="7200" b="1" u="sng" dirty="0">
                <a:solidFill>
                  <a:srgbClr val="393185"/>
                </a:solidFill>
              </a:rPr>
              <a:t>na rzecz osób starszych</a:t>
            </a:r>
            <a:r>
              <a:rPr lang="pl-PL" sz="7200" b="1" dirty="0">
                <a:solidFill>
                  <a:srgbClr val="393185"/>
                </a:solidFill>
              </a:rPr>
              <a:t>:</a:t>
            </a:r>
            <a:endParaRPr lang="pl-PL" sz="7200" dirty="0">
              <a:solidFill>
                <a:srgbClr val="393185"/>
              </a:solidFill>
            </a:endParaRPr>
          </a:p>
          <a:p>
            <a:pPr lvl="0"/>
            <a:r>
              <a:rPr lang="pl-PL" sz="7200" dirty="0"/>
              <a:t>rozwój usług wsparcia dziennego, przy założeniu, że długość realizowanej usługi w ciągu dnia roboczego umożliwia aktywność zawodową opiekunów seniorów;</a:t>
            </a:r>
          </a:p>
          <a:p>
            <a:pPr lvl="0"/>
            <a:r>
              <a:rPr lang="pl-PL" sz="7200" dirty="0"/>
              <a:t>rozwój wsparcia środowiskowego zwiększającego potencjał zdrowotny osób starszych;</a:t>
            </a:r>
          </a:p>
          <a:p>
            <a:pPr lvl="0"/>
            <a:r>
              <a:rPr lang="pl-PL" sz="7200" dirty="0"/>
              <a:t>działania wzmacniające opiekę koordynowaną, z wykorzystaniem rozwiązań z zakresu e-zdrowia;</a:t>
            </a:r>
          </a:p>
          <a:p>
            <a:pPr lvl="0"/>
            <a:r>
              <a:rPr lang="pl-PL" sz="7200" dirty="0"/>
              <a:t>wdrażanie standardów dostępności w podmiotach leczniczych.</a:t>
            </a:r>
          </a:p>
          <a:p>
            <a:endParaRPr lang="pl-PL" dirty="0"/>
          </a:p>
        </p:txBody>
      </p:sp>
    </p:spTree>
    <p:extLst>
      <p:ext uri="{BB962C8B-B14F-4D97-AF65-F5344CB8AC3E}">
        <p14:creationId xmlns:p14="http://schemas.microsoft.com/office/powerpoint/2010/main" val="1931003455"/>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1231</TotalTime>
  <Words>1686</Words>
  <Application>Microsoft Office PowerPoint</Application>
  <PresentationFormat>Pokaz na ekranie (4:3)</PresentationFormat>
  <Paragraphs>90</Paragraphs>
  <Slides>15</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15</vt:i4>
      </vt:variant>
    </vt:vector>
  </HeadingPairs>
  <TitlesOfParts>
    <vt:vector size="22" baseType="lpstr">
      <vt:lpstr>Arial</vt:lpstr>
      <vt:lpstr>Arsenal</vt:lpstr>
      <vt:lpstr>Arsenal Bold</vt:lpstr>
      <vt:lpstr>Calibri</vt:lpstr>
      <vt:lpstr>Calibri Light</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OBSZAR INTERWENCJI:  RODZINA – DZIECI, W TYM DZIECI Z NIEPEŁNOSPRAWNOŚCIAMI </vt:lpstr>
      <vt:lpstr>OBSZAR INTERWENCJI: OSOBY STARSZE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MD</dc:creator>
  <cp:lastModifiedBy>Pióro Marta</cp:lastModifiedBy>
  <cp:revision>70</cp:revision>
  <dcterms:created xsi:type="dcterms:W3CDTF">2016-05-20T13:17:07Z</dcterms:created>
  <dcterms:modified xsi:type="dcterms:W3CDTF">2023-05-22T10:19:48Z</dcterms:modified>
</cp:coreProperties>
</file>