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10"/>
  </p:notesMasterIdLst>
  <p:sldIdLst>
    <p:sldId id="256" r:id="rId2"/>
    <p:sldId id="259" r:id="rId3"/>
    <p:sldId id="268" r:id="rId4"/>
    <p:sldId id="264" r:id="rId5"/>
    <p:sldId id="265" r:id="rId6"/>
    <p:sldId id="257" r:id="rId7"/>
    <p:sldId id="269" r:id="rId8"/>
    <p:sldId id="258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Fira Sans" panose="020B0604020202020204" charset="0"/>
      <p:regular r:id="rId15"/>
      <p:bold r:id="rId16"/>
      <p:italic r:id="rId17"/>
      <p:boldItalic r:id="rId18"/>
    </p:embeddedFont>
    <p:embeddedFont>
      <p:font typeface="Fira Sans SemiBold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90" y="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f4ca61d1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" name="Google Shape;23;gf4ca61d1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dfd3cf0e3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Google Shape;29;gdfd3cf0e3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8034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dfd3cf0e30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gdfd3cf0e30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_koniec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64100" y="1383575"/>
            <a:ext cx="8241900" cy="4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64100" y="1750850"/>
            <a:ext cx="8241900" cy="4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środek_01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42500" y="0"/>
            <a:ext cx="8223600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64100" y="1331450"/>
            <a:ext cx="8223600" cy="27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środek_02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42500" y="0"/>
            <a:ext cx="8520600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56500" cy="3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Fira Sans SemiBold"/>
              <a:buNone/>
              <a:defRPr sz="190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ctrTitle"/>
          </p:nvPr>
        </p:nvSpPr>
        <p:spPr>
          <a:xfrm>
            <a:off x="386956" y="808205"/>
            <a:ext cx="8144762" cy="8390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„Lepsza przyszłość. </a:t>
            </a:r>
            <a:b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Przeciwdziałanie zaburzeniom psychicznym dzieci i młodzieży ”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92815" y="4747075"/>
            <a:ext cx="1203158" cy="336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/>
              <a:t>23 maja 2023</a:t>
            </a:r>
            <a:endParaRPr sz="1200" dirty="0"/>
          </a:p>
        </p:txBody>
      </p:sp>
      <p:sp>
        <p:nvSpPr>
          <p:cNvPr id="8" name="Google Shape;26;p5">
            <a:extLst>
              <a:ext uri="{FF2B5EF4-FFF2-40B4-BE49-F238E27FC236}">
                <a16:creationId xmlns:a16="http://schemas.microsoft.com/office/drawing/2014/main" id="{3CF62487-0610-4933-A83C-91B550D4B8AE}"/>
              </a:ext>
            </a:extLst>
          </p:cNvPr>
          <p:cNvSpPr txBox="1">
            <a:spLocks/>
          </p:cNvSpPr>
          <p:nvPr/>
        </p:nvSpPr>
        <p:spPr>
          <a:xfrm>
            <a:off x="4126309" y="4747075"/>
            <a:ext cx="5109088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None/>
              <a:defRPr sz="17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r"/>
            <a:r>
              <a:rPr lang="pl-PL" sz="1800" dirty="0"/>
              <a:t>dr Mariusz Kaszubowski</a:t>
            </a:r>
          </a:p>
          <a:p>
            <a:pPr marL="0" indent="0" algn="r"/>
            <a:r>
              <a:rPr lang="pl-PL" sz="1800" dirty="0"/>
              <a:t>Wojewódzki Szpital Psychiatryczny im. prof. Tadeusza Bilikiewicza w Gdańsku</a:t>
            </a:r>
          </a:p>
          <a:p>
            <a:pPr marL="0" indent="0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F32530A-942E-3594-F9E1-DC456E3D2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452" y="1647264"/>
            <a:ext cx="4880930" cy="31773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B9FE22D-D8DA-2609-F5A5-46D2540D9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696" y="941294"/>
            <a:ext cx="5201982" cy="389964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701528A-439F-42CF-B8DD-10E545D2C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60" y="1344707"/>
            <a:ext cx="3582976" cy="2608729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E9765B54-43E6-02E4-68BC-6FC255E14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00" y="0"/>
            <a:ext cx="8223600" cy="953100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>
                <a:solidFill>
                  <a:schemeClr val="tx1"/>
                </a:solidFill>
              </a:rPr>
              <a:t>Kryzys zdrowia psychicznego młodego pokolenia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863636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0A8497-C0FE-47DD-93BF-A3F1777AA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6" y="0"/>
            <a:ext cx="8858250" cy="953100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realizowany w ramach Regionalnego Programu Operacyjnego Województwa Pomorskiego na lata 2014-2020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715D806-E116-4DD6-AC5B-A3D402D29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859" y="1163362"/>
            <a:ext cx="8172450" cy="317667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spcBef>
                <a:spcPts val="1800"/>
              </a:spcBef>
              <a:buNone/>
            </a:pPr>
            <a:r>
              <a:rPr lang="pl-PL" sz="1900" b="1" dirty="0">
                <a:latin typeface="Calibri" panose="020F0502020204030204" pitchFamily="34" charset="0"/>
                <a:cs typeface="Calibri" panose="020F0502020204030204" pitchFamily="34" charset="0"/>
              </a:rPr>
              <a:t>Cel:</a:t>
            </a: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 Przeciwdziałanie i ograniczenie wystąpienia negatywnych skutków COVID-19 poprzez zwiększenie dostępu do usług społecznych z zakresu zdrowia psychicznego dla mieszkańców województwa pomorskiego, w szczególności dzieci i młodzieży, oraz ich rodzin.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pl-PL" sz="1900" b="1" dirty="0">
                <a:latin typeface="Calibri" panose="020F0502020204030204" pitchFamily="34" charset="0"/>
                <a:cs typeface="Calibri" panose="020F0502020204030204" pitchFamily="34" charset="0"/>
              </a:rPr>
              <a:t>Realizator główny</a:t>
            </a: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: Wojewódzki Szpital Psychiatryczny im. prof. Tadeusza Bilikiewicza w Gdańsku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pl-PL" sz="1900" b="1" dirty="0">
                <a:latin typeface="Calibri" panose="020F0502020204030204" pitchFamily="34" charset="0"/>
                <a:cs typeface="Calibri" panose="020F0502020204030204" pitchFamily="34" charset="0"/>
              </a:rPr>
              <a:t>Obszar działania: </a:t>
            </a: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Województwo Pomorskie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pl-PL" sz="1900" b="1" dirty="0">
                <a:latin typeface="Calibri" panose="020F0502020204030204" pitchFamily="34" charset="0"/>
                <a:cs typeface="Calibri" panose="020F0502020204030204" pitchFamily="34" charset="0"/>
              </a:rPr>
              <a:t>Uczestnicy: </a:t>
            </a: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Dzieci i młodzież oraz ich rodziny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pl-PL" sz="1900" b="1" dirty="0">
                <a:latin typeface="Calibri" panose="020F0502020204030204" pitchFamily="34" charset="0"/>
                <a:cs typeface="Calibri" panose="020F0502020204030204" pitchFamily="34" charset="0"/>
              </a:rPr>
              <a:t>Czas realizacji: </a:t>
            </a: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październik 2021 – czerwiec 2023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8F42B84-41C4-58C4-77A9-BCAE69B67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4268261"/>
            <a:ext cx="8943975" cy="7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0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79807D-953B-4DAB-9744-DF32A6B2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i="1" dirty="0">
                <a:solidFill>
                  <a:schemeClr val="tx1"/>
                </a:solidFill>
              </a:rPr>
              <a:t>Działania interwencyjne</a:t>
            </a:r>
            <a:endParaRPr lang="pl-PL" sz="2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C475B4E-8F45-4699-A89D-55FC56F47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500" y="953100"/>
            <a:ext cx="5466053" cy="3334871"/>
          </a:xfrm>
        </p:spPr>
        <p:txBody>
          <a:bodyPr>
            <a:normAutofit fontScale="92500"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Wsparcie usług społecznych i zdrowotnych poprzez m.in.: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a.	porady psychologiczno-diagnostyczne;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b.	porady psychologiczne;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c.	sesje psychoterapii indywidualnej;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d.	sesje psychoterapii rodzinnej;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e.	sesje psychoterapii grupowej;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f.	sesje wsparcia psychospołecznego;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g.	wizyty środowiskowe;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h.	mediacje;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i.	inne usługi - w zależności od zdiagnozowanych potrzeb</a:t>
            </a:r>
          </a:p>
        </p:txBody>
      </p:sp>
    </p:spTree>
    <p:extLst>
      <p:ext uri="{BB962C8B-B14F-4D97-AF65-F5344CB8AC3E}">
        <p14:creationId xmlns:p14="http://schemas.microsoft.com/office/powerpoint/2010/main" val="2218278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C847CD-CFFD-4B52-976E-695E77F15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b="1" i="1" dirty="0">
                <a:solidFill>
                  <a:schemeClr val="tx1"/>
                </a:solidFill>
              </a:rPr>
              <a:t>Działania informacyjno-szkoleniowe</a:t>
            </a:r>
            <a:endParaRPr lang="pl-PL" sz="2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A56638C-2767-4561-85E6-D09794F0C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100" y="1331450"/>
            <a:ext cx="8276488" cy="289765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Utworzenie platformy informacyjnej (w szczególności responsywnej strony www), której funkcjonalność określać będzie pięć modułów głównych: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•   Moduł Informacyjny (dane teleadresowe miejsc wsparcia, broszura, katalog)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•   Moduł Komunikacyjny (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livechat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lub infolinia, poczta elektroniczna, blog)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•   Moduł Identyfikujący (otwarte testy diagnostyczne,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self-check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•   Moduł Instruktażowy (Q</a:t>
            </a:r>
            <a:r>
              <a:rPr lang="pl-PL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&amp;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A, plany terapeutyczne)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•   Moduł Szkoleniowy (kursy e-learningowe dla pedagogów i dydaktyków)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8094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FF228C7-02F9-1ABB-8967-820806CE3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646" y="65554"/>
            <a:ext cx="4695432" cy="5012392"/>
          </a:xfrm>
          <a:prstGeom prst="rect">
            <a:avLst/>
          </a:prstGeom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1770C530-3B56-501C-79C9-A81AF8488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1812"/>
            <a:ext cx="4074459" cy="60156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pomorskiedlaciebie.pl</a:t>
            </a:r>
          </a:p>
        </p:txBody>
      </p:sp>
      <p:pic>
        <p:nvPicPr>
          <p:cNvPr id="7" name="Obraz 6" descr="Obraz zawierający osoba, kasyno&#10;&#10;Opis wygenerowany automatycznie">
            <a:extLst>
              <a:ext uri="{FF2B5EF4-FFF2-40B4-BE49-F238E27FC236}">
                <a16:creationId xmlns:a16="http://schemas.microsoft.com/office/drawing/2014/main" id="{EB90C779-3662-0966-4157-052C37DFD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22" y="1457168"/>
            <a:ext cx="3711462" cy="24681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EB53D49-AF0C-1483-DE0D-CC32BB501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62" t="10654" r="32427" b="25555"/>
          <a:stretch/>
        </p:blipFill>
        <p:spPr>
          <a:xfrm>
            <a:off x="3966881" y="114124"/>
            <a:ext cx="5056095" cy="4915251"/>
          </a:xfrm>
          <a:prstGeom prst="rect">
            <a:avLst/>
          </a:prstGeom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6CB60C16-9CCA-9328-A047-B3F68C71D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91812"/>
            <a:ext cx="4074459" cy="60156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pomorskiedlaciebie.pl</a:t>
            </a:r>
          </a:p>
        </p:txBody>
      </p:sp>
      <p:pic>
        <p:nvPicPr>
          <p:cNvPr id="7" name="Obraz 6" descr="Obraz zawierający stawonogi, osoba, bezkręgowce, krab&#10;&#10;Opis wygenerowany automatycznie">
            <a:extLst>
              <a:ext uri="{FF2B5EF4-FFF2-40B4-BE49-F238E27FC236}">
                <a16:creationId xmlns:a16="http://schemas.microsoft.com/office/drawing/2014/main" id="{B5E3AA42-01CF-7F44-EB08-630568F77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88" y="1463078"/>
            <a:ext cx="3738282" cy="24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88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ctrTitle"/>
          </p:nvPr>
        </p:nvSpPr>
        <p:spPr>
          <a:xfrm>
            <a:off x="464100" y="1383575"/>
            <a:ext cx="8241900" cy="4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/>
              <a:t>Dziękuję za uwagę</a:t>
            </a:r>
            <a:endParaRPr dirty="0"/>
          </a:p>
        </p:txBody>
      </p:sp>
      <p:sp>
        <p:nvSpPr>
          <p:cNvPr id="3" name="Google Shape;26;p5">
            <a:extLst>
              <a:ext uri="{FF2B5EF4-FFF2-40B4-BE49-F238E27FC236}">
                <a16:creationId xmlns:a16="http://schemas.microsoft.com/office/drawing/2014/main" id="{AE2C220B-5F83-45F8-A4FC-1E740B5B7B3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60159" y="4604988"/>
            <a:ext cx="5109088" cy="4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indent="0" algn="r">
              <a:buNone/>
            </a:pPr>
            <a:r>
              <a:rPr lang="pl-PL" sz="1800" dirty="0"/>
              <a:t>dr Mariusz Kaszubowski</a:t>
            </a:r>
          </a:p>
          <a:p>
            <a:pPr marL="0" indent="0" algn="r">
              <a:buNone/>
            </a:pPr>
            <a:r>
              <a:rPr lang="pl-PL" sz="1800" dirty="0"/>
              <a:t>Wojewódzki Szpital Psychiatryczny im. prof. Tadeusza Bilikiewicza w Gdańsku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Obraz 3" descr="Obraz zawierający drzewo, niebo, zewnętrzne, podróżowanie&#10;&#10;Opis wygenerowany automatycznie">
            <a:extLst>
              <a:ext uri="{FF2B5EF4-FFF2-40B4-BE49-F238E27FC236}">
                <a16:creationId xmlns:a16="http://schemas.microsoft.com/office/drawing/2014/main" id="{7799C6C5-E051-A72F-2C2E-E6B36D9CA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923" y="939493"/>
            <a:ext cx="5495963" cy="36643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SP_PP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290</Words>
  <Application>Microsoft Office PowerPoint</Application>
  <PresentationFormat>Pokaz na ekranie (16:9)</PresentationFormat>
  <Paragraphs>34</Paragraphs>
  <Slides>8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Calibri</vt:lpstr>
      <vt:lpstr>Arial</vt:lpstr>
      <vt:lpstr>Fira Sans</vt:lpstr>
      <vt:lpstr>Times New Roman</vt:lpstr>
      <vt:lpstr>Fira Sans SemiBold</vt:lpstr>
      <vt:lpstr>WSP_PP</vt:lpstr>
      <vt:lpstr>„Lepsza przyszłość.  Przeciwdziałanie zaburzeniom psychicznym dzieci i młodzieży ”</vt:lpstr>
      <vt:lpstr>Kryzys zdrowia psychicznego młodego pokolenia</vt:lpstr>
      <vt:lpstr>Projekt realizowany w ramach Regionalnego Programu Operacyjnego Województwa Pomorskiego na lata 2014-2020</vt:lpstr>
      <vt:lpstr>Działania interwencyjne</vt:lpstr>
      <vt:lpstr>Działania informacyjno-szkoleniowe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Mariusz Kaszubowski</dc:creator>
  <cp:lastModifiedBy>Pióro Marta</cp:lastModifiedBy>
  <cp:revision>27</cp:revision>
  <dcterms:modified xsi:type="dcterms:W3CDTF">2023-05-22T10:20:55Z</dcterms:modified>
</cp:coreProperties>
</file>