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E86C6-4F05-468B-962B-E8DA81B76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F77445-860E-442A-A472-A4C9C3909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65CC2B-E537-40CA-8FFA-C92F90B9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B2-D6E2-4351-B1CA-BA1ED268BC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33B99E-03D2-4E84-AC15-191D486F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7E72F2-39E3-4AB6-9217-EB19A7F1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9175-22A7-4F58-9D9F-79DA452DF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054827"/>
      </p:ext>
    </p:extLst>
  </p:cSld>
  <p:clrMapOvr>
    <a:masterClrMapping/>
  </p:clrMapOvr>
  <p:transition spd="slow" advClick="0" advTm="1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3FFBA9-298A-498F-AFC7-C0176495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E80B2D-1605-40CB-8FC7-A7CDA96AE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D28353-2284-498E-9020-50A2BAE8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B2-D6E2-4351-B1CA-BA1ED268BC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4D20B6-CFE4-415E-9502-8048B647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25942D-2A84-4939-9B0C-A7152B19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9175-22A7-4F58-9D9F-79DA452DF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939348"/>
      </p:ext>
    </p:extLst>
  </p:cSld>
  <p:clrMapOvr>
    <a:masterClrMapping/>
  </p:clrMapOvr>
  <p:transition spd="slow" advClick="0" advTm="1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20CFF80-48D7-4E93-98D9-B9423EFD0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F936736-CE07-42FC-8C8D-F550E1731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C42FD4-90F4-437B-8474-C3921990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B2-D6E2-4351-B1CA-BA1ED268BC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ECA03E-6D4C-47F2-8233-13F7022C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A5969A-5720-49F2-98B8-83C69354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9175-22A7-4F58-9D9F-79DA452DF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85449"/>
      </p:ext>
    </p:extLst>
  </p:cSld>
  <p:clrMapOvr>
    <a:masterClrMapping/>
  </p:clrMapOvr>
  <p:transition spd="slow" advClick="0" advTm="1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C5D7C1-7FE4-424F-B91C-F9BD32A8D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CAE625-E930-442E-AFD4-A4CA065FE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DD24F1-16FD-4D9C-9C10-F382986D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B2-D6E2-4351-B1CA-BA1ED268BC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B4A6D9-CF2D-42A5-9BB2-324842BD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03FBB6-B798-43BF-8C04-47CFC3C8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9175-22A7-4F58-9D9F-79DA452DF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814299"/>
      </p:ext>
    </p:extLst>
  </p:cSld>
  <p:clrMapOvr>
    <a:masterClrMapping/>
  </p:clrMapOvr>
  <p:transition spd="slow" advClick="0" advTm="1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01080E-CEB9-4461-9121-90ED92F9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C0112F-8023-475E-A57A-020F19266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89CA5C-9B3A-4231-886A-0F54C195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B2-D6E2-4351-B1CA-BA1ED268BC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B5B53E-7372-4005-8AFC-C151C9CF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C441C5-0A21-4392-90AC-B450D031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9175-22A7-4F58-9D9F-79DA452DF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663831"/>
      </p:ext>
    </p:extLst>
  </p:cSld>
  <p:clrMapOvr>
    <a:masterClrMapping/>
  </p:clrMapOvr>
  <p:transition spd="slow" advClick="0" advTm="1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206252-FA13-4A05-813C-1B71E777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ECA756-B74A-418D-A030-875CDA879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71E6A8-7465-4331-808C-D766B8BD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2B2E25-5F34-4D3F-ACCF-23071812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B2-D6E2-4351-B1CA-BA1ED268BC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6688B5-83F3-426F-9A56-DFF054A4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3D7C9F-63AB-4466-A921-6CD940D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9175-22A7-4F58-9D9F-79DA452DF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292195"/>
      </p:ext>
    </p:extLst>
  </p:cSld>
  <p:clrMapOvr>
    <a:masterClrMapping/>
  </p:clrMapOvr>
  <p:transition spd="slow" advClick="0" advTm="1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785EB8-023F-4DAD-9E6B-46AF90AA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A07E2E-0F8A-41E9-A230-05C5CCF02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2B9CA9-218F-4E70-9206-7553936BD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B6109B-F941-4B8B-A64D-AEFCD69C7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2173C7E-E503-4168-9D8A-685F7713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D7A21A6-F922-4E38-82F0-1DF67FC6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B2-D6E2-4351-B1CA-BA1ED268BC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90714FF-DD37-4254-9A8E-1A3B39B7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081EABA-91B7-421B-BE65-5E367BA1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9175-22A7-4F58-9D9F-79DA452DF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903741"/>
      </p:ext>
    </p:extLst>
  </p:cSld>
  <p:clrMapOvr>
    <a:masterClrMapping/>
  </p:clrMapOvr>
  <p:transition spd="slow" advClick="0" advTm="1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5F308A-B093-470A-99B0-46181D7D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F01787-9B18-45FB-9596-E302D47D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B2-D6E2-4351-B1CA-BA1ED268BC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7C79249-D509-4CE7-84F8-5C01EA66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5A1A514-0DBB-4A81-9EAF-518168F3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9175-22A7-4F58-9D9F-79DA452DF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646118"/>
      </p:ext>
    </p:extLst>
  </p:cSld>
  <p:clrMapOvr>
    <a:masterClrMapping/>
  </p:clrMapOvr>
  <p:transition spd="slow" advClick="0" advTm="1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CF91E68-21FF-4D57-9C31-B7199283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B2-D6E2-4351-B1CA-BA1ED268BC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44CE4CD-FDF7-4E7B-9772-FD72BA20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51406E-CDDD-4DB6-98BB-6B6B9306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9175-22A7-4F58-9D9F-79DA452DF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432507"/>
      </p:ext>
    </p:extLst>
  </p:cSld>
  <p:clrMapOvr>
    <a:masterClrMapping/>
  </p:clrMapOvr>
  <p:transition spd="slow" advClick="0" advTm="1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3596E8-3387-4B05-9E3A-8502C5A5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8C9577-B1C4-4732-A144-D0222F58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643F96A-21FE-4745-8C81-28B6EED19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D5E0F4-4C71-49EB-ABB9-35C96C33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B2-D6E2-4351-B1CA-BA1ED268BC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3DDEC9-8B20-4293-9048-8DD69867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9A2345-945A-4FE0-8416-4E81241E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9175-22A7-4F58-9D9F-79DA452DF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685828"/>
      </p:ext>
    </p:extLst>
  </p:cSld>
  <p:clrMapOvr>
    <a:masterClrMapping/>
  </p:clrMapOvr>
  <p:transition spd="slow" advClick="0" advTm="1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98F3CB-F300-4D13-8FF3-C2D568F5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2872E1A-07DD-4F59-AE81-5939AFD74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518BD5-7AAB-443E-B4E4-84870FB11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F7202F-B251-413B-8589-72CDFFF3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B2-D6E2-4351-B1CA-BA1ED268BC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67F6DB4-56D8-46AD-B95E-6C88D916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C8FE3E5-EEDF-4ADB-B900-A56236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9175-22A7-4F58-9D9F-79DA452DF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144513"/>
      </p:ext>
    </p:extLst>
  </p:cSld>
  <p:clrMapOvr>
    <a:masterClrMapping/>
  </p:clrMapOvr>
  <p:transition spd="slow" advClick="0" advTm="1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FAC5010-8764-4F1C-A201-62FEE91F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4091EF-11FB-4E93-BBF9-58E709E9D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F75706-7937-4433-A105-10029826D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B2-D6E2-4351-B1CA-BA1ED268BC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151F4A-FECD-40C7-8138-31E47E76F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81F9E7-910C-4325-8512-B9751D4B1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9175-22A7-4F58-9D9F-79DA452DF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14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840E2C-F07D-4223-ABF0-C0B7942D0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lang="pl-PL" altLang="pl-PL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pl-PL" altLang="pl-PL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pl-PL" altLang="pl-PL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pl-PL" altLang="pl-PL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pl-PL" altLang="pl-PL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DEBA2B-C797-4ACA-BDE6-144665754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altLang="pl-PL" sz="3200" b="1" dirty="0"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l-PL" altLang="pl-PL" sz="3200" b="1" dirty="0" bmk=""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spotkanie </a:t>
            </a:r>
            <a:br>
              <a:rPr lang="pl-PL" altLang="pl-PL" sz="3200" dirty="0">
                <a:latin typeface="Bahnschrift" panose="020B0502040204020203" pitchFamily="34" charset="0"/>
              </a:rPr>
            </a:br>
            <a:r>
              <a:rPr lang="pl-PL" altLang="pl-PL" sz="3200" b="1" dirty="0" bmk="_Hlk95474012"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Zespołu ds. realizacji Krajowego Programu Zapobiegania Zakażeniom HIV i Zwalczania AIDS na terenie województwa pomorskiego</a:t>
            </a:r>
            <a:b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pl-PL" sz="3200" dirty="0"/>
          </a:p>
        </p:txBody>
      </p:sp>
      <p:pic>
        <p:nvPicPr>
          <p:cNvPr id="2049" name="Obraz 2">
            <a:extLst>
              <a:ext uri="{FF2B5EF4-FFF2-40B4-BE49-F238E27FC236}">
                <a16:creationId xmlns:a16="http://schemas.microsoft.com/office/drawing/2014/main" id="{604B5E16-DC26-43FB-BA04-F3650A5B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320" y="663159"/>
            <a:ext cx="2830207" cy="24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EEF22F5-0260-4D6C-897B-C3E0810A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894076"/>
      </p:ext>
    </p:extLst>
  </p:cSld>
  <p:clrMapOvr>
    <a:masterClrMapping/>
  </p:clrMapOvr>
  <p:transition spd="slow" advClick="0" advTm="15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21967C-65B2-4036-A1FB-172FB74B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8301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AB5801-8938-4A24-9DA9-CC9A511B6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i="1" dirty="0">
                <a:cs typeface="Arial" panose="020B0604020202020204" pitchFamily="34" charset="0"/>
              </a:rPr>
              <a:t>Realizacją Krajowego Programu Zapobiegania Zakażeniom HIV i Zwalczania AIDS kieruje minister właściwy do spraw zdrowia, a koordynatorem realizacji jest Krajowe Centrum do Spraw AIDS.</a:t>
            </a:r>
          </a:p>
          <a:p>
            <a:endParaRPr lang="pl-PL" sz="2000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i="1" dirty="0">
                <a:cs typeface="Arial" panose="020B0604020202020204" pitchFamily="34" charset="0"/>
              </a:rPr>
              <a:t>Podmiotami obowiązanymi do realizacji są ministrowie właściwi ze względu na cele Programu, terenowe organy administracji rządowej oraz podległe im jednostki. W realizacji zadań uczestniczą wszystkie podmioty, które na podstawie odrębnych przepisów są obowiązane do opracowywania i realizacji strategii w zakresie polityki społecznej, obejmującej w szczególności programy pomocy społecznej, polityki prorodzinnej, promocji i ochrony zdrowia, programy profilaktyki i rozwiązywania problemów alkoholowych, narkomanii oraz edukacji publicznej. </a:t>
            </a:r>
          </a:p>
          <a:p>
            <a:endParaRPr lang="pl-PL" dirty="0"/>
          </a:p>
        </p:txBody>
      </p:sp>
      <p:pic>
        <p:nvPicPr>
          <p:cNvPr id="4" name="Obraz 2">
            <a:extLst>
              <a:ext uri="{FF2B5EF4-FFF2-40B4-BE49-F238E27FC236}">
                <a16:creationId xmlns:a16="http://schemas.microsoft.com/office/drawing/2014/main" id="{B0C2022E-263F-4E59-8F05-5F00DF01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81" y="255638"/>
            <a:ext cx="2830207" cy="24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8047"/>
      </p:ext>
    </p:extLst>
  </p:cSld>
  <p:clrMapOvr>
    <a:masterClrMapping/>
  </p:clrMapOvr>
  <p:transition spd="slow" advClick="0" advTm="15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90A6D-85D3-4248-A43F-029E5000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9103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A5F745-AA1F-4EC3-9EAE-C262C8635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6155"/>
            <a:ext cx="10515600" cy="302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i="1" dirty="0">
                <a:cs typeface="Arial" panose="020B0604020202020204" pitchFamily="34" charset="0"/>
              </a:rPr>
              <a:t>W realizacji zadań mogą również uczestniczyć podmioty, które prowadzą działalność umożliwiającą podejmowanie zadań wynikających z harmonogramu realizacji Programu lub prowadzenie akcji wspierających jego realizację. Program zakłada podjęcie działań w pięciu obszarach: </a:t>
            </a:r>
          </a:p>
          <a:p>
            <a:pPr marL="0" indent="0">
              <a:buNone/>
            </a:pPr>
            <a:r>
              <a:rPr lang="pl-PL" sz="1600" i="1" dirty="0"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pl-PL" sz="1600" i="1" dirty="0">
                <a:cs typeface="Arial" panose="020B0604020202020204" pitchFamily="34" charset="0"/>
              </a:rPr>
              <a:t>1) zapobieganie zakażeniom HIV wśród ogółu społeczeństwa; </a:t>
            </a:r>
          </a:p>
          <a:p>
            <a:pPr marL="0" indent="0">
              <a:buNone/>
            </a:pPr>
            <a:r>
              <a:rPr lang="pl-PL" sz="1600" i="1" dirty="0">
                <a:cs typeface="Arial" panose="020B0604020202020204" pitchFamily="34" charset="0"/>
              </a:rPr>
              <a:t>2) zapobieganie zakażeniom HIV wśród osób o zwiększonym poziomie </a:t>
            </a:r>
            <a:r>
              <a:rPr lang="pl-PL" sz="1600" i="1" dirty="0" err="1">
                <a:cs typeface="Arial" panose="020B0604020202020204" pitchFamily="34" charset="0"/>
              </a:rPr>
              <a:t>zachowań</a:t>
            </a:r>
            <a:r>
              <a:rPr lang="pl-PL" sz="1600" i="1" dirty="0">
                <a:cs typeface="Arial" panose="020B0604020202020204" pitchFamily="34" charset="0"/>
              </a:rPr>
              <a:t> ryzykownych; </a:t>
            </a:r>
          </a:p>
          <a:p>
            <a:pPr marL="0" indent="0">
              <a:buNone/>
            </a:pPr>
            <a:r>
              <a:rPr lang="pl-PL" sz="1600" i="1" dirty="0">
                <a:cs typeface="Arial" panose="020B0604020202020204" pitchFamily="34" charset="0"/>
              </a:rPr>
              <a:t>3) wsparcie i opieka zdrowotna dla osób zakażonych HIV i chorych na AIDS; </a:t>
            </a:r>
          </a:p>
          <a:p>
            <a:pPr marL="0" indent="0">
              <a:buNone/>
            </a:pPr>
            <a:r>
              <a:rPr lang="pl-PL" sz="1600" i="1" dirty="0">
                <a:cs typeface="Arial" panose="020B0604020202020204" pitchFamily="34" charset="0"/>
              </a:rPr>
              <a:t>4) współpraca międzynarodowa;</a:t>
            </a:r>
          </a:p>
          <a:p>
            <a:pPr marL="0" indent="0">
              <a:buNone/>
            </a:pPr>
            <a:r>
              <a:rPr lang="pl-PL" sz="1600" i="1" dirty="0">
                <a:cs typeface="Arial" panose="020B0604020202020204" pitchFamily="34" charset="0"/>
              </a:rPr>
              <a:t>5) monitoring. </a:t>
            </a:r>
          </a:p>
          <a:p>
            <a:endParaRPr lang="pl-PL" dirty="0"/>
          </a:p>
        </p:txBody>
      </p:sp>
      <p:pic>
        <p:nvPicPr>
          <p:cNvPr id="4" name="Obraz 2">
            <a:extLst>
              <a:ext uri="{FF2B5EF4-FFF2-40B4-BE49-F238E27FC236}">
                <a16:creationId xmlns:a16="http://schemas.microsoft.com/office/drawing/2014/main" id="{AEF3E17B-A697-42E0-AD4B-D519B822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93" y="365125"/>
            <a:ext cx="2830207" cy="24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30607"/>
      </p:ext>
    </p:extLst>
  </p:cSld>
  <p:clrMapOvr>
    <a:masterClrMapping/>
  </p:clrMapOvr>
  <p:transition spd="slow" advClick="0" advTm="15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F8ACD2-EAD9-4368-A530-7FBD10EA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226775-1CB4-496B-AE99-A74282642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l-PL" sz="1600" b="1" dirty="0"/>
          </a:p>
          <a:p>
            <a:pPr marL="0" indent="0">
              <a:buNone/>
            </a:pPr>
            <a:endParaRPr lang="pl-PL" sz="1600" b="1" dirty="0"/>
          </a:p>
          <a:p>
            <a:pPr marL="0" indent="0">
              <a:buNone/>
            </a:pPr>
            <a:endParaRPr lang="pl-PL" sz="1600" b="1" dirty="0"/>
          </a:p>
          <a:p>
            <a:pPr marL="0" indent="0" algn="ctr">
              <a:buNone/>
            </a:pPr>
            <a:endParaRPr lang="pl-PL" sz="2900" b="1" dirty="0"/>
          </a:p>
          <a:p>
            <a:pPr marL="0" indent="0" algn="ctr">
              <a:buNone/>
            </a:pPr>
            <a:endParaRPr lang="pl-PL" sz="2900" b="1" dirty="0"/>
          </a:p>
          <a:p>
            <a:pPr marL="0" indent="0" algn="ctr">
              <a:buNone/>
            </a:pPr>
            <a:r>
              <a:rPr lang="pl-PL" sz="3400" b="1" dirty="0"/>
              <a:t>SZCZEGÓŁOWY HARMONOGRAM REALIZACJI KRAJOWEGO PROGRAMU ZAPOBIEGANIA ZAKAŻENIOM HIV I ZWALCZANIA AIDS W ROKU 2023</a:t>
            </a:r>
          </a:p>
          <a:p>
            <a:pPr marL="0" indent="0" algn="ctr">
              <a:buNone/>
            </a:pPr>
            <a:endParaRPr lang="pl-PL" sz="3400" dirty="0"/>
          </a:p>
          <a:p>
            <a:pPr marL="0" lvl="0" indent="0">
              <a:buNone/>
            </a:pPr>
            <a:r>
              <a:rPr lang="pl-PL" sz="3400" i="1" dirty="0"/>
              <a:t>1. Prowadzenie punktów </a:t>
            </a:r>
            <a:r>
              <a:rPr lang="pl-PL" sz="3400" i="1" dirty="0" err="1"/>
              <a:t>konsultacyjno</a:t>
            </a:r>
            <a:r>
              <a:rPr lang="pl-PL" sz="3400" i="1" dirty="0"/>
              <a:t> diagnostycznych na terenie województwa pomorskiego:  </a:t>
            </a:r>
          </a:p>
          <a:p>
            <a:pPr marL="0" indent="0">
              <a:buNone/>
            </a:pPr>
            <a:r>
              <a:rPr lang="pl-PL" sz="3400" i="1" dirty="0"/>
              <a:t>Na lata 2022-2026 zaplanowano dofinansowanie 3 punktów konsultacyjno-diagnostycznych: w Gdańsku, Gdyni i Słupsku, w</a:t>
            </a:r>
          </a:p>
          <a:p>
            <a:pPr marL="0" indent="0">
              <a:buNone/>
            </a:pPr>
            <a:r>
              <a:rPr lang="pl-PL" sz="3400" i="1" dirty="0"/>
              <a:t>których realizowane będą anonimowe i bezpłatne badania w kierunku HIV, HCV i kiły. </a:t>
            </a:r>
          </a:p>
          <a:p>
            <a:pPr marL="0" indent="0">
              <a:buNone/>
            </a:pPr>
            <a:r>
              <a:rPr lang="pl-PL" sz="3400" i="1" dirty="0"/>
              <a:t>Realizatorami zadania są:</a:t>
            </a:r>
          </a:p>
          <a:p>
            <a:pPr marL="0" indent="0">
              <a:buNone/>
            </a:pPr>
            <a:r>
              <a:rPr lang="pl-PL" sz="3400" i="1" dirty="0"/>
              <a:t> - </a:t>
            </a:r>
            <a:r>
              <a:rPr lang="pl-PL" sz="3400" b="1" i="1" dirty="0">
                <a:solidFill>
                  <a:srgbClr val="FF0000"/>
                </a:solidFill>
              </a:rPr>
              <a:t>Fundacja Pomorski Dom Nadziei (PKD Gdańsk i Gdynia) </a:t>
            </a:r>
          </a:p>
          <a:p>
            <a:pPr marL="0" indent="0">
              <a:buNone/>
            </a:pPr>
            <a:r>
              <a:rPr lang="pl-PL" sz="3400" i="1" dirty="0"/>
              <a:t> - </a:t>
            </a:r>
            <a:r>
              <a:rPr lang="pl-PL" sz="3400" b="1" i="1" dirty="0">
                <a:solidFill>
                  <a:srgbClr val="FF0000"/>
                </a:solidFill>
              </a:rPr>
              <a:t>Wojewódzki Szpital Specjalistyczny im. J. Korczaka w Słupsku Sp. z o.o. (PKD Słupsk) </a:t>
            </a:r>
          </a:p>
          <a:p>
            <a:pPr marL="0" indent="0">
              <a:buNone/>
            </a:pPr>
            <a:endParaRPr lang="pl-PL" sz="3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3400" i="1" dirty="0"/>
              <a:t>Planowana kwota zadania w roku 2023 to 150 000,00zł</a:t>
            </a:r>
          </a:p>
          <a:p>
            <a:endParaRPr lang="pl-PL" dirty="0"/>
          </a:p>
        </p:txBody>
      </p:sp>
      <p:pic>
        <p:nvPicPr>
          <p:cNvPr id="4" name="Obraz 2">
            <a:extLst>
              <a:ext uri="{FF2B5EF4-FFF2-40B4-BE49-F238E27FC236}">
                <a16:creationId xmlns:a16="http://schemas.microsoft.com/office/drawing/2014/main" id="{C904C16B-B825-4E1C-89A7-26DF2F82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93" y="365125"/>
            <a:ext cx="2830207" cy="24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1068"/>
      </p:ext>
    </p:extLst>
  </p:cSld>
  <p:clrMapOvr>
    <a:masterClrMapping/>
  </p:clrMapOvr>
  <p:transition spd="slow" advClick="0" advTm="15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CC7D7-E7E9-4139-ACFB-8F335A2D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659ECE-0A06-4588-9351-B5671D0C6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endParaRPr lang="pl-PL" dirty="0"/>
          </a:p>
          <a:p>
            <a:endParaRPr lang="pl-PL" dirty="0"/>
          </a:p>
          <a:p>
            <a:pPr marL="0" indent="0" algn="ctr">
              <a:buNone/>
            </a:pPr>
            <a:endParaRPr lang="pl-PL" sz="1800" b="1" dirty="0"/>
          </a:p>
          <a:p>
            <a:pPr marL="0" indent="0" algn="ctr">
              <a:buNone/>
            </a:pPr>
            <a:endParaRPr lang="pl-PL" sz="7200" b="1" dirty="0"/>
          </a:p>
          <a:p>
            <a:pPr marL="0" indent="0" algn="ctr">
              <a:buNone/>
            </a:pPr>
            <a:endParaRPr lang="pl-PL" sz="7200" b="1" dirty="0"/>
          </a:p>
          <a:p>
            <a:pPr marL="0" indent="0" algn="ctr">
              <a:buNone/>
            </a:pPr>
            <a:r>
              <a:rPr lang="pl-PL" sz="6400" b="1" dirty="0"/>
              <a:t>SZCZEGÓŁOWY HARMONOGRAM REALIZACJI KRAJOWEGO PROGRAMU ZAPOBIEGANIA ZAKAŻENIOM HIV I ZWALCZANIA AIDS W ROKU 2023</a:t>
            </a:r>
            <a:endParaRPr lang="pl-PL" sz="6400" dirty="0"/>
          </a:p>
          <a:p>
            <a:pPr marL="0" indent="0">
              <a:buNone/>
            </a:pPr>
            <a:endParaRPr lang="pl-PL" sz="6400" dirty="0"/>
          </a:p>
          <a:p>
            <a:pPr marL="0" lvl="0" indent="0">
              <a:lnSpc>
                <a:spcPct val="120000"/>
              </a:lnSpc>
              <a:buNone/>
            </a:pPr>
            <a:r>
              <a:rPr lang="pl-PL" sz="6400" i="1" dirty="0"/>
              <a:t>2. Koordynacja prac Zespołu ds. realizacji Krajowego Programu Zapobiegania Zakażeniom HIV i Zwalczania AIDS na terenie województwa Pomorskiego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400" i="1" dirty="0"/>
              <a:t>Zespół ds. realizacji Krajowego Programu Zapobiegania Zakażeniom HIV i Zwalczania AIDS na terenie województwa pomorskiego został powołany na lata 2022-2026 przez Zarząd Województwa Pomorskiego uchwałą nr </a:t>
            </a:r>
            <a:r>
              <a:rPr lang="pl-PL" sz="6400" i="1" dirty="0" err="1"/>
              <a:t>Nr</a:t>
            </a:r>
            <a:r>
              <a:rPr lang="pl-PL" sz="6400" i="1" dirty="0"/>
              <a:t> 76/320/22 z dnia 25 stycznia 2022 roku. W skład Zespołu weszli m.in. przedstawiciele: Marszałka, Wojewody, trójmiejskich Prezydentów miast, wojewódzkich oddziałów Policji, Sanepidu, Kuratorium, Gdańskiego Uniwersytetu Medycznego oraz NGO działających w obszarze profilaktyki STI i nie tylko. </a:t>
            </a:r>
          </a:p>
          <a:p>
            <a:pPr marL="0" indent="0">
              <a:buNone/>
            </a:pPr>
            <a:r>
              <a:rPr lang="pl-PL" sz="5600" i="1" dirty="0"/>
              <a:t>Planowana kwota zadania w roku 2023 to 2 000,00zł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2">
            <a:extLst>
              <a:ext uri="{FF2B5EF4-FFF2-40B4-BE49-F238E27FC236}">
                <a16:creationId xmlns:a16="http://schemas.microsoft.com/office/drawing/2014/main" id="{035D1857-F695-4C88-B6D1-859C4E3C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93" y="365125"/>
            <a:ext cx="2830207" cy="24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56010"/>
      </p:ext>
    </p:extLst>
  </p:cSld>
  <p:clrMapOvr>
    <a:masterClrMapping/>
  </p:clrMapOvr>
  <p:transition spd="slow" advClick="0" advTm="15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877541-5993-4A79-88F6-0BC8CEE2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CF9B24-F117-436A-9912-11E2E66C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sz="2200" b="1" dirty="0"/>
          </a:p>
          <a:p>
            <a:pPr marL="0" indent="0">
              <a:buNone/>
            </a:pPr>
            <a:r>
              <a:rPr lang="pl-PL" sz="1700" b="1" dirty="0"/>
              <a:t>REALIZACJA ZADAŃ SWP W RAMACH KRAJOWEGO PROGRAMU ZAPOBIEGANIA ZAKAŻENIOM HIV I ZWALCZANIA AIDS W ROKU 2022 </a:t>
            </a:r>
            <a:endParaRPr lang="pl-PL" sz="1700" dirty="0"/>
          </a:p>
          <a:p>
            <a:pPr marL="0" indent="0">
              <a:buNone/>
            </a:pPr>
            <a:r>
              <a:rPr lang="pl-PL" sz="1700" i="1" dirty="0"/>
              <a:t>W </a:t>
            </a:r>
            <a:r>
              <a:rPr lang="pl-PL" sz="1700" i="1" u="sng" dirty="0"/>
              <a:t>2022</a:t>
            </a:r>
            <a:r>
              <a:rPr lang="pl-PL" sz="1700" i="1" dirty="0"/>
              <a:t> r. odbyły się trzy spotkania Wojewódzkiego Zespołu ds. realizacji Krajowego Programu Zapobiegania HIV i Zwalczania AIDS. </a:t>
            </a:r>
          </a:p>
          <a:p>
            <a:pPr marL="0" indent="0">
              <a:buNone/>
            </a:pPr>
            <a:r>
              <a:rPr lang="pl-PL" sz="1700" i="1" dirty="0"/>
              <a:t>Kontynuowano wsparcie i prowadzenie działalności Punktów Konsultacyjno-Diagnostycznych w Słupsku, w Gdańsku oraz w Gdyni. Zadanie realizowały dwa podmioty: Fundacja Pomorski Dom Nadziei oraz Wojewódzki Szpital Specjalistyczny im. Janusza Korczaka w Słupsku Sp. z o.o. Z działalności ww. trzech punktów dofinansowanych z dotacji SWP skorzystało łącznie </a:t>
            </a:r>
            <a:r>
              <a:rPr lang="pl-PL" sz="1700" i="1" u="sng" dirty="0"/>
              <a:t>710</a:t>
            </a:r>
            <a:r>
              <a:rPr lang="pl-PL" sz="1700" i="1" dirty="0"/>
              <a:t> osób, przeprowadzono: </a:t>
            </a:r>
            <a:r>
              <a:rPr lang="pl-PL" sz="1700" i="1" u="sng" dirty="0"/>
              <a:t>587</a:t>
            </a:r>
            <a:r>
              <a:rPr lang="pl-PL" sz="1700" i="1" dirty="0"/>
              <a:t>  badań na HIV, </a:t>
            </a:r>
            <a:r>
              <a:rPr lang="pl-PL" sz="1700" i="1" u="sng" dirty="0"/>
              <a:t>302</a:t>
            </a:r>
            <a:r>
              <a:rPr lang="pl-PL" sz="1700" i="1" dirty="0"/>
              <a:t> badań na HCV oraz </a:t>
            </a:r>
            <a:r>
              <a:rPr lang="pl-PL" sz="1700" i="1" u="sng" dirty="0"/>
              <a:t>1456</a:t>
            </a:r>
            <a:r>
              <a:rPr lang="pl-PL" sz="1700" i="1" dirty="0"/>
              <a:t> badań na kiłę. </a:t>
            </a:r>
          </a:p>
          <a:p>
            <a:pPr marL="0" indent="0">
              <a:buNone/>
            </a:pPr>
            <a:r>
              <a:rPr lang="pl-PL" sz="1700" i="1" dirty="0"/>
              <a:t>Spośród wszystkich badań przeprowadzonych w punktach wykryto: 57 pozytywnych wyników na HIV, 35 pozytywnych wyników na HCV oraz 38 pozytywnych wyników na kiłę.</a:t>
            </a:r>
          </a:p>
          <a:p>
            <a:pPr marL="0" indent="0">
              <a:buNone/>
            </a:pPr>
            <a:endParaRPr lang="pl-PL" sz="1700" i="1" dirty="0"/>
          </a:p>
        </p:txBody>
      </p:sp>
      <p:pic>
        <p:nvPicPr>
          <p:cNvPr id="4" name="Obraz 2">
            <a:extLst>
              <a:ext uri="{FF2B5EF4-FFF2-40B4-BE49-F238E27FC236}">
                <a16:creationId xmlns:a16="http://schemas.microsoft.com/office/drawing/2014/main" id="{84B59A1E-277B-4868-9E36-1382815B6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93" y="365125"/>
            <a:ext cx="2830207" cy="24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24141"/>
      </p:ext>
    </p:extLst>
  </p:cSld>
  <p:clrMapOvr>
    <a:masterClrMapping/>
  </p:clrMapOvr>
  <p:transition spd="slow" advClick="0" advTm="15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CC9CE2E-FC4E-2DAE-4882-D6307D7A013A}"/>
              </a:ext>
            </a:extLst>
          </p:cNvPr>
          <p:cNvSpPr txBox="1"/>
          <p:nvPr/>
        </p:nvSpPr>
        <p:spPr>
          <a:xfrm>
            <a:off x="385011" y="409074"/>
            <a:ext cx="11245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„III Pomorski Festiwal Krótkich Filmów o HIV”</a:t>
            </a:r>
            <a:endParaRPr lang="pl-PL" sz="2400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867D781-13BF-850F-BAFF-DCEEBF257C0E}"/>
              </a:ext>
            </a:extLst>
          </p:cNvPr>
          <p:cNvSpPr txBox="1"/>
          <p:nvPr/>
        </p:nvSpPr>
        <p:spPr>
          <a:xfrm>
            <a:off x="640506" y="947183"/>
            <a:ext cx="11077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 dniu 9 grudnia 2022 r. w Gdyńskim Centrum Filmowym odbyła się uroczyst</a:t>
            </a:r>
            <a:r>
              <a:rPr lang="pl-PL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 G</a:t>
            </a:r>
            <a:r>
              <a:rPr lang="pl-P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ala </a:t>
            </a:r>
            <a:r>
              <a:rPr lang="pl-PL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l-P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inałowa konkursu </a:t>
            </a:r>
            <a:br>
              <a:rPr lang="pl-P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pt. „III Pomorski Festiwal Krótkich Filmów o HIV”, zorganizowanego przez Polskie Towarzystwo Oświaty Zdrowotnej oraz Pomorskiego Państwowego Wojewódzkiego Inspektora Sanitarnego ze środków przyznanych przez Marszałka Województwa Pomorskiego.</a:t>
            </a:r>
            <a:endParaRPr lang="pl-PL" i="1" dirty="0"/>
          </a:p>
        </p:txBody>
      </p:sp>
      <p:pic>
        <p:nvPicPr>
          <p:cNvPr id="2" name="Obraz 1" descr="Obraz zawierający w pomieszczeniu, audytorium, szereg&#10;&#10;Opis wygenerowany automatycznie">
            <a:extLst>
              <a:ext uri="{FF2B5EF4-FFF2-40B4-BE49-F238E27FC236}">
                <a16:creationId xmlns:a16="http://schemas.microsoft.com/office/drawing/2014/main" id="{9C39108D-9546-B255-F52E-8D8359E0C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19" y="2074845"/>
            <a:ext cx="3838574" cy="230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Obraz zawierający tekst, osoba, w pomieszczeniu, grupa&#10;&#10;Opis wygenerowany automatycznie">
            <a:extLst>
              <a:ext uri="{FF2B5EF4-FFF2-40B4-BE49-F238E27FC236}">
                <a16:creationId xmlns:a16="http://schemas.microsoft.com/office/drawing/2014/main" id="{4DECAAA5-942E-DA5E-8F29-815C04556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55" y="4430700"/>
            <a:ext cx="4192900" cy="215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Obraz zawierający logo&#10;&#10;Opis wygenerowany automatycznie">
            <a:extLst>
              <a:ext uri="{FF2B5EF4-FFF2-40B4-BE49-F238E27FC236}">
                <a16:creationId xmlns:a16="http://schemas.microsoft.com/office/drawing/2014/main" id="{1E095E49-52E4-EC0F-2EA8-941DED76F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55" y="2074845"/>
            <a:ext cx="3987796" cy="2307411"/>
          </a:xfrm>
          <a:prstGeom prst="rect">
            <a:avLst/>
          </a:prstGeom>
        </p:spPr>
      </p:pic>
      <p:pic>
        <p:nvPicPr>
          <p:cNvPr id="6" name="Obraz 5" descr="Obraz zawierający osoba&#10;&#10;Opis wygenerowany automatycznie">
            <a:extLst>
              <a:ext uri="{FF2B5EF4-FFF2-40B4-BE49-F238E27FC236}">
                <a16:creationId xmlns:a16="http://schemas.microsoft.com/office/drawing/2014/main" id="{E8DCB415-34BC-1957-9FEE-4D611429D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98" y="4478067"/>
            <a:ext cx="3838574" cy="21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24531"/>
      </p:ext>
    </p:extLst>
  </p:cSld>
  <p:clrMapOvr>
    <a:masterClrMapping/>
  </p:clrMapOvr>
  <p:transition spd="slow" advClick="0" advTm="15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CC6BC3-50D7-D904-4EAE-E9B6DE94D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" y="123324"/>
            <a:ext cx="11858625" cy="947737"/>
          </a:xfrm>
        </p:spPr>
        <p:txBody>
          <a:bodyPr>
            <a:normAutofit/>
          </a:bodyPr>
          <a:lstStyle/>
          <a:p>
            <a:endParaRPr lang="pl-PL" sz="2400" b="1" dirty="0"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6495926-BCF3-A9E6-B89F-CF22EB0FE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57" y="1227221"/>
            <a:ext cx="10828421" cy="5261811"/>
          </a:xfrm>
        </p:spPr>
        <p:txBody>
          <a:bodyPr>
            <a:normAutofit fontScale="92500"/>
          </a:bodyPr>
          <a:lstStyle/>
          <a:p>
            <a:pPr algn="l"/>
            <a:r>
              <a:rPr lang="pl-PL" sz="2300" i="1" dirty="0"/>
              <a:t>Na terenie województwa pomorskiego odbyły się ponadto następujące wydarzenia: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300" i="1" dirty="0"/>
              <a:t>XII Edycja Przeglądu Małych Form Teatralnych dotycząca HIV/AIDS w Kościerzynie (270 osób);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300" i="1" dirty="0"/>
              <a:t>konkursy plastyczne (4) pt.: „HIV/AIDS – podaj rękę nie zarazisz się” w Bytowie (34 osoby); „Nie daj szansy AIDS” w Lęborku (26 osób), „HIV nie wybiera – Ty możesz” w Nowym Dworze Gdańskim;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300" i="1" dirty="0"/>
              <a:t>olimpiady wiedzy o HIV/AIDS i uzależnieniach (2) pt.: „Uzależnienia wokół mnie” w Człuchowie </a:t>
            </a:r>
            <a:br>
              <a:rPr lang="pl-PL" sz="2300" i="1" dirty="0"/>
            </a:br>
            <a:r>
              <a:rPr lang="pl-PL" sz="2300" i="1" dirty="0"/>
              <a:t>(9 osób), olimpiada wiedzy o HIV i AIDS w Sztumie (15 osób);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300" i="1" dirty="0"/>
              <a:t>debata pt.: „Bezpieczeństwo dzieci i młodzieży” zorganizowana we współpracy z Komendą Powiatową Policji w Tczewie (120 osób);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300" i="1" dirty="0"/>
              <a:t> zajęcia edukacyjne w Pomorskiej Pedagogicznej Bibliotece filia w Bytowie (40 osób);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300" i="1" dirty="0"/>
              <a:t>dystrybucja materiałów edukacyjnych skierowanych do obywateli Ukrainy na temat HIV i AIDS, w tym możliwości leczenia antyretrowirusowego, w zakładach opieki zdrowotnej na terenie województwa pomorskiego;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300" i="1" dirty="0"/>
              <a:t>Pogadanki i dystrybucja materiałów edukacyjnych (plakaty, ulotki) w placówkach oświatowych.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4015972"/>
      </p:ext>
    </p:extLst>
  </p:cSld>
  <p:clrMapOvr>
    <a:masterClrMapping/>
  </p:clrMapOvr>
  <p:transition spd="slow" advClick="0" advTm="15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">
            <a:extLst>
              <a:ext uri="{FF2B5EF4-FFF2-40B4-BE49-F238E27FC236}">
                <a16:creationId xmlns:a16="http://schemas.microsoft.com/office/drawing/2014/main" id="{EB2C396E-B0D3-4EA3-ABA5-8AA51FC6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1" y="777219"/>
            <a:ext cx="11115678" cy="53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47373"/>
      </p:ext>
    </p:extLst>
  </p:cSld>
  <p:clrMapOvr>
    <a:masterClrMapping/>
  </p:clrMapOvr>
  <p:transition spd="slow" advClick="0" advTm="15000">
    <p:randomBar dir="vert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817</Words>
  <Application>Microsoft Office PowerPoint</Application>
  <PresentationFormat>Panoramiczny</PresentationFormat>
  <Paragraphs>64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Times New Roman</vt:lpstr>
      <vt:lpstr>Wingdings</vt:lpstr>
      <vt:lpstr>Motyw pakietu Office</vt:lpstr>
      <vt:lpstr>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Kędziora-Lackowska Ewa</dc:creator>
  <cp:lastModifiedBy>Kędziora-Lackowska Ewa</cp:lastModifiedBy>
  <cp:revision>16</cp:revision>
  <dcterms:created xsi:type="dcterms:W3CDTF">2023-03-28T07:49:05Z</dcterms:created>
  <dcterms:modified xsi:type="dcterms:W3CDTF">2023-05-15T12:04:44Z</dcterms:modified>
</cp:coreProperties>
</file>