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917" r:id="rId2"/>
    <p:sldId id="822" r:id="rId3"/>
    <p:sldId id="823" r:id="rId4"/>
    <p:sldId id="882" r:id="rId5"/>
    <p:sldId id="817" r:id="rId6"/>
    <p:sldId id="835" r:id="rId7"/>
    <p:sldId id="878" r:id="rId8"/>
    <p:sldId id="879" r:id="rId9"/>
    <p:sldId id="890" r:id="rId10"/>
    <p:sldId id="877" r:id="rId1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EEF"/>
    <a:srgbClr val="1EBBB4"/>
    <a:srgbClr val="3399FF"/>
    <a:srgbClr val="FF5050"/>
    <a:srgbClr val="C0C0C0"/>
    <a:srgbClr val="CC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752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C20DA80C-1A83-4F3A-8D6A-FA06270C85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D422590-3C58-4553-B7E5-0AFBF6F790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924BA26A-0AC8-4B9E-9D23-78156C9D82E5}" type="datetimeFigureOut">
              <a:rPr lang="pl-PL"/>
              <a:pPr>
                <a:defRPr/>
              </a:pPr>
              <a:t>19.05.2023</a:t>
            </a:fld>
            <a:endParaRPr lang="pl-PL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8DF678D2-C871-4977-98BE-7AE14F24E4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26ECAC63-F569-4EA6-8134-512C1D53EA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15FCFABE-A1DA-4DCB-A14C-8454506B65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DD8067C-D8A3-49C5-93D6-B9BC035FAD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FDDE1B-A54A-4470-ACA2-60D65EB363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40ABB277-661D-46FF-A75E-391EE31A71AC}" type="datetimeFigureOut">
              <a:rPr lang="pl-PL"/>
              <a:pPr>
                <a:defRPr/>
              </a:pPr>
              <a:t>19.05.2023</a:t>
            </a:fld>
            <a:endParaRPr lang="pl-PL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4360465-47A8-472D-A6F1-5ABE08FFD1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83D4F88D-3AA1-4EE6-A693-D8A9A7FF04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05DBCF7-0458-43F3-91E4-02D9F8C07A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746D8A80-8E85-4D88-AF43-6FD0F817B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1F52D4A7-232B-407E-998E-3679C980FBA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>
            <a:extLst>
              <a:ext uri="{FF2B5EF4-FFF2-40B4-BE49-F238E27FC236}">
                <a16:creationId xmlns:a16="http://schemas.microsoft.com/office/drawing/2014/main" id="{3C8FEA0D-3DB6-4E8C-B966-EF149DCBC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Symbol zastępczy notatek 2">
            <a:extLst>
              <a:ext uri="{FF2B5EF4-FFF2-40B4-BE49-F238E27FC236}">
                <a16:creationId xmlns:a16="http://schemas.microsoft.com/office/drawing/2014/main" id="{933A20CB-3F90-4B00-B547-F6B3693FA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ymbol zastępczy numeru slajdu 3">
            <a:extLst>
              <a:ext uri="{FF2B5EF4-FFF2-40B4-BE49-F238E27FC236}">
                <a16:creationId xmlns:a16="http://schemas.microsoft.com/office/drawing/2014/main" id="{A49ED53F-D0D5-4177-B867-20FC85996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E64EFB-163F-44B6-B6D6-F94F78ED9114}" type="slidenum">
              <a:rPr lang="pl-PL" altLang="pl-PL" i="0" smtClean="0"/>
              <a:pPr/>
              <a:t>1</a:t>
            </a:fld>
            <a:endParaRPr lang="pl-PL" altLang="pl-PL" i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8CCFE55-8F00-44C7-9BE2-375D330F51E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D2FC03-DB75-4FFF-B33D-CDBF7A05A0BE}" type="slidenum">
              <a:rPr lang="pl-PL" altLang="pl-PL" i="0"/>
              <a:pPr algn="r" eaLnBrk="1" hangingPunct="1">
                <a:spcBef>
                  <a:spcPct val="0"/>
                </a:spcBef>
              </a:pPr>
              <a:t>10</a:t>
            </a:fld>
            <a:endParaRPr lang="pl-PL" altLang="pl-PL" i="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FDBA9833-0D01-41B2-A22F-63DB70799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9E57907-B3AE-4CE4-8ABF-033633310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C28E8A-6D26-45F5-8EE4-835C4991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F250EF-7EA4-4D00-9CD0-020124E6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F7EBF6-18DD-4241-AA76-E8AEC812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E451-4FD7-45BB-A2A3-B856DB8C728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112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twardokus\Desktop\Wizualizacja - wrzesień 2015\WIZUALIZACJA_PIFE_08.12.2015\NOGŁÓWKI DOKUMENTÓW_PIFE\Nagłówek maila_PIFE - kolorowy.png">
            <a:extLst>
              <a:ext uri="{FF2B5EF4-FFF2-40B4-BE49-F238E27FC236}">
                <a16:creationId xmlns:a16="http://schemas.microsoft.com/office/drawing/2014/main" id="{D0E4C6B0-4268-4908-BD39-47DB39DDCA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74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2F5836AE-381F-47AD-B129-8EE33BF18D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17C16F0C-3AE4-4098-83BC-CCF56DB8324A}"/>
              </a:ext>
            </a:extLst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C688CB66-F43B-4142-9B2A-BBE558699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BDD64210-79A6-4145-8843-BB716197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6270463A-F3A4-41B7-A44D-37B7FAC6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C2362-7673-46F1-B16F-06A28B8643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380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twardokus\Desktop\Wizualizacja - wrzesień 2015\WIZUALIZACJA_PIFE_08.12.2015\NOGŁÓWKI DOKUMENTÓW_PIFE\Nagłówek maila_PIFE - kolorowy.png">
            <a:extLst>
              <a:ext uri="{FF2B5EF4-FFF2-40B4-BE49-F238E27FC236}">
                <a16:creationId xmlns:a16="http://schemas.microsoft.com/office/drawing/2014/main" id="{75356E07-E24D-4436-BE50-BC15C489F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74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C829D012-4B8C-4B60-A1C1-D007D6CA63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B38D80BA-6A64-4414-A7D0-87339DFFB5A8}"/>
              </a:ext>
            </a:extLst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955F5C88-3C4E-4D72-B5EA-102DDCFE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0A965512-23F3-4E1C-8751-47DE8E30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07DD5568-A138-4C8F-95D7-50D61CC1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08A1-78A5-44EA-93DE-269FB950368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833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8F260F-24F0-4076-9FD9-EE0A358C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A12874-4A52-46C1-B0A3-3C942D46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DECD13-B792-4B62-B9CC-4E0A735F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B690-766C-42A8-8B3D-896010939FD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245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6F827D-9C8E-4D89-A9B8-BEFA0E96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CFFF95-BD4C-429A-B484-5796F51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C9FE69-6A8B-4703-8D59-75115C33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9D1C-1B41-4AD2-8FF4-D2381DD80D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397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9DE4D3B-5D53-4F3B-A338-311F1783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9108C61A-6E95-4207-B6D7-98116622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63838211-5D04-48F8-B695-A0AAAD7F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BA85-43DE-48BB-9EA6-C395AE2F5A0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73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6A44413-30E1-47A8-A3A8-4AFB1F23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D50CFD6-DB52-4854-AFB8-C25636F9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3E5AEB40-919B-4418-B5E8-3828B05D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CC1A-B240-407C-933B-E77E90341D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268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3C9F08AB-BA95-48A0-B31E-D66891F6A7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72DB411A-0234-460B-BC56-B90D62251316}"/>
              </a:ext>
            </a:extLst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8">
            <a:extLst>
              <a:ext uri="{FF2B5EF4-FFF2-40B4-BE49-F238E27FC236}">
                <a16:creationId xmlns:a16="http://schemas.microsoft.com/office/drawing/2014/main" id="{C8EBC5D8-E638-4C11-9165-79B8C3286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2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" name="Symbol zastępczy daty 3">
            <a:extLst>
              <a:ext uri="{FF2B5EF4-FFF2-40B4-BE49-F238E27FC236}">
                <a16:creationId xmlns:a16="http://schemas.microsoft.com/office/drawing/2014/main" id="{6CDBFBD8-A893-45EB-8C02-C28BD2F8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4">
            <a:extLst>
              <a:ext uri="{FF2B5EF4-FFF2-40B4-BE49-F238E27FC236}">
                <a16:creationId xmlns:a16="http://schemas.microsoft.com/office/drawing/2014/main" id="{B8477E69-6C28-43C8-80EE-0CED3052E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>
            <a:extLst>
              <a:ext uri="{FF2B5EF4-FFF2-40B4-BE49-F238E27FC236}">
                <a16:creationId xmlns:a16="http://schemas.microsoft.com/office/drawing/2014/main" id="{3C21F498-EF03-4FAC-83E4-6E8AD8F6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91AE-9D61-4680-A2B8-564AE0319A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6469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6815CE46-AE6D-4A54-BE9C-615F9B422C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165850"/>
            <a:ext cx="8640762" cy="276225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200" i="0">
                <a:latin typeface="Calibri" panose="020F0502020204030204" pitchFamily="34" charset="0"/>
              </a:rPr>
              <a:t>Projekt współfinansowany z Funduszu Spójności Unii Europejskiej w ramach Programu Pomoc Techniczna 2014-2020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F748FCBE-6A40-4874-9F47-1256FD9B5805}"/>
              </a:ext>
            </a:extLst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8">
            <a:extLst>
              <a:ext uri="{FF2B5EF4-FFF2-40B4-BE49-F238E27FC236}">
                <a16:creationId xmlns:a16="http://schemas.microsoft.com/office/drawing/2014/main" id="{B2C30DFC-9B33-43AC-8135-FECAA8917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2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3">
            <a:extLst>
              <a:ext uri="{FF2B5EF4-FFF2-40B4-BE49-F238E27FC236}">
                <a16:creationId xmlns:a16="http://schemas.microsoft.com/office/drawing/2014/main" id="{7D8984F5-4507-44D2-B7B4-AC55991209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3348-6193-419C-9E47-16D22AC032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847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F6E76EED-2053-448C-B665-643626F6065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16F1C6C5-4A79-49B7-9728-5BCCEFF09427}"/>
              </a:ext>
            </a:extLst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8">
            <a:extLst>
              <a:ext uri="{FF2B5EF4-FFF2-40B4-BE49-F238E27FC236}">
                <a16:creationId xmlns:a16="http://schemas.microsoft.com/office/drawing/2014/main" id="{30DF3D97-9CCE-4180-BC55-86D573386D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0025"/>
            <a:ext cx="8674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daty 3">
            <a:extLst>
              <a:ext uri="{FF2B5EF4-FFF2-40B4-BE49-F238E27FC236}">
                <a16:creationId xmlns:a16="http://schemas.microsoft.com/office/drawing/2014/main" id="{C3FAFD69-6771-4F1D-BA0B-E2FFA4CD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>
            <a:extLst>
              <a:ext uri="{FF2B5EF4-FFF2-40B4-BE49-F238E27FC236}">
                <a16:creationId xmlns:a16="http://schemas.microsoft.com/office/drawing/2014/main" id="{2DD0C578-CB02-497A-8893-5DB79939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>
            <a:extLst>
              <a:ext uri="{FF2B5EF4-FFF2-40B4-BE49-F238E27FC236}">
                <a16:creationId xmlns:a16="http://schemas.microsoft.com/office/drawing/2014/main" id="{9D1EB4D5-411F-4650-B251-2C8B6181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9A77-EFA9-47D1-8623-64C0D2AF09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51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twardokus\Desktop\Wizualizacja - wrzesień 2015\WIZUALIZACJA_PIFE_08.12.2015\NOGŁÓWKI DOKUMENTÓW_PIFE\Nagłówek maila_PIFE - kolorowy.png">
            <a:extLst>
              <a:ext uri="{FF2B5EF4-FFF2-40B4-BE49-F238E27FC236}">
                <a16:creationId xmlns:a16="http://schemas.microsoft.com/office/drawing/2014/main" id="{91C51588-60CC-4C21-A2D6-E8E84FE233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74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02E72821-A665-43B4-9985-1FE70431D4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55A395A7-9CEF-4D26-AD31-85BC636DCC55}"/>
              </a:ext>
            </a:extLst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daty 3">
            <a:extLst>
              <a:ext uri="{FF2B5EF4-FFF2-40B4-BE49-F238E27FC236}">
                <a16:creationId xmlns:a16="http://schemas.microsoft.com/office/drawing/2014/main" id="{23F7D181-B6CD-4330-8DFC-846B1D12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>
            <a:extLst>
              <a:ext uri="{FF2B5EF4-FFF2-40B4-BE49-F238E27FC236}">
                <a16:creationId xmlns:a16="http://schemas.microsoft.com/office/drawing/2014/main" id="{E06BD14A-57C0-4B20-8D9C-DD94D4F4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>
            <a:extLst>
              <a:ext uri="{FF2B5EF4-FFF2-40B4-BE49-F238E27FC236}">
                <a16:creationId xmlns:a16="http://schemas.microsoft.com/office/drawing/2014/main" id="{CD7EA95E-F7F2-4737-9811-9FBCDA40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3136-6F9F-4234-B5C0-C7861B5CEE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964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842D8C94-9E71-40C2-8B98-21E2374D9E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0030781C-0091-4178-A56C-BDCD1C54F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828471-CBE1-4A21-AE06-7296F1DB91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EBAA30-95B7-4A69-BE66-E60BC721C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87F938-F4DF-4EAF-8254-8AE6F28E2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44B333-5E60-41A9-9A3B-21B36DC224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6" r:id="rId2"/>
    <p:sldLayoutId id="2147484687" r:id="rId3"/>
    <p:sldLayoutId id="2147484688" r:id="rId4"/>
    <p:sldLayoutId id="2147484689" r:id="rId5"/>
    <p:sldLayoutId id="2147484690" r:id="rId6"/>
    <p:sldLayoutId id="2147484691" r:id="rId7"/>
    <p:sldLayoutId id="2147484692" r:id="rId8"/>
    <p:sldLayoutId id="2147484693" r:id="rId9"/>
    <p:sldLayoutId id="2147484694" r:id="rId10"/>
    <p:sldLayoutId id="2147484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unktinformacyjny@pomorskie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unktinformacyjny@pomorskie.e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" TargetMode="External"/><Relationship Id="rId2" Type="http://schemas.openxmlformats.org/officeDocument/2006/relationships/hyperlink" Target="http://www.funduszeeuropejskie.gov.pl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inwestycjawkadry.p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1">
            <a:extLst>
              <a:ext uri="{FF2B5EF4-FFF2-40B4-BE49-F238E27FC236}">
                <a16:creationId xmlns:a16="http://schemas.microsoft.com/office/drawing/2014/main" id="{49EC6592-B782-45E9-B7E9-D0A6E02E03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CC9EB4-BC4C-4AE3-AA80-1A206230C0F7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pole tekstowe 1">
            <a:extLst>
              <a:ext uri="{FF2B5EF4-FFF2-40B4-BE49-F238E27FC236}">
                <a16:creationId xmlns:a16="http://schemas.microsoft.com/office/drawing/2014/main" id="{EAE4B067-C0C7-46A2-8361-1FE98C68D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700" y="2060575"/>
            <a:ext cx="9144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Głównego Punktu Informacyjnego Funduszy Europejskich </a:t>
            </a:r>
            <a:br>
              <a:rPr lang="pl-PL" altLang="pl-PL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Gdańsku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Gdańsk, 23 maja 2023 r.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pole tekstowe 1">
            <a:extLst>
              <a:ext uri="{FF2B5EF4-FFF2-40B4-BE49-F238E27FC236}">
                <a16:creationId xmlns:a16="http://schemas.microsoft.com/office/drawing/2014/main" id="{20545111-29FC-4A5A-8B29-BF3F11928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963234"/>
            <a:ext cx="6192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i="0" dirty="0">
                <a:solidFill>
                  <a:srgbClr val="002060"/>
                </a:solidFill>
                <a:latin typeface="+mn-lt"/>
              </a:rPr>
              <a:t>Departament Programów Regionalnych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i="0" dirty="0">
                <a:solidFill>
                  <a:srgbClr val="002060"/>
                </a:solidFill>
                <a:latin typeface="+mn-lt"/>
              </a:rPr>
              <a:t>Główny </a:t>
            </a:r>
            <a:r>
              <a:rPr lang="pl-PL" altLang="pl-PL" sz="16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</a:t>
            </a:r>
            <a:r>
              <a:rPr lang="pl-PL" altLang="pl-PL" sz="1600" i="0" dirty="0">
                <a:solidFill>
                  <a:srgbClr val="002060"/>
                </a:solidFill>
                <a:latin typeface="+mn-lt"/>
              </a:rPr>
              <a:t> Informacyjny Funduszy Europejskich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i="0" dirty="0">
                <a:solidFill>
                  <a:srgbClr val="002060"/>
                </a:solidFill>
                <a:latin typeface="+mn-lt"/>
              </a:rPr>
              <a:t>Urząd Marszałkowski Województwa Pomorskiego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>
            <a:extLst>
              <a:ext uri="{FF2B5EF4-FFF2-40B4-BE49-F238E27FC236}">
                <a16:creationId xmlns:a16="http://schemas.microsoft.com/office/drawing/2014/main" id="{44EC9B0E-CC0D-40F0-93E3-61CF710307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7A9322-EA31-4D3F-A5E1-85FC82E2C37E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70659" name="Rectangle 8">
            <a:extLst>
              <a:ext uri="{FF2B5EF4-FFF2-40B4-BE49-F238E27FC236}">
                <a16:creationId xmlns:a16="http://schemas.microsoft.com/office/drawing/2014/main" id="{ACA726D1-A255-4B02-A53B-150161ABD70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400" i="0">
              <a:latin typeface="Arial" panose="020B0604020202020204" pitchFamily="34" charset="0"/>
            </a:endParaRPr>
          </a:p>
        </p:txBody>
      </p:sp>
      <p:sp>
        <p:nvSpPr>
          <p:cNvPr id="70660" name="AutoShape 16" descr="image001">
            <a:extLst>
              <a:ext uri="{FF2B5EF4-FFF2-40B4-BE49-F238E27FC236}">
                <a16:creationId xmlns:a16="http://schemas.microsoft.com/office/drawing/2014/main" id="{C01075C7-2F40-48F7-93F7-4644519E5E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i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52056B-F110-488E-A4A1-418D6E19B3A3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2636838"/>
            <a:ext cx="8208962" cy="338455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Główny Punkt Informacyjny </a:t>
            </a:r>
            <a:br>
              <a:rPr lang="pl-PL" altLang="pl-PL" b="1" i="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pl-PL" alt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Funduszy Europejskich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i="0" dirty="0">
                <a:solidFill>
                  <a:srgbClr val="002060"/>
                </a:solidFill>
                <a:cs typeface="Arial" panose="020B0604020202020204" pitchFamily="34" charset="0"/>
              </a:rPr>
              <a:t>ul. Augustyńskiego 1, 8-819 Gdańsk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altLang="pl-PL" i="0" dirty="0">
                <a:solidFill>
                  <a:srgbClr val="002060"/>
                </a:solidFill>
                <a:cs typeface="Arial" panose="020B0604020202020204" pitchFamily="34" charset="0"/>
              </a:rPr>
              <a:t>tel. 58 326 81 </a:t>
            </a:r>
            <a:r>
              <a:rPr lang="pl-PL" altLang="pl-PL" i="0" dirty="0">
                <a:solidFill>
                  <a:srgbClr val="002060"/>
                </a:solidFill>
                <a:cs typeface="Arial" panose="020B0604020202020204" pitchFamily="34" charset="0"/>
              </a:rPr>
              <a:t>47,</a:t>
            </a:r>
            <a:r>
              <a:rPr lang="pt-BR" altLang="pl-PL" i="0" dirty="0">
                <a:solidFill>
                  <a:srgbClr val="002060"/>
                </a:solidFill>
                <a:cs typeface="Arial" panose="020B0604020202020204" pitchFamily="34" charset="0"/>
              </a:rPr>
              <a:t> 58 326 81 48, 58 326 81 </a:t>
            </a:r>
            <a:r>
              <a:rPr lang="pl-PL" altLang="pl-PL" i="0" dirty="0">
                <a:solidFill>
                  <a:srgbClr val="002060"/>
                </a:solidFill>
                <a:cs typeface="Arial" panose="020B0604020202020204" pitchFamily="34" charset="0"/>
              </a:rPr>
              <a:t>52</a:t>
            </a:r>
            <a:endParaRPr lang="pt-BR" altLang="pl-PL" i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altLang="pl-PL" i="0" dirty="0">
                <a:solidFill>
                  <a:srgbClr val="002060"/>
                </a:solidFill>
                <a:cs typeface="Arial" panose="020B0604020202020204" pitchFamily="34" charset="0"/>
              </a:rPr>
              <a:t>e-mail:</a:t>
            </a:r>
            <a:r>
              <a:rPr lang="pt-BR" altLang="pl-PL" i="0" dirty="0">
                <a:cs typeface="Arial" panose="020B0604020202020204" pitchFamily="34" charset="0"/>
              </a:rPr>
              <a:t> </a:t>
            </a:r>
            <a:r>
              <a:rPr lang="pt-BR" altLang="pl-PL" i="0" u="sng" dirty="0">
                <a:solidFill>
                  <a:srgbClr val="002060"/>
                </a:solidFill>
                <a:cs typeface="Arial" panose="020B0604020202020204" pitchFamily="34" charset="0"/>
                <a:hlinkClick r:id="rId3"/>
              </a:rPr>
              <a:t>punktinformacyjny@pomorskie.</a:t>
            </a:r>
            <a:r>
              <a:rPr lang="pl-PL" altLang="pl-PL" i="0" u="sng" dirty="0" err="1">
                <a:solidFill>
                  <a:srgbClr val="002060"/>
                </a:solidFill>
                <a:cs typeface="Arial" panose="020B0604020202020204" pitchFamily="34" charset="0"/>
                <a:hlinkClick r:id="rId3"/>
              </a:rPr>
              <a:t>eu</a:t>
            </a:r>
            <a:endParaRPr lang="pl-PL" altLang="pl-PL" i="0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u="sng" dirty="0">
              <a:solidFill>
                <a:srgbClr val="3399FF"/>
              </a:solidFill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i="0" u="sng" dirty="0">
                <a:solidFill>
                  <a:srgbClr val="002060"/>
                </a:solidFill>
                <a:cs typeface="Arial" panose="020B0604020202020204" pitchFamily="34" charset="0"/>
              </a:rPr>
              <a:t>www.rpo.pomorskie.eu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u="sng" dirty="0">
              <a:latin typeface="+mn-l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C1E03C-AA4E-49D2-BE2F-DB9854A1BA8E}"/>
              </a:ext>
            </a:extLst>
          </p:cNvPr>
          <p:cNvSpPr txBox="1">
            <a:spLocks noChangeArrowheads="1"/>
          </p:cNvSpPr>
          <p:nvPr/>
        </p:nvSpPr>
        <p:spPr>
          <a:xfrm>
            <a:off x="250825" y="1412875"/>
            <a:ext cx="8677275" cy="86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2800" b="1" i="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Dziękuję za uwagę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1">
            <a:extLst>
              <a:ext uri="{FF2B5EF4-FFF2-40B4-BE49-F238E27FC236}">
                <a16:creationId xmlns:a16="http://schemas.microsoft.com/office/drawing/2014/main" id="{C900F0BD-0A70-4B7D-8B8D-E8E8AACF1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91D63-020D-4897-A1CF-FFA5AE2B64D5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pole tekstowe 2">
            <a:extLst>
              <a:ext uri="{FF2B5EF4-FFF2-40B4-BE49-F238E27FC236}">
                <a16:creationId xmlns:a16="http://schemas.microsoft.com/office/drawing/2014/main" id="{79B9DB33-74A7-4508-9F62-7D71B84B9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Główny Punkt Informacyjny Funduszy Europejskich w Gdańsku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Ul. Augustyńskiego 1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Budynek Urzędu Marszałkowskiego Województwa Pomorskiego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Godziny otwarcia: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Poniedziałek: 8:00-18:00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Wtorek-Piątek: 8:00-16:00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58 326 81 47, 58 326 81 48, 58 326 81 52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pl-PL" altLang="pl-PL" sz="200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punktinformacyjny@pomorskie.eu</a:t>
            </a:r>
            <a:r>
              <a:rPr lang="pl-PL" altLang="pl-PL" sz="20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1">
            <a:extLst>
              <a:ext uri="{FF2B5EF4-FFF2-40B4-BE49-F238E27FC236}">
                <a16:creationId xmlns:a16="http://schemas.microsoft.com/office/drawing/2014/main" id="{81783231-7D83-4E68-A128-F806C4DC2B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D0760A-639A-4914-A929-C1898FC7363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Prostokąt 5">
            <a:extLst>
              <a:ext uri="{FF2B5EF4-FFF2-40B4-BE49-F238E27FC236}">
                <a16:creationId xmlns:a16="http://schemas.microsoft.com/office/drawing/2014/main" id="{76253601-1A9E-4FFF-8AE0-FD9D8F432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186803"/>
            <a:ext cx="8640960" cy="5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l-PL" altLang="pl-PL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świadczonych usług: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BAAB761-7E40-485A-84D0-0D706180D7BC}"/>
              </a:ext>
            </a:extLst>
          </p:cNvPr>
          <p:cNvSpPr txBox="1"/>
          <p:nvPr/>
        </p:nvSpPr>
        <p:spPr>
          <a:xfrm>
            <a:off x="611188" y="1700213"/>
            <a:ext cx="8137525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l-PL" i="0" dirty="0">
              <a:solidFill>
                <a:srgbClr val="333333"/>
              </a:solidFill>
              <a:latin typeface="Ubuntu"/>
            </a:endParaRP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konsultacje bezpośrednie, telefoniczne, pisemne, e-mailowe,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prowadzenie klienta,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indywidualne konsultacje u klienta,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diagnoza potrzeb klienta – zaklasyfikowanie pomysłu na projekt do konkretnego priorytetu i działania w programie finansowanym z Funduszy Europejskich lub informacja o braku możliwości dofinansowania pomysłu, 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informacja o podstawowych warunkach, kryteriach i procedurach dofinansowania projektu,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informacja o bezpłatnych spotkaniach informacyjnych, szkoleniach, studiach i innych projektach dofinansowanych przez UE,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>
            <a:extLst>
              <a:ext uri="{FF2B5EF4-FFF2-40B4-BE49-F238E27FC236}">
                <a16:creationId xmlns:a16="http://schemas.microsoft.com/office/drawing/2014/main" id="{38CF270B-87B2-4536-BA92-641DF4799E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674734-AC89-4454-B029-BC596E1F3DA2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Prostokąt 5">
            <a:extLst>
              <a:ext uri="{FF2B5EF4-FFF2-40B4-BE49-F238E27FC236}">
                <a16:creationId xmlns:a16="http://schemas.microsoft.com/office/drawing/2014/main" id="{8C9868AD-9349-40F6-80E2-58D252DA8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16" y="1124744"/>
            <a:ext cx="8712968" cy="5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l-PL" altLang="pl-PL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świadczonych usług: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BAAB761-7E40-485A-84D0-0D706180D7BC}"/>
              </a:ext>
            </a:extLst>
          </p:cNvPr>
          <p:cNvSpPr txBox="1"/>
          <p:nvPr/>
        </p:nvSpPr>
        <p:spPr>
          <a:xfrm>
            <a:off x="611188" y="1557338"/>
            <a:ext cx="8137525" cy="388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l-PL" i="0" dirty="0">
              <a:solidFill>
                <a:srgbClr val="333333"/>
              </a:solidFill>
              <a:latin typeface="Ubuntu"/>
            </a:endParaRP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usługa Innopoint – realizowana na rzecz Programu Fundusze Europejskie dla Nowoczesnej Gospodarki (FENG),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konsultacje w zakresie partnerstwa publiczno-prywatnego,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otwarte spotkania informacyjne i szkolenia dla beneficjentów oraz osób, które chcą skorzystać z Funduszy Europejskich (w tym webinaria i seminaria online),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spotkania dla szkół ponadpodstawowych (stacjonarne i online),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Mobilne Punkty Informacyjne (MPI),</a:t>
            </a:r>
          </a:p>
          <a:p>
            <a:pPr marL="295275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całodzienne dyżury MPI.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F5DCBADF-C98E-46C4-AF92-69B6DE09C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835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 i="0" dirty="0">
                <a:solidFill>
                  <a:srgbClr val="002060"/>
                </a:solidFill>
              </a:rPr>
              <a:t>Przydatne strony internetowe: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1DCE1F79-E34D-4C74-955A-63C892739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41767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pl-PL" altLang="pl-PL" sz="1800" i="0" dirty="0"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pl-PL" altLang="pl-PL" sz="1800" i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www.funduszeeuropejskie.gov.pl</a:t>
            </a:r>
            <a:endParaRPr lang="pl-PL" altLang="pl-PL" sz="18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pl-PL" altLang="pl-PL" sz="180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www.rpo.pomorskie.eu</a:t>
            </a:r>
            <a:endParaRPr lang="pl-PL" altLang="pl-PL" sz="18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pl-PL" altLang="pl-PL" sz="1800" i="0" dirty="0">
              <a:cs typeface="Arial" panose="020B0604020202020204" pitchFamily="34" charset="0"/>
              <a:hlinkClick r:id="rId4"/>
            </a:endParaRPr>
          </a:p>
        </p:txBody>
      </p:sp>
      <p:sp>
        <p:nvSpPr>
          <p:cNvPr id="15364" name="Rectangle 8">
            <a:extLst>
              <a:ext uri="{FF2B5EF4-FFF2-40B4-BE49-F238E27FC236}">
                <a16:creationId xmlns:a16="http://schemas.microsoft.com/office/drawing/2014/main" id="{5286E8F5-5094-4EB0-9839-EEB87E1F6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4FA7C02-37EF-43EF-A32D-EB4ABEDC6486}" type="slidenum">
              <a:rPr lang="pl-PL" altLang="pl-PL" sz="140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400">
              <a:latin typeface="Arial" panose="020B0604020202020204" pitchFamily="34" charset="0"/>
            </a:endParaRPr>
          </a:p>
        </p:txBody>
      </p:sp>
      <p:pic>
        <p:nvPicPr>
          <p:cNvPr id="15365" name="Obraz 4">
            <a:extLst>
              <a:ext uri="{FF2B5EF4-FFF2-40B4-BE49-F238E27FC236}">
                <a16:creationId xmlns:a16="http://schemas.microsoft.com/office/drawing/2014/main" id="{AE8EA123-8A38-489D-ACB4-5B958E4DE4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9" t="30269" r="9831"/>
          <a:stretch>
            <a:fillRect/>
          </a:stretch>
        </p:blipFill>
        <p:spPr bwMode="auto">
          <a:xfrm>
            <a:off x="2735263" y="2636838"/>
            <a:ext cx="6408737" cy="337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Symbol zastępczy numeru slajdu 1">
            <a:extLst>
              <a:ext uri="{FF2B5EF4-FFF2-40B4-BE49-F238E27FC236}">
                <a16:creationId xmlns:a16="http://schemas.microsoft.com/office/drawing/2014/main" id="{849B5B7B-D579-4213-B2C8-A3A787526D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28AEBA-3B05-465D-80C9-E0F2340B6F9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numeru slajdu 1">
            <a:extLst>
              <a:ext uri="{FF2B5EF4-FFF2-40B4-BE49-F238E27FC236}">
                <a16:creationId xmlns:a16="http://schemas.microsoft.com/office/drawing/2014/main" id="{370D028A-5BA9-41B4-8DE8-7F2A52E9E6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F81757-1072-42CE-AE49-5E7CEC965E91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58371" name="Obraz 1">
            <a:extLst>
              <a:ext uri="{FF2B5EF4-FFF2-40B4-BE49-F238E27FC236}">
                <a16:creationId xmlns:a16="http://schemas.microsoft.com/office/drawing/2014/main" id="{3E0D67F9-0B2F-4856-AAA7-C0785D945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0"/>
            <a:ext cx="24828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Obraz 2">
            <a:extLst>
              <a:ext uri="{FF2B5EF4-FFF2-40B4-BE49-F238E27FC236}">
                <a16:creationId xmlns:a16="http://schemas.microsoft.com/office/drawing/2014/main" id="{0DFFDB61-4B53-40EA-86C3-7C3A59875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079500"/>
            <a:ext cx="8285162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Obraz 3">
            <a:extLst>
              <a:ext uri="{FF2B5EF4-FFF2-40B4-BE49-F238E27FC236}">
                <a16:creationId xmlns:a16="http://schemas.microsoft.com/office/drawing/2014/main" id="{ED6F955F-EC0A-4D11-960A-7B84DF8E5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557338"/>
            <a:ext cx="112871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Prostokąt 5">
            <a:extLst>
              <a:ext uri="{FF2B5EF4-FFF2-40B4-BE49-F238E27FC236}">
                <a16:creationId xmlns:a16="http://schemas.microsoft.com/office/drawing/2014/main" id="{4F02A2A3-B480-4590-A670-867C3F609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213" y="1114425"/>
            <a:ext cx="2773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i="0">
                <a:latin typeface="Arial" panose="020B0604020202020204" pitchFamily="34" charset="0"/>
              </a:rPr>
              <a:t>www.rpo.pomorskie.eu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numeru slajdu 1">
            <a:extLst>
              <a:ext uri="{FF2B5EF4-FFF2-40B4-BE49-F238E27FC236}">
                <a16:creationId xmlns:a16="http://schemas.microsoft.com/office/drawing/2014/main" id="{B677807C-4E13-44BF-AE72-D371939A8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B197A6-D6D8-468E-B7F9-7FDD4E85FF39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pole tekstowe 2">
            <a:extLst>
              <a:ext uri="{FF2B5EF4-FFF2-40B4-BE49-F238E27FC236}">
                <a16:creationId xmlns:a16="http://schemas.microsoft.com/office/drawing/2014/main" id="{223A354C-7E63-443F-82BD-14B749D71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981075"/>
            <a:ext cx="792088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2000" b="1" i="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Fundusze Europejskie na lata 2021-2027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pl-PL" altLang="pl-PL" sz="1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Podstawowym dokumentem, który określa współpracę UE z Polską, jest </a:t>
            </a:r>
            <a:r>
              <a:rPr lang="pl-PL" altLang="pl-PL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 Partnerstwa. </a:t>
            </a:r>
          </a:p>
          <a:p>
            <a:pPr lvl="1">
              <a:spcBef>
                <a:spcPct val="0"/>
              </a:spcBef>
              <a:buNone/>
              <a:defRPr/>
            </a:pPr>
            <a:endParaRPr lang="pl-PL" altLang="pl-PL" sz="18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pl-PL" altLang="pl-PL" sz="1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uzgodniona z Komisją Europejską strategia wykorzystania Funduszy Europejskich. </a:t>
            </a:r>
          </a:p>
          <a:p>
            <a:pPr lvl="1">
              <a:spcBef>
                <a:spcPct val="0"/>
              </a:spcBef>
              <a:buNone/>
              <a:defRPr/>
            </a:pPr>
            <a:endParaRPr lang="pl-PL" altLang="pl-PL" sz="1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pl-PL" altLang="pl-PL" sz="1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określa cele i sposób inwestowania funduszy unijnych z polityki spójności, na którą w przyszłej perspektywie będziemy mieli około 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pl-PL" altLang="pl-PL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miliardów euro</a:t>
            </a:r>
            <a:r>
              <a:rPr lang="pl-PL" altLang="pl-PL" sz="18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lvl="1">
              <a:spcBef>
                <a:spcPct val="0"/>
              </a:spcBef>
              <a:buNone/>
              <a:defRPr/>
            </a:pPr>
            <a:endParaRPr lang="pl-PL" alt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numeru slajdu 1">
            <a:extLst>
              <a:ext uri="{FF2B5EF4-FFF2-40B4-BE49-F238E27FC236}">
                <a16:creationId xmlns:a16="http://schemas.microsoft.com/office/drawing/2014/main" id="{96C3D8A2-2A1D-421A-9599-F4EAF3068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338972-23C6-4BBC-AC2B-0371F7185F41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1D7502-7258-4FB6-8D70-BEC47E407630}"/>
              </a:ext>
            </a:extLst>
          </p:cNvPr>
          <p:cNvSpPr txBox="1"/>
          <p:nvPr/>
        </p:nvSpPr>
        <p:spPr>
          <a:xfrm>
            <a:off x="179512" y="981075"/>
            <a:ext cx="8640960" cy="5746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i="0" dirty="0">
                <a:solidFill>
                  <a:srgbClr val="002060"/>
                </a:solidFill>
                <a:cs typeface="Arial" panose="020B0604020202020204" pitchFamily="34" charset="0"/>
              </a:rPr>
              <a:t>Programy w nowej perspektywie finansowej </a:t>
            </a:r>
          </a:p>
          <a:p>
            <a:pPr algn="ctr">
              <a:defRPr/>
            </a:pPr>
            <a:r>
              <a:rPr lang="pl-PL" sz="2400" b="1" i="0" dirty="0">
                <a:solidFill>
                  <a:srgbClr val="002060"/>
                </a:solidFill>
                <a:cs typeface="Arial" panose="020B0604020202020204" pitchFamily="34" charset="0"/>
              </a:rPr>
              <a:t>2021-2027</a:t>
            </a:r>
          </a:p>
          <a:p>
            <a:pPr>
              <a:defRPr/>
            </a:pPr>
            <a:endParaRPr lang="pl-PL" sz="800" i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Fundusze Europejskie na Infrastrukturę, Klimat, Środowisko (</a:t>
            </a:r>
            <a:r>
              <a:rPr lang="pl-PL" b="1" i="0" dirty="0" err="1">
                <a:solidFill>
                  <a:srgbClr val="002060"/>
                </a:solidFill>
                <a:cs typeface="Arial" panose="020B0604020202020204" pitchFamily="34" charset="0"/>
              </a:rPr>
              <a:t>FEnIKS</a:t>
            </a: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Fundusze Europejskie dla Nowoczesnej Gospodarki (FENG)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Fundusze Europejskie dla Rozwoju Społecznego 2021-2027 (FERS)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Fundusze Europejskie na Rozwój Cyfrowy (FERC)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Fundusze Europejskie dla Polski Wschodniej (FEPW)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b="1" i="0" dirty="0">
                <a:solidFill>
                  <a:srgbClr val="002060"/>
                </a:solidFill>
                <a:cs typeface="Arial" panose="020B0604020202020204" pitchFamily="34" charset="0"/>
              </a:rPr>
              <a:t>Pomoc Techniczna dla Funduszy Europejskich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Program dotyczący sprawiedliwej transformacji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Program Pomoc Żywnościowa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Program Ryby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programy Europejskiej Współpracy Terytorialnej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l-PL" i="0" dirty="0">
                <a:solidFill>
                  <a:srgbClr val="002060"/>
                </a:solidFill>
                <a:cs typeface="Arial" panose="020B0604020202020204" pitchFamily="34" charset="0"/>
              </a:rPr>
              <a:t>oraz 16 programów regionalnych.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i="0" dirty="0"/>
          </a:p>
          <a:p>
            <a:pPr>
              <a:defRPr/>
            </a:pPr>
            <a:endParaRPr lang="pl-PL" i="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numeru slajdu 1">
            <a:extLst>
              <a:ext uri="{FF2B5EF4-FFF2-40B4-BE49-F238E27FC236}">
                <a16:creationId xmlns:a16="http://schemas.microsoft.com/office/drawing/2014/main" id="{561C8379-D608-436B-9E7A-5FBA87C9D8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1042DF-2AEE-4F3B-BF28-D87BD73375AC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1D7502-7258-4FB6-8D70-BEC47E407630}"/>
              </a:ext>
            </a:extLst>
          </p:cNvPr>
          <p:cNvSpPr txBox="1"/>
          <p:nvPr/>
        </p:nvSpPr>
        <p:spPr>
          <a:xfrm>
            <a:off x="34925" y="981075"/>
            <a:ext cx="9109075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pl-PL" sz="2800" b="1" i="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i="0" dirty="0"/>
          </a:p>
          <a:p>
            <a:pPr>
              <a:defRPr/>
            </a:pPr>
            <a:endParaRPr lang="pl-PL" i="0" dirty="0"/>
          </a:p>
          <a:p>
            <a:pPr>
              <a:defRPr/>
            </a:pPr>
            <a:endParaRPr lang="pl-PL" dirty="0"/>
          </a:p>
        </p:txBody>
      </p:sp>
      <p:pic>
        <p:nvPicPr>
          <p:cNvPr id="51204" name="Obraz 3">
            <a:extLst>
              <a:ext uri="{FF2B5EF4-FFF2-40B4-BE49-F238E27FC236}">
                <a16:creationId xmlns:a16="http://schemas.microsoft.com/office/drawing/2014/main" id="{31ABD109-33FD-4BE2-A990-716DAC3ED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089025"/>
            <a:ext cx="8255000" cy="4679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51205" name="pole tekstowe 4">
            <a:extLst>
              <a:ext uri="{FF2B5EF4-FFF2-40B4-BE49-F238E27FC236}">
                <a16:creationId xmlns:a16="http://schemas.microsoft.com/office/drawing/2014/main" id="{508D94C3-5E14-4467-B498-9469EA34D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1341438"/>
            <a:ext cx="2952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i="0">
                <a:latin typeface="Arial" panose="020B0604020202020204" pitchFamily="34" charset="0"/>
              </a:rPr>
              <a:t>www.rpo.pomorskie.eu</a:t>
            </a:r>
          </a:p>
        </p:txBody>
      </p:sp>
      <p:pic>
        <p:nvPicPr>
          <p:cNvPr id="51206" name="Obraz 20">
            <a:extLst>
              <a:ext uri="{FF2B5EF4-FFF2-40B4-BE49-F238E27FC236}">
                <a16:creationId xmlns:a16="http://schemas.microsoft.com/office/drawing/2014/main" id="{FA6D3744-A648-42F2-AC2A-4A9A1C7BD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76700"/>
            <a:ext cx="17907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Zakładanie działalności gospodarczej i podnoszenie kwalifikacji zawodowych z Funduszami Europejskimi</Template>
  <TotalTime>218</TotalTime>
  <Words>443</Words>
  <Application>Microsoft Office PowerPoint</Application>
  <PresentationFormat>Pokaz na ekranie (4:3)</PresentationFormat>
  <Paragraphs>88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Ubuntu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Tarwacka Katarzyna</dc:creator>
  <cp:lastModifiedBy>Szwedowska Magda</cp:lastModifiedBy>
  <cp:revision>23</cp:revision>
  <dcterms:created xsi:type="dcterms:W3CDTF">2023-01-26T09:15:11Z</dcterms:created>
  <dcterms:modified xsi:type="dcterms:W3CDTF">2023-05-19T08:16:09Z</dcterms:modified>
</cp:coreProperties>
</file>