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8" r:id="rId3"/>
    <p:sldId id="666" r:id="rId4"/>
    <p:sldId id="654" r:id="rId5"/>
    <p:sldId id="661" r:id="rId6"/>
    <p:sldId id="662" r:id="rId7"/>
    <p:sldId id="663" r:id="rId8"/>
    <p:sldId id="664" r:id="rId9"/>
    <p:sldId id="665" r:id="rId10"/>
    <p:sldId id="667" r:id="rId11"/>
    <p:sldId id="641" r:id="rId12"/>
    <p:sldId id="285" r:id="rId13"/>
    <p:sldId id="660" r:id="rId14"/>
    <p:sldId id="260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CCFFFF"/>
    <a:srgbClr val="002073"/>
    <a:srgbClr val="CC3300"/>
    <a:srgbClr val="A6D3FF"/>
    <a:srgbClr val="FF9900"/>
    <a:srgbClr val="EAEAEA"/>
    <a:srgbClr val="99CCFF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5" autoAdjust="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/>
    </p:cSldViewPr>
  </p:slideViewPr>
  <p:outlineViewPr>
    <p:cViewPr>
      <p:scale>
        <a:sx n="33" d="100"/>
        <a:sy n="33" d="100"/>
      </p:scale>
      <p:origin x="0" y="-1067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A6AC6478-7B38-441E-8AF1-E117F6F7DD1E}" type="datetimeFigureOut">
              <a:rPr lang="pl-PL" smtClean="0"/>
              <a:t>22.05.2023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641F4E76-CFBF-4E7B-8C6B-E87567E1A4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92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995" y="1790613"/>
            <a:ext cx="7388942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264484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20" y="1790612"/>
            <a:ext cx="3386063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15" y="490243"/>
            <a:ext cx="923653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1" y="490243"/>
            <a:ext cx="923653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67" y="490243"/>
            <a:ext cx="923653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775173"/>
            <a:ext cx="677355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421"/>
              </a:lnSpc>
              <a:defRPr sz="273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4410532"/>
            <a:ext cx="6773483" cy="979756"/>
          </a:xfrm>
        </p:spPr>
        <p:txBody>
          <a:bodyPr>
            <a:normAutofit/>
          </a:bodyPr>
          <a:lstStyle>
            <a:lvl1pPr marL="0" indent="0" algn="l">
              <a:lnSpc>
                <a:spcPts val="2993"/>
              </a:lnSpc>
              <a:buNone/>
              <a:defRPr sz="2395" b="1">
                <a:solidFill>
                  <a:schemeClr val="tx2"/>
                </a:solidFill>
              </a:defRPr>
            </a:lvl1pPr>
            <a:lvl2pPr marL="430997" indent="0" algn="ctr">
              <a:buNone/>
              <a:defRPr sz="1886"/>
            </a:lvl2pPr>
            <a:lvl3pPr marL="861993" indent="0" algn="ctr">
              <a:buNone/>
              <a:defRPr sz="1697"/>
            </a:lvl3pPr>
            <a:lvl4pPr marL="1292990" indent="0" algn="ctr">
              <a:buNone/>
              <a:defRPr sz="1509"/>
            </a:lvl4pPr>
            <a:lvl5pPr marL="1723986" indent="0" algn="ctr">
              <a:buNone/>
              <a:defRPr sz="1509"/>
            </a:lvl5pPr>
            <a:lvl6pPr marL="2154983" indent="0" algn="ctr">
              <a:buNone/>
              <a:defRPr sz="1509"/>
            </a:lvl6pPr>
            <a:lvl7pPr marL="2585979" indent="0" algn="ctr">
              <a:buNone/>
              <a:defRPr sz="1509"/>
            </a:lvl7pPr>
            <a:lvl8pPr marL="3016975" indent="0" algn="ctr">
              <a:buNone/>
              <a:defRPr sz="1509"/>
            </a:lvl8pPr>
            <a:lvl9pPr marL="3447971" indent="0" algn="ctr">
              <a:buNone/>
              <a:defRPr sz="15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490243"/>
            <a:ext cx="1539287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539"/>
              </a:lnSpc>
              <a:defRPr sz="119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22.05.2023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917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108483" y="4082829"/>
            <a:ext cx="7035518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7064" y="0"/>
            <a:ext cx="7389873" cy="473665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841" y="4082829"/>
            <a:ext cx="3386063" cy="653253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6677" y="5074439"/>
            <a:ext cx="6465290" cy="64008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0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D720-0363-406B-9E7D-99645A5BE6CD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4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064" y="1799461"/>
            <a:ext cx="7389873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264484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4" y="1799460"/>
            <a:ext cx="3386063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785254"/>
            <a:ext cx="677355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421"/>
              </a:lnSpc>
              <a:defRPr sz="273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4410532"/>
            <a:ext cx="6773483" cy="979756"/>
          </a:xfrm>
        </p:spPr>
        <p:txBody>
          <a:bodyPr>
            <a:normAutofit/>
          </a:bodyPr>
          <a:lstStyle>
            <a:lvl1pPr marL="0" indent="0" algn="l">
              <a:lnSpc>
                <a:spcPts val="2993"/>
              </a:lnSpc>
              <a:buNone/>
              <a:defRPr sz="2395" b="1">
                <a:solidFill>
                  <a:schemeClr val="tx2"/>
                </a:solidFill>
              </a:defRPr>
            </a:lvl1pPr>
            <a:lvl2pPr marL="430997" indent="0" algn="ctr">
              <a:buNone/>
              <a:defRPr sz="1886"/>
            </a:lvl2pPr>
            <a:lvl3pPr marL="861993" indent="0" algn="ctr">
              <a:buNone/>
              <a:defRPr sz="1697"/>
            </a:lvl3pPr>
            <a:lvl4pPr marL="1292990" indent="0" algn="ctr">
              <a:buNone/>
              <a:defRPr sz="1509"/>
            </a:lvl4pPr>
            <a:lvl5pPr marL="1723986" indent="0" algn="ctr">
              <a:buNone/>
              <a:defRPr sz="1509"/>
            </a:lvl5pPr>
            <a:lvl6pPr marL="2154983" indent="0" algn="ctr">
              <a:buNone/>
              <a:defRPr sz="1509"/>
            </a:lvl6pPr>
            <a:lvl7pPr marL="2585979" indent="0" algn="ctr">
              <a:buNone/>
              <a:defRPr sz="1509"/>
            </a:lvl7pPr>
            <a:lvl8pPr marL="3016975" indent="0" algn="ctr">
              <a:buNone/>
              <a:defRPr sz="1509"/>
            </a:lvl8pPr>
            <a:lvl9pPr marL="3447971" indent="0" algn="ctr">
              <a:buNone/>
              <a:defRPr sz="15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490243"/>
            <a:ext cx="1539287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539"/>
              </a:lnSpc>
              <a:defRPr sz="119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22.05.2023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60" y="1128866"/>
            <a:ext cx="325844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08" y="495200"/>
            <a:ext cx="325844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60" y="1128866"/>
            <a:ext cx="325844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244" y="488325"/>
            <a:ext cx="325844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20" y="495200"/>
            <a:ext cx="325844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63" y="1138358"/>
            <a:ext cx="325844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73" y="493114"/>
            <a:ext cx="325844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977" y="485586"/>
            <a:ext cx="325844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368" y="481800"/>
            <a:ext cx="325844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082" y="1135780"/>
            <a:ext cx="325844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097" y="1134476"/>
            <a:ext cx="325844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73" y="1134476"/>
            <a:ext cx="325844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019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802740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416677" y="4082829"/>
            <a:ext cx="5850259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493" y="5061678"/>
            <a:ext cx="5245249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2993"/>
              </a:lnSpc>
              <a:defRPr sz="23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49" y="489652"/>
            <a:ext cx="1539287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539"/>
              </a:lnSpc>
              <a:defRPr sz="119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22.05.2023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677" y="4082829"/>
            <a:ext cx="3386063" cy="65325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16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416677" y="4082829"/>
            <a:ext cx="6154381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943" y="0"/>
            <a:ext cx="5846186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339902" y="4082828"/>
            <a:ext cx="3079226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416678" y="4082828"/>
            <a:ext cx="923225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71" y="4713462"/>
            <a:ext cx="5542066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2993"/>
              </a:lnSpc>
              <a:defRPr sz="23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32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461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796072"/>
            <a:ext cx="3540668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795869"/>
            <a:ext cx="3540668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310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816316"/>
            <a:ext cx="3694610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9" y="1796072"/>
            <a:ext cx="3694937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4264485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099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7342649" y="6695263"/>
            <a:ext cx="924287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</p:spTree>
    <p:extLst>
      <p:ext uri="{BB962C8B-B14F-4D97-AF65-F5344CB8AC3E}">
        <p14:creationId xmlns:p14="http://schemas.microsoft.com/office/powerpoint/2010/main" val="64368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796072"/>
            <a:ext cx="3540668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795869"/>
            <a:ext cx="3540668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7342649" y="6695263"/>
            <a:ext cx="924287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</p:spTree>
    <p:extLst>
      <p:ext uri="{BB962C8B-B14F-4D97-AF65-F5344CB8AC3E}">
        <p14:creationId xmlns:p14="http://schemas.microsoft.com/office/powerpoint/2010/main" val="298897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064" y="816316"/>
            <a:ext cx="7389546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90" y="1796072"/>
            <a:ext cx="7389547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877359" y="0"/>
            <a:ext cx="924287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1801646" y="0"/>
            <a:ext cx="646496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42353" y="6368269"/>
            <a:ext cx="923653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855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7342649" y="6695263"/>
            <a:ext cx="924287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</p:spTree>
    <p:extLst>
      <p:ext uri="{BB962C8B-B14F-4D97-AF65-F5344CB8AC3E}">
        <p14:creationId xmlns:p14="http://schemas.microsoft.com/office/powerpoint/2010/main" val="347236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861993" rtl="0" eaLnBrk="1" latinLnBrk="0" hangingPunct="1">
        <a:lnSpc>
          <a:spcPts val="3079"/>
        </a:lnSpc>
        <a:spcBef>
          <a:spcPct val="0"/>
        </a:spcBef>
        <a:buNone/>
        <a:defRPr sz="2395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15498" indent="-215498" algn="l" defTabSz="861993" rtl="0" eaLnBrk="1" latinLnBrk="0" hangingPunct="1">
        <a:lnSpc>
          <a:spcPts val="2052"/>
        </a:lnSpc>
        <a:spcBef>
          <a:spcPts val="942"/>
        </a:spcBef>
        <a:buClr>
          <a:schemeClr val="accent1"/>
        </a:buClr>
        <a:buFontTx/>
        <a:buBlip>
          <a:blip r:embed="rId13"/>
        </a:buBlip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46494" indent="-215498" algn="l" defTabSz="861993" rtl="0" eaLnBrk="1" latinLnBrk="0" hangingPunct="1">
        <a:lnSpc>
          <a:spcPts val="2052"/>
        </a:lnSpc>
        <a:spcBef>
          <a:spcPts val="471"/>
        </a:spcBef>
        <a:buFontTx/>
        <a:buBlip>
          <a:blip r:embed="rId14"/>
        </a:buBlip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077491" indent="-215498" algn="l" defTabSz="861993" rtl="0" eaLnBrk="1" latinLnBrk="0" hangingPunct="1">
        <a:lnSpc>
          <a:spcPts val="2052"/>
        </a:lnSpc>
        <a:spcBef>
          <a:spcPts val="471"/>
        </a:spcBef>
        <a:buFontTx/>
        <a:buBlip>
          <a:blip r:embed="rId15"/>
        </a:buBlip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508487" indent="-215498" algn="l" defTabSz="861993" rtl="0" eaLnBrk="1" latinLnBrk="0" hangingPunct="1">
        <a:lnSpc>
          <a:spcPts val="2052"/>
        </a:lnSpc>
        <a:spcBef>
          <a:spcPts val="471"/>
        </a:spcBef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1939484" indent="-215498" algn="l" defTabSz="861993" rtl="0" eaLnBrk="1" latinLnBrk="0" hangingPunct="1">
        <a:lnSpc>
          <a:spcPts val="2052"/>
        </a:lnSpc>
        <a:spcBef>
          <a:spcPts val="471"/>
        </a:spcBef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065" y="2785253"/>
            <a:ext cx="7334864" cy="1678591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pl-PL" sz="3400" dirty="0">
                <a:solidFill>
                  <a:schemeClr val="tx1"/>
                </a:solidFill>
                <a:latin typeface="+mn-lt"/>
              </a:rPr>
              <a:t>Wsparcie obszaru ochrony zdrowia </a:t>
            </a:r>
            <a:br>
              <a:rPr lang="pl-PL" sz="3400" dirty="0">
                <a:solidFill>
                  <a:schemeClr val="tx1"/>
                </a:solidFill>
                <a:latin typeface="+mn-lt"/>
              </a:rPr>
            </a:br>
            <a:r>
              <a:rPr lang="pl-PL" sz="3400" dirty="0">
                <a:solidFill>
                  <a:schemeClr val="tx1"/>
                </a:solidFill>
                <a:latin typeface="+mn-lt"/>
              </a:rPr>
              <a:t>w programie Fundusze Europejskie</a:t>
            </a:r>
            <a:br>
              <a:rPr lang="pl-PL" sz="3400" dirty="0">
                <a:solidFill>
                  <a:schemeClr val="tx1"/>
                </a:solidFill>
                <a:latin typeface="+mn-lt"/>
              </a:rPr>
            </a:br>
            <a:r>
              <a:rPr lang="pl-PL" sz="3400" dirty="0">
                <a:solidFill>
                  <a:schemeClr val="tx1"/>
                </a:solidFill>
                <a:latin typeface="+mn-lt"/>
              </a:rPr>
              <a:t>dla Pomorza 2021-2027</a:t>
            </a:r>
            <a:endParaRPr lang="pl-PL" sz="3400" dirty="0">
              <a:latin typeface="+mn-lt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5259" y="5034116"/>
            <a:ext cx="6773483" cy="356172"/>
          </a:xfrm>
        </p:spPr>
        <p:txBody>
          <a:bodyPr>
            <a:noAutofit/>
          </a:bodyPr>
          <a:lstStyle/>
          <a:p>
            <a:r>
              <a:rPr lang="pl-PL" sz="2400" dirty="0">
                <a:latin typeface="+mn-lt"/>
              </a:rPr>
              <a:t>Gdańsk, 23 maja 2023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79317" y="195943"/>
            <a:ext cx="926350" cy="153761"/>
            <a:chOff x="0" y="0"/>
            <a:chExt cx="1440989" cy="23918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003399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1805668" y="195943"/>
            <a:ext cx="6479394" cy="153761"/>
            <a:chOff x="0" y="0"/>
            <a:chExt cx="10079057" cy="23918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0079101" cy="239141"/>
            </a:xfrm>
            <a:custGeom>
              <a:avLst/>
              <a:gdLst/>
              <a:ahLst/>
              <a:cxnLst/>
              <a:rect l="l" t="t" r="r" b="b"/>
              <a:pathLst>
                <a:path w="10079101" h="239141">
                  <a:moveTo>
                    <a:pt x="0" y="0"/>
                  </a:moveTo>
                  <a:lnTo>
                    <a:pt x="10079101" y="0"/>
                  </a:lnTo>
                  <a:lnTo>
                    <a:pt x="10079101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7359040" y="6521904"/>
            <a:ext cx="926350" cy="153761"/>
            <a:chOff x="0" y="0"/>
            <a:chExt cx="1440989" cy="23918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sp>
        <p:nvSpPr>
          <p:cNvPr id="17" name="TextBox 17"/>
          <p:cNvSpPr txBox="1"/>
          <p:nvPr/>
        </p:nvSpPr>
        <p:spPr>
          <a:xfrm>
            <a:off x="205273" y="1604854"/>
            <a:ext cx="8770776" cy="21875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600" b="1" dirty="0">
                <a:solidFill>
                  <a:srgbClr val="FF0000"/>
                </a:solidFill>
              </a:rPr>
              <a:t>Priorytet 1 (ii) E-usługi publiczne </a:t>
            </a:r>
            <a:r>
              <a:rPr lang="pl-PL" sz="2600" b="1" dirty="0">
                <a:solidFill>
                  <a:srgbClr val="FF0000"/>
                </a:solidFill>
                <a:sym typeface="Wingdings" panose="05000000000000000000" pitchFamily="2" charset="2"/>
              </a:rPr>
              <a:t> 14,4 mln euro</a:t>
            </a: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projekty z zakresu</a:t>
            </a:r>
            <a:r>
              <a:rPr lang="pl-PL" sz="2000" b="1" dirty="0">
                <a:solidFill>
                  <a:srgbClr val="003399"/>
                </a:solidFill>
              </a:rPr>
              <a:t> e-zdrowia </a:t>
            </a:r>
            <a:r>
              <a:rPr lang="pl-PL" sz="2000" dirty="0"/>
              <a:t>(z zachowaniem standardów krajowych)</a:t>
            </a: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systemowe rozwiązania z zakresu </a:t>
            </a:r>
            <a:r>
              <a:rPr lang="pl-PL" sz="2000" b="1" dirty="0">
                <a:solidFill>
                  <a:srgbClr val="003399"/>
                </a:solidFill>
              </a:rPr>
              <a:t>telemedycyny i </a:t>
            </a:r>
            <a:r>
              <a:rPr lang="pl-PL" sz="2000" b="1" dirty="0" err="1">
                <a:solidFill>
                  <a:srgbClr val="003399"/>
                </a:solidFill>
              </a:rPr>
              <a:t>teleopieki</a:t>
            </a:r>
            <a:r>
              <a:rPr lang="pl-PL" sz="2000" b="1" dirty="0">
                <a:solidFill>
                  <a:srgbClr val="003399"/>
                </a:solidFill>
              </a:rPr>
              <a:t> </a:t>
            </a:r>
            <a:r>
              <a:rPr lang="pl-PL" sz="2000" dirty="0"/>
              <a:t>(w tym narzędzia wspierające opiekę koordynowaną)</a:t>
            </a: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rgbClr val="003399"/>
                </a:solidFill>
              </a:rPr>
              <a:t>zastosowanie sztucznej inteligencji </a:t>
            </a:r>
            <a:r>
              <a:rPr lang="pl-PL" sz="2000" dirty="0"/>
              <a:t>i </a:t>
            </a:r>
            <a:r>
              <a:rPr lang="pl-PL" sz="2000" b="1" dirty="0">
                <a:solidFill>
                  <a:srgbClr val="003399"/>
                </a:solidFill>
              </a:rPr>
              <a:t>big data </a:t>
            </a:r>
            <a:r>
              <a:rPr lang="pl-PL" sz="2000" dirty="0"/>
              <a:t>w </a:t>
            </a:r>
            <a:r>
              <a:rPr lang="pl-PL" sz="2000"/>
              <a:t>ochronie zdrowia</a:t>
            </a:r>
            <a:endParaRPr lang="pl-PL" sz="2000" dirty="0"/>
          </a:p>
        </p:txBody>
      </p:sp>
      <p:sp>
        <p:nvSpPr>
          <p:cNvPr id="20" name="TextBox 20"/>
          <p:cNvSpPr txBox="1"/>
          <p:nvPr/>
        </p:nvSpPr>
        <p:spPr>
          <a:xfrm>
            <a:off x="0" y="574546"/>
            <a:ext cx="9144000" cy="8285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50"/>
              </a:lnSpc>
            </a:pPr>
            <a:r>
              <a:rPr lang="pl-PL" sz="2600" b="1" dirty="0"/>
              <a:t>Wsparcie obszaru </a:t>
            </a:r>
            <a:r>
              <a:rPr lang="pl-PL" sz="2600" b="1" dirty="0">
                <a:solidFill>
                  <a:srgbClr val="FF0000"/>
                </a:solidFill>
              </a:rPr>
              <a:t>ochrony zdrowia </a:t>
            </a:r>
            <a:br>
              <a:rPr lang="pl-PL" sz="2600" b="1" dirty="0">
                <a:solidFill>
                  <a:srgbClr val="FF0000"/>
                </a:solidFill>
              </a:rPr>
            </a:br>
            <a:r>
              <a:rPr lang="pl-PL" sz="2600" b="1" dirty="0"/>
              <a:t>w FEP 2021-2027 w ramach EFRR </a:t>
            </a:r>
          </a:p>
        </p:txBody>
      </p:sp>
    </p:spTree>
    <p:extLst>
      <p:ext uri="{BB962C8B-B14F-4D97-AF65-F5344CB8AC3E}">
        <p14:creationId xmlns:p14="http://schemas.microsoft.com/office/powerpoint/2010/main" val="323892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13" y="1124451"/>
            <a:ext cx="9075173" cy="4520558"/>
          </a:xfrm>
        </p:spPr>
        <p:txBody>
          <a:bodyPr>
            <a:noAutofit/>
          </a:bodyPr>
          <a:lstStyle/>
          <a:p>
            <a:pPr marL="265113" lvl="0" indent="-265113" defTabSz="914400" eaLnBrk="0" fontAlgn="base" hangingPunc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pl-PL" sz="19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Zasada deinstytucjonalizacji </a:t>
            </a:r>
          </a:p>
          <a:p>
            <a:pPr marL="265113" lvl="0" indent="-265113" defTabSz="914400" eaLnBrk="0" fontAlgn="base" hangingPunc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pl-PL" sz="19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Wszystkie podmioty lecznicze ubiegające się o wsparcie muszą funkcjonować w </a:t>
            </a:r>
            <a:r>
              <a:rPr lang="pl-PL" sz="1900" b="1" kern="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publicznym systemie ubezpieczeń zdrowotnych</a:t>
            </a:r>
          </a:p>
          <a:p>
            <a:pPr marL="265113" lvl="0" indent="-265113" defTabSz="914400" eaLnBrk="0" fontAlgn="base" hangingPunc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pl-PL" sz="19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Konieczność zachowania zgodności z </a:t>
            </a:r>
            <a:r>
              <a:rPr lang="pl-PL" sz="1900" b="1" kern="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Mapą potrzeb zdrowotnych</a:t>
            </a:r>
            <a:r>
              <a:rPr lang="pl-PL" sz="19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pl-PL" sz="1900" b="1" kern="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Wojewódzkim Planem Transformacji</a:t>
            </a:r>
            <a:r>
              <a:rPr lang="pl-PL" sz="19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Województwa Pomorskiego</a:t>
            </a:r>
            <a:r>
              <a:rPr lang="pl-PL" sz="1900" dirty="0">
                <a:latin typeface="Calibri" panose="020F0502020204030204" pitchFamily="34" charset="0"/>
                <a:ea typeface="Calibri" panose="020F0502020204030204" pitchFamily="34" charset="0"/>
              </a:rPr>
              <a:t> oraz </a:t>
            </a:r>
            <a:r>
              <a:rPr lang="pl-PL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Planem działań </a:t>
            </a:r>
            <a:r>
              <a:rPr lang="pl-PL" sz="1900" dirty="0">
                <a:latin typeface="Calibri" panose="020F0502020204030204" pitchFamily="34" charset="0"/>
                <a:ea typeface="Calibri" panose="020F0502020204030204" pitchFamily="34" charset="0"/>
              </a:rPr>
              <a:t>w sektorze zdrowia </a:t>
            </a:r>
            <a:r>
              <a:rPr lang="pl-PL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akceptowanym przez Komitet Sterujący </a:t>
            </a:r>
            <a:r>
              <a:rPr lang="pl-PL" sz="1900" dirty="0">
                <a:latin typeface="Calibri" panose="020F0502020204030204" pitchFamily="34" charset="0"/>
                <a:ea typeface="Calibri" panose="020F0502020204030204" pitchFamily="34" charset="0"/>
              </a:rPr>
              <a:t>ds. koordynacji EFSI w sektorze zdrowia</a:t>
            </a:r>
          </a:p>
          <a:p>
            <a:pPr marL="265113" lvl="0" indent="-265113" defTabSz="914400" eaLnBrk="0" fontAlgn="base" hangingPunc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pl-PL" sz="19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Przedsięwzięcia infrastrukturalne przewidziane do realizacji w ramach Priorytetu 6(v) zostaną objęte wsparciem pod warunkiem uzyskania </a:t>
            </a:r>
            <a:r>
              <a:rPr lang="pl-PL" sz="1900" b="1" kern="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pozytywnej opinii o celowości inwestycji</a:t>
            </a:r>
            <a:r>
              <a:rPr lang="pl-PL" sz="19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w ramach Instrumentu Oceny Wniosków Inwestycyjnych w Sektorze Zdrowia.</a:t>
            </a:r>
          </a:p>
          <a:p>
            <a:pPr marL="265113" lvl="0" indent="-265113" defTabSz="914400" eaLnBrk="0" fontAlgn="base" hangingPunc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pl-PL" sz="1900" dirty="0">
                <a:latin typeface="Calibri" panose="020F0502020204030204" pitchFamily="34" charset="0"/>
                <a:ea typeface="Calibri" panose="020F0502020204030204" pitchFamily="34" charset="0"/>
              </a:rPr>
              <a:t>Przedsięwzięcia z zakresu </a:t>
            </a:r>
            <a:r>
              <a:rPr lang="pl-PL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e-zdrowia i telemedycyny </a:t>
            </a:r>
            <a:r>
              <a:rPr lang="pl-PL" sz="1900" dirty="0">
                <a:latin typeface="Calibri" panose="020F0502020204030204" pitchFamily="34" charset="0"/>
                <a:ea typeface="Calibri" panose="020F0502020204030204" pitchFamily="34" charset="0"/>
              </a:rPr>
              <a:t>wymagają pozytywnej </a:t>
            </a:r>
            <a:r>
              <a:rPr lang="pl-PL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opinii ministra właściwego ds. zdrowia </a:t>
            </a:r>
            <a:r>
              <a:rPr lang="pl-PL" sz="1900" dirty="0">
                <a:latin typeface="Calibri" panose="020F0502020204030204" pitchFamily="34" charset="0"/>
                <a:ea typeface="Calibri" panose="020F0502020204030204" pitchFamily="34" charset="0"/>
              </a:rPr>
              <a:t>w zakresie zgodności projektu z dokumentami strategicznymi i programowymi w obszarze zdrowia cyfrowego oraz jego komplementarności i interoperacyjności z rozwiązaniami w zakresie e-zdrowia </a:t>
            </a:r>
          </a:p>
          <a:p>
            <a:pPr marL="0" lvl="0" indent="0" defTabSz="914400" eaLnBrk="0" fontAlgn="base" hangingPunct="0">
              <a:lnSpc>
                <a:spcPct val="120000"/>
              </a:lnSpc>
              <a:spcBef>
                <a:spcPts val="1200"/>
              </a:spcBef>
              <a:spcAft>
                <a:spcPts val="300"/>
              </a:spcAft>
              <a:buClrTx/>
              <a:buNone/>
            </a:pPr>
            <a:r>
              <a:rPr lang="pl-PL" sz="19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    → przekłada się to na </a:t>
            </a:r>
            <a:r>
              <a:rPr lang="pl-PL" sz="1900" b="1" kern="0" dirty="0">
                <a:solidFill>
                  <a:srgbClr val="002073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zapisy FEP </a:t>
            </a:r>
            <a:r>
              <a:rPr lang="pl-PL" sz="19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2021-2027 oraz </a:t>
            </a:r>
            <a:r>
              <a:rPr lang="pl-PL" sz="1900" b="1" kern="0" dirty="0">
                <a:solidFill>
                  <a:srgbClr val="002073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kryteria wyboru projektów</a:t>
            </a:r>
            <a:endParaRPr lang="pl-PL" sz="1900" kern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Tytuł 7">
            <a:extLst>
              <a:ext uri="{FF2B5EF4-FFF2-40B4-BE49-F238E27FC236}">
                <a16:creationId xmlns:a16="http://schemas.microsoft.com/office/drawing/2014/main" id="{7C5DC38E-2A39-4D62-9D14-655A32D6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251833"/>
            <a:ext cx="9075173" cy="873854"/>
          </a:xfrm>
        </p:spPr>
        <p:txBody>
          <a:bodyPr anchor="ctr">
            <a:noAutofit/>
          </a:bodyPr>
          <a:lstStyle/>
          <a:p>
            <a:r>
              <a:rPr lang="pl-PL" sz="26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Kluczowe uwarunkowania FEP 2021-2027 </a:t>
            </a:r>
            <a:br>
              <a:rPr lang="pl-PL" sz="26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obszarze ochrony zdrowia</a:t>
            </a:r>
            <a:endParaRPr lang="pl-PL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63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8" descr="Mapa pokazuje miejskie obszary funkcjonalne w regionie, tj. Miejski Obszar Funkcjonalny Ośrodka Wojewódzkiego, Miejski Obszar Funkcjonalny Lęborka, Miejski Obszar Funkcjonalny Bytowa, Miejski Obszar Funkcjonalny Kościerzyny, Miejski Obszar Funkcjonalny Starogardu Gdańskiego, Miejski Obszar Funkcjonalny Kwidzyna, Miejski Obszar Funkcjonalny Chojnice-Człuchów, Miejski Obszar Funkcjonalny Malbork-Sztum, Miejski Obszar Funkcjonalny Słupsk-Ustka. ">
            <a:extLst>
              <a:ext uri="{FF2B5EF4-FFF2-40B4-BE49-F238E27FC236}">
                <a16:creationId xmlns:a16="http://schemas.microsoft.com/office/drawing/2014/main" id="{5E72FEA6-72AC-401F-B9A1-189476C3AF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4" t="5760" r="9724" b="4013"/>
          <a:stretch/>
        </p:blipFill>
        <p:spPr bwMode="auto">
          <a:xfrm>
            <a:off x="3952240" y="2749773"/>
            <a:ext cx="5191760" cy="401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2D021DF0-EF34-4D6D-925E-2B24F4F2F287}"/>
              </a:ext>
            </a:extLst>
          </p:cNvPr>
          <p:cNvSpPr txBox="1">
            <a:spLocks/>
          </p:cNvSpPr>
          <p:nvPr/>
        </p:nvSpPr>
        <p:spPr bwMode="auto">
          <a:xfrm>
            <a:off x="157328" y="1119244"/>
            <a:ext cx="4935782" cy="5384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2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marL="265113" marR="0" lvl="0" indent="-265113" algn="l" defTabSz="755957" rtl="0" eaLnBrk="1" fontAlgn="auto" latinLnBrk="0" hangingPunct="1">
              <a:lnSpc>
                <a:spcPts val="1800"/>
              </a:lnSpc>
              <a:spcBef>
                <a:spcPts val="827"/>
              </a:spcBef>
              <a:spcAft>
                <a:spcPts val="600"/>
              </a:spcAft>
              <a:buClr>
                <a:srgbClr val="003399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kumimoji="0" lang="pl-PL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ZIT:</a:t>
            </a:r>
            <a:endParaRPr kumimoji="0" lang="pl-PL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OMGGS </a:t>
            </a: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Słupsk-Ustka</a:t>
            </a: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Chojnice-Człuchów</a:t>
            </a: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Bytów</a:t>
            </a: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Kościerzyna</a:t>
            </a: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Kwidzyn</a:t>
            </a: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Lębork</a:t>
            </a: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Malbork-Sztum</a:t>
            </a: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Starogard Gdański</a:t>
            </a:r>
            <a:endParaRPr kumimoji="0" lang="pl-PL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265113" marR="0" lvl="0" indent="-265113" algn="l" defTabSz="755957" rtl="0" eaLnBrk="1" fontAlgn="auto" latinLnBrk="0" hangingPunct="1">
              <a:lnSpc>
                <a:spcPts val="1800"/>
              </a:lnSpc>
              <a:spcBef>
                <a:spcPts val="827"/>
              </a:spcBef>
              <a:spcAft>
                <a:spcPts val="600"/>
              </a:spcAft>
              <a:buClr>
                <a:srgbClr val="00339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pl-PL" sz="2000" b="1" i="0" u="none" strike="noStrike" kern="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265113" marR="0" lvl="0" indent="-265113" algn="l" defTabSz="755957" rtl="0" eaLnBrk="1" fontAlgn="auto" latinLnBrk="0" hangingPunct="1">
              <a:lnSpc>
                <a:spcPts val="1800"/>
              </a:lnSpc>
              <a:spcBef>
                <a:spcPts val="827"/>
              </a:spcBef>
              <a:spcAft>
                <a:spcPts val="600"/>
              </a:spcAft>
              <a:buClr>
                <a:srgbClr val="003399"/>
              </a:buClr>
              <a:buSzTx/>
              <a:buFontTx/>
              <a:buBlip>
                <a:blip r:embed="rId3"/>
              </a:buBlip>
              <a:tabLst/>
              <a:defRPr/>
            </a:pPr>
            <a:endParaRPr lang="pl-PL" sz="2000" b="1" kern="0" dirty="0">
              <a:solidFill>
                <a:srgbClr val="002073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265113" marR="0" lvl="0" indent="-265113" algn="l" defTabSz="755957" rtl="0" eaLnBrk="1" fontAlgn="auto" latinLnBrk="0" hangingPunct="1">
              <a:lnSpc>
                <a:spcPts val="1800"/>
              </a:lnSpc>
              <a:spcBef>
                <a:spcPts val="827"/>
              </a:spcBef>
              <a:spcAft>
                <a:spcPts val="600"/>
              </a:spcAft>
              <a:buClr>
                <a:srgbClr val="003399"/>
              </a:buClr>
              <a:buSzTx/>
              <a:buFontTx/>
              <a:buBlip>
                <a:blip r:embed="rId3"/>
              </a:buBlip>
              <a:tabLst/>
              <a:defRPr/>
            </a:pPr>
            <a:endParaRPr kumimoji="0" lang="pl-PL" sz="2000" b="1" i="0" u="none" strike="noStrike" kern="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265113" marR="0" lvl="0" indent="-265113" algn="l" defTabSz="755957" rtl="0" eaLnBrk="1" fontAlgn="auto" latinLnBrk="0" hangingPunct="1">
              <a:lnSpc>
                <a:spcPts val="1800"/>
              </a:lnSpc>
              <a:spcBef>
                <a:spcPts val="827"/>
              </a:spcBef>
              <a:spcAft>
                <a:spcPts val="600"/>
              </a:spcAft>
              <a:buClr>
                <a:srgbClr val="003399"/>
              </a:buClr>
              <a:buSzTx/>
              <a:buFontTx/>
              <a:buBlip>
                <a:blip r:embed="rId3"/>
              </a:buBlip>
              <a:tabLst/>
              <a:defRPr/>
            </a:pPr>
            <a:endParaRPr lang="pl-PL" sz="2000" b="1" kern="0" dirty="0">
              <a:solidFill>
                <a:srgbClr val="002073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265113" marR="0" lvl="0" indent="-265113" algn="l" defTabSz="755957" rtl="0" eaLnBrk="1" fontAlgn="auto" latinLnBrk="0" hangingPunct="1">
              <a:lnSpc>
                <a:spcPts val="1800"/>
              </a:lnSpc>
              <a:spcBef>
                <a:spcPts val="827"/>
              </a:spcBef>
              <a:spcAft>
                <a:spcPts val="600"/>
              </a:spcAft>
              <a:buClr>
                <a:srgbClr val="003399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0" lang="pl-PL" sz="2000" b="1" i="0" u="none" strike="noStrike" kern="0" cap="none" spc="0" normalizeH="0" baseline="0" noProof="0" dirty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ZPT dla OF:</a:t>
            </a: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Żuławy</a:t>
            </a: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Bory Tucholskie</a:t>
            </a: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Wschodnie Powiśle</a:t>
            </a: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Środkowe Pomorze</a:t>
            </a:r>
          </a:p>
          <a:p>
            <a:pPr marL="342900" marR="0" lvl="0" indent="-342900" algn="l" defTabSz="4572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Strefa Przybrzeżna </a:t>
            </a:r>
          </a:p>
        </p:txBody>
      </p:sp>
      <p:sp>
        <p:nvSpPr>
          <p:cNvPr id="9" name="Tytuł 7">
            <a:extLst>
              <a:ext uri="{FF2B5EF4-FFF2-40B4-BE49-F238E27FC236}">
                <a16:creationId xmlns:a16="http://schemas.microsoft.com/office/drawing/2014/main" id="{57270689-CF75-4761-8EFC-35843F5C3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28" y="385376"/>
            <a:ext cx="6636774" cy="441234"/>
          </a:xfrm>
        </p:spPr>
        <p:txBody>
          <a:bodyPr anchor="ctr">
            <a:noAutofit/>
          </a:bodyPr>
          <a:lstStyle/>
          <a:p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Instrumenty terytorialne w FEP 2021-2027 </a:t>
            </a:r>
            <a:b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obszarze ochrony zdrowia</a:t>
            </a:r>
            <a:endParaRPr lang="pl-PL" sz="2800" dirty="0">
              <a:solidFill>
                <a:srgbClr val="002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3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770453-C7CE-487E-B381-EF900D74C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71" y="588990"/>
            <a:ext cx="7389546" cy="371452"/>
          </a:xfrm>
        </p:spPr>
        <p:txBody>
          <a:bodyPr>
            <a:noAutofit/>
          </a:bodyPr>
          <a:lstStyle/>
          <a:p>
            <a:r>
              <a:rPr lang="pl-PL" sz="2800" dirty="0">
                <a:latin typeface="+mn-lt"/>
              </a:rPr>
              <a:t>Alokacja ZIT w obszarze ochrony zdrowia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A464102-3835-44C4-AE29-E395ECC0E6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855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855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13DE309-4019-47E5-A3CA-B26ACC610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391891"/>
              </p:ext>
            </p:extLst>
          </p:nvPr>
        </p:nvGraphicFramePr>
        <p:xfrm>
          <a:off x="214604" y="1231642"/>
          <a:ext cx="8733454" cy="4870581"/>
        </p:xfrm>
        <a:graphic>
          <a:graphicData uri="http://schemas.openxmlformats.org/drawingml/2006/table">
            <a:tbl>
              <a:tblPr firstRow="1" firstCol="1" bandRow="1"/>
              <a:tblGrid>
                <a:gridCol w="2910723">
                  <a:extLst>
                    <a:ext uri="{9D8B030D-6E8A-4147-A177-3AD203B41FA5}">
                      <a16:colId xmlns:a16="http://schemas.microsoft.com/office/drawing/2014/main" val="576725452"/>
                    </a:ext>
                  </a:extLst>
                </a:gridCol>
                <a:gridCol w="2910723">
                  <a:extLst>
                    <a:ext uri="{9D8B030D-6E8A-4147-A177-3AD203B41FA5}">
                      <a16:colId xmlns:a16="http://schemas.microsoft.com/office/drawing/2014/main" val="3852622217"/>
                    </a:ext>
                  </a:extLst>
                </a:gridCol>
                <a:gridCol w="2912008">
                  <a:extLst>
                    <a:ext uri="{9D8B030D-6E8A-4147-A177-3AD203B41FA5}">
                      <a16:colId xmlns:a16="http://schemas.microsoft.com/office/drawing/2014/main" val="1989183757"/>
                    </a:ext>
                  </a:extLst>
                </a:gridCol>
              </a:tblGrid>
              <a:tr h="106883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MOF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Infrastruktura ochrony zdrowia (EFRR)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Usługi społeczne </a:t>
                      </a:r>
                      <a:b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zdrowotne (EFS+)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50667"/>
                  </a:ext>
                </a:extLst>
              </a:tr>
              <a:tr h="3456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07725"/>
                  </a:ext>
                </a:extLst>
              </a:tr>
              <a:tr h="34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Bytów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735 176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279963"/>
                  </a:ext>
                </a:extLst>
              </a:tr>
              <a:tr h="34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Chojnice-Człuchów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1 793 140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952481"/>
                  </a:ext>
                </a:extLst>
              </a:tr>
              <a:tr h="34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Kościerzyna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778 926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984764"/>
                  </a:ext>
                </a:extLst>
              </a:tr>
              <a:tr h="34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Kwidzyn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1 253 023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40202"/>
                  </a:ext>
                </a:extLst>
              </a:tr>
              <a:tr h="34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Lębork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1 328 394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491780"/>
                  </a:ext>
                </a:extLst>
              </a:tr>
              <a:tr h="34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Malbork-Sztum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1 588 486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541579"/>
                  </a:ext>
                </a:extLst>
              </a:tr>
              <a:tr h="34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Słupsk-Ustka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3 495 464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085640"/>
                  </a:ext>
                </a:extLst>
              </a:tr>
              <a:tr h="34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Starogard Gdański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1 551 448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176033"/>
                  </a:ext>
                </a:extLst>
              </a:tr>
              <a:tr h="345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OMGGS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10 246 955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12 000 000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283476"/>
                  </a:ext>
                </a:extLst>
              </a:tr>
              <a:tr h="34561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22 771 012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12 000 000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207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10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73"/>
                </a:solidFill>
                <a:latin typeface="+mn-lt"/>
              </a:rPr>
              <a:t>Dziękuję za uwagę</a:t>
            </a:r>
            <a:br>
              <a:rPr lang="pl-PL" sz="2400" dirty="0">
                <a:solidFill>
                  <a:srgbClr val="002073"/>
                </a:solidFill>
              </a:rPr>
            </a:br>
            <a:endParaRPr lang="pl-PL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9A1E8556-A1C0-46AD-AD68-883C27DBE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02" y="797054"/>
            <a:ext cx="6467067" cy="215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79317" y="195943"/>
            <a:ext cx="926350" cy="153761"/>
            <a:chOff x="0" y="0"/>
            <a:chExt cx="1440989" cy="23918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003399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1805668" y="195943"/>
            <a:ext cx="6479394" cy="153761"/>
            <a:chOff x="0" y="0"/>
            <a:chExt cx="10079057" cy="23918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0079101" cy="239141"/>
            </a:xfrm>
            <a:custGeom>
              <a:avLst/>
              <a:gdLst/>
              <a:ahLst/>
              <a:cxnLst/>
              <a:rect l="l" t="t" r="r" b="b"/>
              <a:pathLst>
                <a:path w="10079101" h="239141">
                  <a:moveTo>
                    <a:pt x="0" y="0"/>
                  </a:moveTo>
                  <a:lnTo>
                    <a:pt x="10079101" y="0"/>
                  </a:lnTo>
                  <a:lnTo>
                    <a:pt x="10079101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7359040" y="6521904"/>
            <a:ext cx="926350" cy="153761"/>
            <a:chOff x="0" y="0"/>
            <a:chExt cx="1440989" cy="23918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967057" y="1502979"/>
            <a:ext cx="7288854" cy="1670197"/>
            <a:chOff x="0" y="0"/>
            <a:chExt cx="14601223" cy="3345782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4601223" cy="3345783"/>
            </a:xfrm>
            <a:custGeom>
              <a:avLst/>
              <a:gdLst/>
              <a:ahLst/>
              <a:cxnLst/>
              <a:rect l="l" t="t" r="r" b="b"/>
              <a:pathLst>
                <a:path w="14601223" h="3345783">
                  <a:moveTo>
                    <a:pt x="14476763" y="3345783"/>
                  </a:moveTo>
                  <a:lnTo>
                    <a:pt x="124460" y="3345783"/>
                  </a:lnTo>
                  <a:cubicBezTo>
                    <a:pt x="55880" y="3345783"/>
                    <a:pt x="0" y="3289902"/>
                    <a:pt x="0" y="322132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4476763" y="0"/>
                  </a:lnTo>
                  <a:cubicBezTo>
                    <a:pt x="14545343" y="0"/>
                    <a:pt x="14601223" y="55880"/>
                    <a:pt x="14601223" y="124460"/>
                  </a:cubicBezTo>
                  <a:lnTo>
                    <a:pt x="14601223" y="3221323"/>
                  </a:lnTo>
                  <a:cubicBezTo>
                    <a:pt x="14601223" y="3289903"/>
                    <a:pt x="14545343" y="3345783"/>
                    <a:pt x="14476763" y="3345783"/>
                  </a:cubicBezTo>
                  <a:close/>
                </a:path>
              </a:pathLst>
            </a:custGeom>
            <a:solidFill>
              <a:srgbClr val="FFF1B3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053227" y="3363219"/>
            <a:ext cx="7231835" cy="1128468"/>
            <a:chOff x="0" y="0"/>
            <a:chExt cx="14601223" cy="2278401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4601223" cy="2278401"/>
            </a:xfrm>
            <a:custGeom>
              <a:avLst/>
              <a:gdLst/>
              <a:ahLst/>
              <a:cxnLst/>
              <a:rect l="l" t="t" r="r" b="b"/>
              <a:pathLst>
                <a:path w="14601223" h="2278401">
                  <a:moveTo>
                    <a:pt x="14476763" y="2278400"/>
                  </a:moveTo>
                  <a:lnTo>
                    <a:pt x="124460" y="2278400"/>
                  </a:lnTo>
                  <a:cubicBezTo>
                    <a:pt x="55880" y="2278400"/>
                    <a:pt x="0" y="2222521"/>
                    <a:pt x="0" y="2153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4476763" y="0"/>
                  </a:lnTo>
                  <a:cubicBezTo>
                    <a:pt x="14545343" y="0"/>
                    <a:pt x="14601223" y="55880"/>
                    <a:pt x="14601223" y="124460"/>
                  </a:cubicBezTo>
                  <a:lnTo>
                    <a:pt x="14601223" y="2153941"/>
                  </a:lnTo>
                  <a:cubicBezTo>
                    <a:pt x="14601223" y="2222521"/>
                    <a:pt x="14545343" y="2278401"/>
                    <a:pt x="14476763" y="2278401"/>
                  </a:cubicBezTo>
                  <a:close/>
                </a:path>
              </a:pathLst>
            </a:custGeom>
            <a:solidFill>
              <a:srgbClr val="D9EEFF"/>
            </a:solidFill>
          </p:spPr>
        </p:sp>
      </p:grpSp>
      <p:grpSp>
        <p:nvGrpSpPr>
          <p:cNvPr id="14" name="Group 14"/>
          <p:cNvGrpSpPr/>
          <p:nvPr/>
        </p:nvGrpSpPr>
        <p:grpSpPr>
          <a:xfrm>
            <a:off x="1082706" y="4688774"/>
            <a:ext cx="7231835" cy="1128468"/>
            <a:chOff x="0" y="0"/>
            <a:chExt cx="14601223" cy="2278401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4601223" cy="2278401"/>
            </a:xfrm>
            <a:custGeom>
              <a:avLst/>
              <a:gdLst/>
              <a:ahLst/>
              <a:cxnLst/>
              <a:rect l="l" t="t" r="r" b="b"/>
              <a:pathLst>
                <a:path w="14601223" h="2278401">
                  <a:moveTo>
                    <a:pt x="14476763" y="2278400"/>
                  </a:moveTo>
                  <a:lnTo>
                    <a:pt x="124460" y="2278400"/>
                  </a:lnTo>
                  <a:cubicBezTo>
                    <a:pt x="55880" y="2278400"/>
                    <a:pt x="0" y="2222521"/>
                    <a:pt x="0" y="2153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4476763" y="0"/>
                  </a:lnTo>
                  <a:cubicBezTo>
                    <a:pt x="14545343" y="0"/>
                    <a:pt x="14601223" y="55880"/>
                    <a:pt x="14601223" y="124460"/>
                  </a:cubicBezTo>
                  <a:lnTo>
                    <a:pt x="14601223" y="2153941"/>
                  </a:lnTo>
                  <a:cubicBezTo>
                    <a:pt x="14601223" y="2222521"/>
                    <a:pt x="14545343" y="2278401"/>
                    <a:pt x="14476763" y="2278401"/>
                  </a:cubicBezTo>
                  <a:close/>
                </a:path>
              </a:pathLst>
            </a:custGeom>
            <a:solidFill>
              <a:srgbClr val="D9EEFF"/>
            </a:solidFill>
          </p:spPr>
        </p:sp>
      </p:grpSp>
      <p:sp>
        <p:nvSpPr>
          <p:cNvPr id="17" name="TextBox 17"/>
          <p:cNvSpPr txBox="1"/>
          <p:nvPr/>
        </p:nvSpPr>
        <p:spPr>
          <a:xfrm>
            <a:off x="1053226" y="4696719"/>
            <a:ext cx="7202685" cy="7460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91"/>
              </a:lnSpc>
            </a:pPr>
            <a:r>
              <a:rPr lang="pl-PL" sz="4422">
                <a:solidFill>
                  <a:srgbClr val="003399"/>
                </a:solidFill>
              </a:rPr>
              <a:t>500 mln euro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996536" y="2637040"/>
            <a:ext cx="728885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42"/>
              </a:lnSpc>
            </a:pPr>
            <a:r>
              <a:rPr lang="pl-PL" sz="1543" dirty="0">
                <a:solidFill>
                  <a:srgbClr val="000000"/>
                </a:solidFill>
              </a:rPr>
              <a:t>Łączna wartość środków UE dla Pomorza w ramach FEP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0" y="667853"/>
            <a:ext cx="9144000" cy="4053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50"/>
              </a:lnSpc>
            </a:pPr>
            <a:r>
              <a:rPr lang="pl-PL" sz="2600" b="1" dirty="0"/>
              <a:t>Fundusze Europejskie dla Pomorza 2021-2027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981469" y="1603465"/>
            <a:ext cx="7289182" cy="8873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96"/>
              </a:lnSpc>
              <a:spcBef>
                <a:spcPct val="0"/>
              </a:spcBef>
            </a:pPr>
            <a:r>
              <a:rPr lang="pl-PL" sz="5472" dirty="0">
                <a:solidFill>
                  <a:srgbClr val="CC3300"/>
                </a:solidFill>
              </a:rPr>
              <a:t>1,8 mld euro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074775" y="4147269"/>
            <a:ext cx="7210287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42"/>
              </a:lnSpc>
            </a:pPr>
            <a:r>
              <a:rPr lang="pl-PL" sz="1543">
                <a:solidFill>
                  <a:srgbClr val="000000"/>
                </a:solidFill>
              </a:rPr>
              <a:t>Europejski Fundusz Rozwoju Regionalnego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039119" y="3407687"/>
            <a:ext cx="7115619" cy="7460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91"/>
              </a:lnSpc>
            </a:pPr>
            <a:r>
              <a:rPr lang="pl-PL" sz="4422" dirty="0">
                <a:solidFill>
                  <a:srgbClr val="003399"/>
                </a:solidFill>
              </a:rPr>
              <a:t>1,3 mld euro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112184" y="5466121"/>
            <a:ext cx="7202356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42"/>
              </a:lnSpc>
            </a:pPr>
            <a:r>
              <a:rPr lang="pl-PL" sz="1543" dirty="0">
                <a:solidFill>
                  <a:srgbClr val="000000"/>
                </a:solidFill>
              </a:rPr>
              <a:t>Europejski Fundusz Społeczny Plus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79317" y="195943"/>
            <a:ext cx="926350" cy="153761"/>
            <a:chOff x="0" y="0"/>
            <a:chExt cx="1440989" cy="23918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003399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1805668" y="195943"/>
            <a:ext cx="6479394" cy="153761"/>
            <a:chOff x="0" y="0"/>
            <a:chExt cx="10079057" cy="23918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0079101" cy="239141"/>
            </a:xfrm>
            <a:custGeom>
              <a:avLst/>
              <a:gdLst/>
              <a:ahLst/>
              <a:cxnLst/>
              <a:rect l="l" t="t" r="r" b="b"/>
              <a:pathLst>
                <a:path w="10079101" h="239141">
                  <a:moveTo>
                    <a:pt x="0" y="0"/>
                  </a:moveTo>
                  <a:lnTo>
                    <a:pt x="10079101" y="0"/>
                  </a:lnTo>
                  <a:lnTo>
                    <a:pt x="10079101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7359040" y="6521904"/>
            <a:ext cx="926350" cy="153761"/>
            <a:chOff x="0" y="0"/>
            <a:chExt cx="1440989" cy="23918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053227" y="1991629"/>
            <a:ext cx="7231835" cy="1128468"/>
            <a:chOff x="0" y="0"/>
            <a:chExt cx="14601223" cy="2278401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4601223" cy="2278401"/>
            </a:xfrm>
            <a:custGeom>
              <a:avLst/>
              <a:gdLst/>
              <a:ahLst/>
              <a:cxnLst/>
              <a:rect l="l" t="t" r="r" b="b"/>
              <a:pathLst>
                <a:path w="14601223" h="2278401">
                  <a:moveTo>
                    <a:pt x="14476763" y="2278400"/>
                  </a:moveTo>
                  <a:lnTo>
                    <a:pt x="124460" y="2278400"/>
                  </a:lnTo>
                  <a:cubicBezTo>
                    <a:pt x="55880" y="2278400"/>
                    <a:pt x="0" y="2222521"/>
                    <a:pt x="0" y="2153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4476763" y="0"/>
                  </a:lnTo>
                  <a:cubicBezTo>
                    <a:pt x="14545343" y="0"/>
                    <a:pt x="14601223" y="55880"/>
                    <a:pt x="14601223" y="124460"/>
                  </a:cubicBezTo>
                  <a:lnTo>
                    <a:pt x="14601223" y="2153941"/>
                  </a:lnTo>
                  <a:cubicBezTo>
                    <a:pt x="14601223" y="2222521"/>
                    <a:pt x="14545343" y="2278401"/>
                    <a:pt x="14476763" y="2278401"/>
                  </a:cubicBezTo>
                  <a:close/>
                </a:path>
              </a:pathLst>
            </a:custGeom>
            <a:solidFill>
              <a:srgbClr val="D9EEFF"/>
            </a:solidFill>
          </p:spPr>
        </p:sp>
      </p:grpSp>
      <p:grpSp>
        <p:nvGrpSpPr>
          <p:cNvPr id="14" name="Group 14"/>
          <p:cNvGrpSpPr/>
          <p:nvPr/>
        </p:nvGrpSpPr>
        <p:grpSpPr>
          <a:xfrm>
            <a:off x="981010" y="3917085"/>
            <a:ext cx="7231835" cy="1128468"/>
            <a:chOff x="0" y="0"/>
            <a:chExt cx="14601223" cy="2278401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4601223" cy="2278401"/>
            </a:xfrm>
            <a:custGeom>
              <a:avLst/>
              <a:gdLst/>
              <a:ahLst/>
              <a:cxnLst/>
              <a:rect l="l" t="t" r="r" b="b"/>
              <a:pathLst>
                <a:path w="14601223" h="2278401">
                  <a:moveTo>
                    <a:pt x="14476763" y="2278400"/>
                  </a:moveTo>
                  <a:lnTo>
                    <a:pt x="124460" y="2278400"/>
                  </a:lnTo>
                  <a:cubicBezTo>
                    <a:pt x="55880" y="2278400"/>
                    <a:pt x="0" y="2222521"/>
                    <a:pt x="0" y="215394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4476763" y="0"/>
                  </a:lnTo>
                  <a:cubicBezTo>
                    <a:pt x="14545343" y="0"/>
                    <a:pt x="14601223" y="55880"/>
                    <a:pt x="14601223" y="124460"/>
                  </a:cubicBezTo>
                  <a:lnTo>
                    <a:pt x="14601223" y="2153941"/>
                  </a:lnTo>
                  <a:cubicBezTo>
                    <a:pt x="14601223" y="2222521"/>
                    <a:pt x="14545343" y="2278401"/>
                    <a:pt x="14476763" y="2278401"/>
                  </a:cubicBezTo>
                  <a:close/>
                </a:path>
              </a:pathLst>
            </a:custGeom>
            <a:solidFill>
              <a:srgbClr val="D9EEFF"/>
            </a:solidFill>
          </p:spPr>
        </p:sp>
      </p:grpSp>
      <p:sp>
        <p:nvSpPr>
          <p:cNvPr id="17" name="TextBox 17"/>
          <p:cNvSpPr txBox="1"/>
          <p:nvPr/>
        </p:nvSpPr>
        <p:spPr>
          <a:xfrm>
            <a:off x="1053226" y="3912948"/>
            <a:ext cx="7202685" cy="7460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91"/>
              </a:lnSpc>
            </a:pPr>
            <a:r>
              <a:rPr lang="pl-PL" sz="4422" dirty="0">
                <a:solidFill>
                  <a:srgbClr val="003399"/>
                </a:solidFill>
              </a:rPr>
              <a:t>45 mln euro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0" y="929111"/>
            <a:ext cx="9144000" cy="4053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50"/>
              </a:lnSpc>
            </a:pPr>
            <a:r>
              <a:rPr lang="pl-PL" sz="2600" b="1" dirty="0"/>
              <a:t>Wsparcie obszaru </a:t>
            </a:r>
            <a:r>
              <a:rPr lang="pl-PL" sz="2600" b="1" dirty="0">
                <a:solidFill>
                  <a:srgbClr val="FF0000"/>
                </a:solidFill>
              </a:rPr>
              <a:t>ochrony zdrowia</a:t>
            </a:r>
            <a:r>
              <a:rPr lang="pl-PL" sz="2600" b="1" dirty="0"/>
              <a:t> w ramach FEP 2021-2027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074775" y="2794329"/>
            <a:ext cx="7210287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42"/>
              </a:lnSpc>
            </a:pPr>
            <a:r>
              <a:rPr lang="pl-PL" sz="1543" dirty="0">
                <a:solidFill>
                  <a:srgbClr val="000000"/>
                </a:solidFill>
              </a:rPr>
              <a:t>Europejski Fundusz Rozwoju Regionalnego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039119" y="1980095"/>
            <a:ext cx="7115619" cy="7460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91"/>
              </a:lnSpc>
            </a:pPr>
            <a:r>
              <a:rPr lang="pl-PL" sz="4422" dirty="0">
                <a:solidFill>
                  <a:srgbClr val="003399"/>
                </a:solidFill>
              </a:rPr>
              <a:t>66,8 mln euro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112184" y="4729002"/>
            <a:ext cx="7202356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42"/>
              </a:lnSpc>
            </a:pPr>
            <a:r>
              <a:rPr lang="pl-PL" sz="1543" dirty="0">
                <a:solidFill>
                  <a:srgbClr val="000000"/>
                </a:solidFill>
              </a:rPr>
              <a:t>Europejski Fundusz Społeczny Plus</a:t>
            </a:r>
          </a:p>
        </p:txBody>
      </p:sp>
    </p:spTree>
    <p:extLst>
      <p:ext uri="{BB962C8B-B14F-4D97-AF65-F5344CB8AC3E}">
        <p14:creationId xmlns:p14="http://schemas.microsoft.com/office/powerpoint/2010/main" val="271214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79317" y="195943"/>
            <a:ext cx="926350" cy="153761"/>
            <a:chOff x="0" y="0"/>
            <a:chExt cx="1440989" cy="23918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003399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1805668" y="195943"/>
            <a:ext cx="6479394" cy="153761"/>
            <a:chOff x="0" y="0"/>
            <a:chExt cx="10079057" cy="23918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0079101" cy="239141"/>
            </a:xfrm>
            <a:custGeom>
              <a:avLst/>
              <a:gdLst/>
              <a:ahLst/>
              <a:cxnLst/>
              <a:rect l="l" t="t" r="r" b="b"/>
              <a:pathLst>
                <a:path w="10079101" h="239141">
                  <a:moveTo>
                    <a:pt x="0" y="0"/>
                  </a:moveTo>
                  <a:lnTo>
                    <a:pt x="10079101" y="0"/>
                  </a:lnTo>
                  <a:lnTo>
                    <a:pt x="10079101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7359040" y="6521904"/>
            <a:ext cx="926350" cy="153761"/>
            <a:chOff x="0" y="0"/>
            <a:chExt cx="1440989" cy="23918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sp>
        <p:nvSpPr>
          <p:cNvPr id="17" name="TextBox 17"/>
          <p:cNvSpPr txBox="1"/>
          <p:nvPr/>
        </p:nvSpPr>
        <p:spPr>
          <a:xfrm>
            <a:off x="205273" y="1987419"/>
            <a:ext cx="8770776" cy="31713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600" b="1" dirty="0">
                <a:solidFill>
                  <a:srgbClr val="FF0000"/>
                </a:solidFill>
              </a:rPr>
              <a:t>Priorytet 5 (d) Aktywne i zdrowe starzenie się </a:t>
            </a:r>
            <a:r>
              <a:rPr lang="pl-PL" sz="2600" b="1" dirty="0">
                <a:solidFill>
                  <a:srgbClr val="FF0000"/>
                </a:solidFill>
                <a:sym typeface="Wingdings" panose="05000000000000000000" pitchFamily="2" charset="2"/>
              </a:rPr>
              <a:t> 13 mln euro</a:t>
            </a:r>
          </a:p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rgbClr val="003399"/>
                </a:solidFill>
              </a:rPr>
              <a:t>programy profilaktyczne </a:t>
            </a:r>
            <a:r>
              <a:rPr lang="pl-PL" sz="2400" dirty="0"/>
              <a:t>adresowane do osób pracujących, dotyczące chorób związanych z typem/miejscem wykonywanej pracy</a:t>
            </a:r>
          </a:p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rgbClr val="003399"/>
                </a:solidFill>
              </a:rPr>
              <a:t>kompleksowa rehabilitacja lecznicza </a:t>
            </a:r>
            <a:r>
              <a:rPr lang="pl-PL" sz="2400" dirty="0"/>
              <a:t>ułatwiająca powroty do pracy dedykowana osobom bezrobotnym oraz aktywnym zawodowo</a:t>
            </a:r>
          </a:p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dirty="0"/>
              <a:t>eliminowanie </a:t>
            </a:r>
            <a:r>
              <a:rPr lang="pl-PL" sz="2400" b="1" dirty="0">
                <a:solidFill>
                  <a:srgbClr val="003399"/>
                </a:solidFill>
              </a:rPr>
              <a:t>zdrowotnych czynników ryzyka </a:t>
            </a:r>
            <a:r>
              <a:rPr lang="pl-PL" sz="2400" dirty="0"/>
              <a:t>w miejscu pracy</a:t>
            </a:r>
            <a:endParaRPr lang="pl-PL" sz="2400" dirty="0">
              <a:solidFill>
                <a:srgbClr val="003399"/>
              </a:solidFill>
              <a:sym typeface="Wingdings" panose="05000000000000000000" pitchFamily="2" charset="2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0" y="667853"/>
            <a:ext cx="9144000" cy="8285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50"/>
              </a:lnSpc>
            </a:pPr>
            <a:r>
              <a:rPr lang="pl-PL" sz="2600" b="1" dirty="0"/>
              <a:t>Wsparcie obszaru </a:t>
            </a:r>
            <a:r>
              <a:rPr lang="pl-PL" sz="2600" b="1" dirty="0">
                <a:solidFill>
                  <a:srgbClr val="FF0000"/>
                </a:solidFill>
              </a:rPr>
              <a:t>ochrony zdrowia </a:t>
            </a:r>
            <a:br>
              <a:rPr lang="pl-PL" sz="2600" b="1" dirty="0">
                <a:solidFill>
                  <a:srgbClr val="FF0000"/>
                </a:solidFill>
              </a:rPr>
            </a:br>
            <a:r>
              <a:rPr lang="pl-PL" sz="2600" b="1" dirty="0"/>
              <a:t>w FEP 2021-2027 w ramach EFS+ 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039119" y="2306666"/>
            <a:ext cx="7115619" cy="7587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91"/>
              </a:lnSpc>
            </a:pPr>
            <a:r>
              <a:rPr lang="pl-PL" sz="4422" dirty="0">
                <a:solidFill>
                  <a:srgbClr val="0033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577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79317" y="195943"/>
            <a:ext cx="926350" cy="153761"/>
            <a:chOff x="0" y="0"/>
            <a:chExt cx="1440989" cy="23918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003399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1805668" y="195943"/>
            <a:ext cx="6479394" cy="153761"/>
            <a:chOff x="0" y="0"/>
            <a:chExt cx="10079057" cy="23918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0079101" cy="239141"/>
            </a:xfrm>
            <a:custGeom>
              <a:avLst/>
              <a:gdLst/>
              <a:ahLst/>
              <a:cxnLst/>
              <a:rect l="l" t="t" r="r" b="b"/>
              <a:pathLst>
                <a:path w="10079101" h="239141">
                  <a:moveTo>
                    <a:pt x="0" y="0"/>
                  </a:moveTo>
                  <a:lnTo>
                    <a:pt x="10079101" y="0"/>
                  </a:lnTo>
                  <a:lnTo>
                    <a:pt x="10079101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7359040" y="6521904"/>
            <a:ext cx="926350" cy="153761"/>
            <a:chOff x="0" y="0"/>
            <a:chExt cx="1440989" cy="23918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sp>
        <p:nvSpPr>
          <p:cNvPr id="17" name="TextBox 17"/>
          <p:cNvSpPr txBox="1"/>
          <p:nvPr/>
        </p:nvSpPr>
        <p:spPr>
          <a:xfrm>
            <a:off x="205273" y="1987419"/>
            <a:ext cx="8770776" cy="28635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600" b="1" dirty="0">
                <a:solidFill>
                  <a:srgbClr val="FF0000"/>
                </a:solidFill>
              </a:rPr>
              <a:t>Priorytet 5 (g) Kształcenie osób dorosłych </a:t>
            </a:r>
            <a:r>
              <a:rPr lang="pl-PL" sz="2600" b="1" dirty="0">
                <a:solidFill>
                  <a:srgbClr val="FF0000"/>
                </a:solidFill>
                <a:sym typeface="Wingdings" panose="05000000000000000000" pitchFamily="2" charset="2"/>
              </a:rPr>
              <a:t> 5 mln euro</a:t>
            </a:r>
          </a:p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dirty="0"/>
              <a:t>podnoszenie </a:t>
            </a:r>
            <a:r>
              <a:rPr lang="pl-PL" sz="2400" b="1" dirty="0">
                <a:solidFill>
                  <a:srgbClr val="003399"/>
                </a:solidFill>
              </a:rPr>
              <a:t>kompetencji kadr systemu ochrony zdrowia </a:t>
            </a:r>
            <a:r>
              <a:rPr lang="pl-PL" sz="2400" dirty="0"/>
              <a:t>w celu podniesienia jakości i efektywności opieki nad pacjentem, </a:t>
            </a:r>
            <a:br>
              <a:rPr lang="pl-PL" sz="2400" dirty="0"/>
            </a:br>
            <a:r>
              <a:rPr lang="pl-PL" sz="2400" dirty="0"/>
              <a:t>w szczególności w obszarze komunikacji interpersonalnej, znajomości systemów informatycznych, umiejętności organizacyjno-zarządczych</a:t>
            </a:r>
            <a:endParaRPr lang="pl-PL" sz="2400" dirty="0">
              <a:solidFill>
                <a:srgbClr val="003399"/>
              </a:solidFill>
              <a:sym typeface="Wingdings" panose="05000000000000000000" pitchFamily="2" charset="2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0" y="667853"/>
            <a:ext cx="9144000" cy="8285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50"/>
              </a:lnSpc>
            </a:pPr>
            <a:r>
              <a:rPr lang="pl-PL" sz="2600" b="1" dirty="0"/>
              <a:t>Wsparcie obszaru </a:t>
            </a:r>
            <a:r>
              <a:rPr lang="pl-PL" sz="2600" b="1" dirty="0">
                <a:solidFill>
                  <a:srgbClr val="FF0000"/>
                </a:solidFill>
              </a:rPr>
              <a:t>ochrony zdrowia </a:t>
            </a:r>
            <a:br>
              <a:rPr lang="pl-PL" sz="2600" b="1" dirty="0">
                <a:solidFill>
                  <a:srgbClr val="FF0000"/>
                </a:solidFill>
              </a:rPr>
            </a:br>
            <a:r>
              <a:rPr lang="pl-PL" sz="2600" b="1" dirty="0"/>
              <a:t>w FEP 2021-2027 w ramach EFS+ 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039119" y="2306666"/>
            <a:ext cx="7115619" cy="7587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91"/>
              </a:lnSpc>
            </a:pPr>
            <a:r>
              <a:rPr lang="pl-PL" sz="4422" dirty="0">
                <a:solidFill>
                  <a:srgbClr val="0033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233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79317" y="195943"/>
            <a:ext cx="926350" cy="153761"/>
            <a:chOff x="0" y="0"/>
            <a:chExt cx="1440989" cy="23918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003399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1805668" y="195943"/>
            <a:ext cx="6479394" cy="153761"/>
            <a:chOff x="0" y="0"/>
            <a:chExt cx="10079057" cy="23918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0079101" cy="239141"/>
            </a:xfrm>
            <a:custGeom>
              <a:avLst/>
              <a:gdLst/>
              <a:ahLst/>
              <a:cxnLst/>
              <a:rect l="l" t="t" r="r" b="b"/>
              <a:pathLst>
                <a:path w="10079101" h="239141">
                  <a:moveTo>
                    <a:pt x="0" y="0"/>
                  </a:moveTo>
                  <a:lnTo>
                    <a:pt x="10079101" y="0"/>
                  </a:lnTo>
                  <a:lnTo>
                    <a:pt x="10079101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7359040" y="6521904"/>
            <a:ext cx="926350" cy="153761"/>
            <a:chOff x="0" y="0"/>
            <a:chExt cx="1440989" cy="23918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sp>
        <p:nvSpPr>
          <p:cNvPr id="17" name="TextBox 17"/>
          <p:cNvSpPr txBox="1"/>
          <p:nvPr/>
        </p:nvSpPr>
        <p:spPr>
          <a:xfrm>
            <a:off x="205273" y="1604854"/>
            <a:ext cx="8770776" cy="49762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600" b="1" dirty="0">
                <a:solidFill>
                  <a:srgbClr val="FF0000"/>
                </a:solidFill>
              </a:rPr>
              <a:t>Priorytet 5 (k) Usługi społeczne i zdrowotne </a:t>
            </a:r>
            <a:r>
              <a:rPr lang="pl-PL" sz="2600" b="1" dirty="0">
                <a:solidFill>
                  <a:srgbClr val="FF0000"/>
                </a:solidFill>
                <a:sym typeface="Wingdings" panose="05000000000000000000" pitchFamily="2" charset="2"/>
              </a:rPr>
              <a:t> 99 mln euro</a:t>
            </a:r>
          </a:p>
          <a:p>
            <a:pPr marL="285750" lvl="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usługi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</a:rPr>
              <a:t>opiekuńcze </a:t>
            </a:r>
            <a:endParaRPr lang="pl-PL" sz="2200" dirty="0"/>
          </a:p>
          <a:p>
            <a:pPr marL="285750" lvl="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usługi opieki wytchnieniowej</a:t>
            </a:r>
          </a:p>
          <a:p>
            <a:pPr marL="285750" lvl="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mieszkalnictwo wspomagane</a:t>
            </a:r>
          </a:p>
          <a:p>
            <a:pPr marL="285750" lvl="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usługi na rzecz osób uzależnionych od alkoholu i/lub innych substancji psychoaktywnych</a:t>
            </a:r>
          </a:p>
          <a:p>
            <a:pPr marL="285750" lvl="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usługi wsparcia dziennego seniorów,</a:t>
            </a:r>
            <a:endParaRPr lang="pl-PL" sz="2200" dirty="0"/>
          </a:p>
          <a:p>
            <a:pPr marL="285750" lvl="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usługi wsparcia dziennego </a:t>
            </a: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</a:rPr>
              <a:t>dzieci i młodzieży doświadczających problemów opiekuńczo-wychowawczych</a:t>
            </a:r>
          </a:p>
          <a:p>
            <a:pPr marL="285750" lvl="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Calibri" panose="020F0502020204030204" pitchFamily="34" charset="0"/>
              </a:rPr>
              <a:t>wsparcie pieczy zastępczej</a:t>
            </a:r>
            <a:endParaRPr lang="pl-PL" sz="2200" dirty="0"/>
          </a:p>
          <a:p>
            <a:pPr marL="285750" lvl="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</a:rPr>
              <a:t>specjalistyczne wsparcie dla osób doświadczających przemocy </a:t>
            </a:r>
            <a:endParaRPr lang="pl-PL" sz="2200" dirty="0">
              <a:solidFill>
                <a:srgbClr val="003399"/>
              </a:solidFill>
              <a:sym typeface="Wingdings" panose="05000000000000000000" pitchFamily="2" charset="2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0" y="667853"/>
            <a:ext cx="9144000" cy="8285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50"/>
              </a:lnSpc>
            </a:pPr>
            <a:r>
              <a:rPr lang="pl-PL" sz="2600" b="1" dirty="0"/>
              <a:t>Wsparcie obszaru </a:t>
            </a:r>
            <a:r>
              <a:rPr lang="pl-PL" sz="2600" b="1" dirty="0">
                <a:solidFill>
                  <a:srgbClr val="FF0000"/>
                </a:solidFill>
              </a:rPr>
              <a:t>ochrony zdrowia </a:t>
            </a:r>
            <a:br>
              <a:rPr lang="pl-PL" sz="2600" b="1" dirty="0">
                <a:solidFill>
                  <a:srgbClr val="FF0000"/>
                </a:solidFill>
              </a:rPr>
            </a:br>
            <a:r>
              <a:rPr lang="pl-PL" sz="2600" b="1" dirty="0"/>
              <a:t>w FEP 2021-2027 w ramach EFS+ </a:t>
            </a:r>
          </a:p>
        </p:txBody>
      </p:sp>
    </p:spTree>
    <p:extLst>
      <p:ext uri="{BB962C8B-B14F-4D97-AF65-F5344CB8AC3E}">
        <p14:creationId xmlns:p14="http://schemas.microsoft.com/office/powerpoint/2010/main" val="5442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79317" y="195943"/>
            <a:ext cx="926350" cy="153761"/>
            <a:chOff x="0" y="0"/>
            <a:chExt cx="1440989" cy="23918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003399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1805668" y="195943"/>
            <a:ext cx="6479394" cy="153761"/>
            <a:chOff x="0" y="0"/>
            <a:chExt cx="10079057" cy="23918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0079101" cy="239141"/>
            </a:xfrm>
            <a:custGeom>
              <a:avLst/>
              <a:gdLst/>
              <a:ahLst/>
              <a:cxnLst/>
              <a:rect l="l" t="t" r="r" b="b"/>
              <a:pathLst>
                <a:path w="10079101" h="239141">
                  <a:moveTo>
                    <a:pt x="0" y="0"/>
                  </a:moveTo>
                  <a:lnTo>
                    <a:pt x="10079101" y="0"/>
                  </a:lnTo>
                  <a:lnTo>
                    <a:pt x="10079101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7359040" y="6521904"/>
            <a:ext cx="926350" cy="153761"/>
            <a:chOff x="0" y="0"/>
            <a:chExt cx="1440989" cy="23918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sp>
        <p:nvSpPr>
          <p:cNvPr id="17" name="TextBox 17"/>
          <p:cNvSpPr txBox="1"/>
          <p:nvPr/>
        </p:nvSpPr>
        <p:spPr>
          <a:xfrm>
            <a:off x="205273" y="1763481"/>
            <a:ext cx="8770776" cy="42116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600" b="1" dirty="0">
                <a:solidFill>
                  <a:srgbClr val="FF0000"/>
                </a:solidFill>
              </a:rPr>
              <a:t>Priorytet 5 (k) Usługi społeczne i zdrowotne </a:t>
            </a:r>
            <a:r>
              <a:rPr lang="pl-PL" sz="2600" b="1" dirty="0">
                <a:solidFill>
                  <a:srgbClr val="FF0000"/>
                </a:solidFill>
                <a:sym typeface="Wingdings" panose="05000000000000000000" pitchFamily="2" charset="2"/>
              </a:rPr>
              <a:t> 99 mln euro</a:t>
            </a:r>
          </a:p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dirty="0"/>
              <a:t>usługi </a:t>
            </a:r>
            <a:r>
              <a:rPr lang="pl-PL" sz="2400" b="1" dirty="0">
                <a:solidFill>
                  <a:srgbClr val="003399"/>
                </a:solidFill>
              </a:rPr>
              <a:t>opieki długoterminowej </a:t>
            </a:r>
            <a:r>
              <a:rPr lang="pl-PL" sz="2400" dirty="0"/>
              <a:t>świadczone w formule zdeinstytucjonalizowanej </a:t>
            </a:r>
            <a:r>
              <a:rPr lang="pl-PL" sz="2400" dirty="0">
                <a:sym typeface="Wingdings" panose="05000000000000000000" pitchFamily="2" charset="2"/>
              </a:rPr>
              <a:t> </a:t>
            </a:r>
            <a:r>
              <a:rPr lang="pl-PL" sz="2400" dirty="0">
                <a:solidFill>
                  <a:srgbClr val="FF0000"/>
                </a:solidFill>
                <a:sym typeface="Wingdings" panose="05000000000000000000" pitchFamily="2" charset="2"/>
              </a:rPr>
              <a:t>17 mln euro</a:t>
            </a:r>
            <a:endParaRPr lang="pl-PL" sz="2400" dirty="0">
              <a:solidFill>
                <a:srgbClr val="FF0000"/>
              </a:solidFill>
            </a:endParaRPr>
          </a:p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dirty="0"/>
              <a:t>działania wzmacniające </a:t>
            </a:r>
            <a:r>
              <a:rPr lang="pl-PL" sz="2400" b="1" dirty="0">
                <a:solidFill>
                  <a:srgbClr val="003399"/>
                </a:solidFill>
              </a:rPr>
              <a:t>koordynację</a:t>
            </a:r>
            <a:r>
              <a:rPr lang="pl-PL" sz="2400" dirty="0"/>
              <a:t> </a:t>
            </a:r>
            <a:r>
              <a:rPr lang="pl-PL" sz="2400" b="1" dirty="0">
                <a:solidFill>
                  <a:srgbClr val="003399"/>
                </a:solidFill>
              </a:rPr>
              <a:t>usług zdrowotnych </a:t>
            </a:r>
            <a:r>
              <a:rPr lang="pl-PL" sz="2400" dirty="0"/>
              <a:t>i/lub społecznych</a:t>
            </a:r>
          </a:p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dirty="0"/>
              <a:t>upowszechnianie rozwiązań z zakresu </a:t>
            </a:r>
            <a:r>
              <a:rPr lang="pl-PL" sz="2400" b="1" dirty="0">
                <a:solidFill>
                  <a:srgbClr val="003399"/>
                </a:solidFill>
              </a:rPr>
              <a:t>tele-opieki i telemedycyny </a:t>
            </a:r>
            <a:r>
              <a:rPr lang="pl-PL" sz="2400" dirty="0"/>
              <a:t>mających na celu poprawę dostępu do usług zdrowotnych</a:t>
            </a:r>
          </a:p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003399"/>
              </a:solidFill>
              <a:sym typeface="Wingdings" panose="05000000000000000000" pitchFamily="2" charset="2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0" y="667853"/>
            <a:ext cx="9144000" cy="8285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50"/>
              </a:lnSpc>
            </a:pPr>
            <a:r>
              <a:rPr lang="pl-PL" sz="2600" b="1" dirty="0"/>
              <a:t>Wsparcie obszaru </a:t>
            </a:r>
            <a:r>
              <a:rPr lang="pl-PL" sz="2600" b="1" dirty="0">
                <a:solidFill>
                  <a:srgbClr val="FF0000"/>
                </a:solidFill>
              </a:rPr>
              <a:t>ochrony zdrowia </a:t>
            </a:r>
            <a:br>
              <a:rPr lang="pl-PL" sz="2600" b="1" dirty="0">
                <a:solidFill>
                  <a:srgbClr val="FF0000"/>
                </a:solidFill>
              </a:rPr>
            </a:br>
            <a:r>
              <a:rPr lang="pl-PL" sz="2600" b="1" dirty="0"/>
              <a:t>w FEP 2021-2027 w ramach EFS+ </a:t>
            </a:r>
          </a:p>
        </p:txBody>
      </p:sp>
    </p:spTree>
    <p:extLst>
      <p:ext uri="{BB962C8B-B14F-4D97-AF65-F5344CB8AC3E}">
        <p14:creationId xmlns:p14="http://schemas.microsoft.com/office/powerpoint/2010/main" val="333415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79317" y="195943"/>
            <a:ext cx="926350" cy="153761"/>
            <a:chOff x="0" y="0"/>
            <a:chExt cx="1440989" cy="23918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003399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1805668" y="195943"/>
            <a:ext cx="6479394" cy="153761"/>
            <a:chOff x="0" y="0"/>
            <a:chExt cx="10079057" cy="23918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0079101" cy="239141"/>
            </a:xfrm>
            <a:custGeom>
              <a:avLst/>
              <a:gdLst/>
              <a:ahLst/>
              <a:cxnLst/>
              <a:rect l="l" t="t" r="r" b="b"/>
              <a:pathLst>
                <a:path w="10079101" h="239141">
                  <a:moveTo>
                    <a:pt x="0" y="0"/>
                  </a:moveTo>
                  <a:lnTo>
                    <a:pt x="10079101" y="0"/>
                  </a:lnTo>
                  <a:lnTo>
                    <a:pt x="10079101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7359040" y="6521904"/>
            <a:ext cx="926350" cy="153761"/>
            <a:chOff x="0" y="0"/>
            <a:chExt cx="1440989" cy="23918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sp>
        <p:nvSpPr>
          <p:cNvPr id="17" name="TextBox 17"/>
          <p:cNvSpPr txBox="1"/>
          <p:nvPr/>
        </p:nvSpPr>
        <p:spPr>
          <a:xfrm>
            <a:off x="205273" y="1763481"/>
            <a:ext cx="8770776" cy="34606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600" b="1" dirty="0">
                <a:solidFill>
                  <a:srgbClr val="FF0000"/>
                </a:solidFill>
              </a:rPr>
              <a:t>Priorytet 5 (k) Usługi społeczne i zdrowotne </a:t>
            </a:r>
            <a:r>
              <a:rPr lang="pl-PL" sz="2600" b="1" dirty="0">
                <a:solidFill>
                  <a:srgbClr val="FF0000"/>
                </a:solidFill>
                <a:sym typeface="Wingdings" panose="05000000000000000000" pitchFamily="2" charset="2"/>
              </a:rPr>
              <a:t> 99 mln euro</a:t>
            </a:r>
          </a:p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rgbClr val="003399"/>
                </a:solidFill>
              </a:rPr>
              <a:t>programy profilaktyczne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</a:rPr>
              <a:t>dotyczące profilaktyki i wczesnego wykrywania chorób będących istotnym problemem zdrowotnym regionu </a:t>
            </a:r>
            <a:r>
              <a:rPr lang="pl-PL" sz="2400" dirty="0">
                <a:sym typeface="Wingdings" panose="05000000000000000000" pitchFamily="2" charset="2"/>
              </a:rPr>
              <a:t> </a:t>
            </a:r>
            <a:r>
              <a:rPr lang="pl-PL" sz="2400" dirty="0">
                <a:solidFill>
                  <a:srgbClr val="FF0000"/>
                </a:solidFill>
                <a:sym typeface="Wingdings" panose="05000000000000000000" pitchFamily="2" charset="2"/>
              </a:rPr>
              <a:t>4 mln euro</a:t>
            </a:r>
            <a:endParaRPr lang="pl-PL" sz="2400" dirty="0">
              <a:solidFill>
                <a:srgbClr val="FF0000"/>
              </a:solidFill>
            </a:endParaRPr>
          </a:p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rgbClr val="003399"/>
                </a:solidFill>
              </a:rPr>
              <a:t>usługi zdrowotne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</a:rPr>
              <a:t>na rzecz osób dorosłych oraz </a:t>
            </a:r>
            <a:r>
              <a:rPr lang="pl-PL" sz="2400" b="1" dirty="0">
                <a:solidFill>
                  <a:srgbClr val="003399"/>
                </a:solidFill>
              </a:rPr>
              <a:t>dzieci i młodzieży </a:t>
            </a:r>
            <a:br>
              <a:rPr lang="pl-PL" sz="2400" b="1" dirty="0">
                <a:solidFill>
                  <a:srgbClr val="003399"/>
                </a:solidFill>
              </a:rPr>
            </a:br>
            <a:r>
              <a:rPr lang="pl-PL" sz="2400" b="1" dirty="0">
                <a:solidFill>
                  <a:srgbClr val="003399"/>
                </a:solidFill>
              </a:rPr>
              <a:t>z zaburzeniami psychicznymi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</a:rPr>
              <a:t>(w ramach nowego modelu ochrony zdrowia psychicznego)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pl-P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6 mln euro</a:t>
            </a:r>
            <a:endParaRPr lang="pl-PL" sz="24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0" y="667853"/>
            <a:ext cx="9144000" cy="8285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50"/>
              </a:lnSpc>
            </a:pPr>
            <a:r>
              <a:rPr lang="pl-PL" sz="2600" b="1" dirty="0"/>
              <a:t>Wsparcie obszaru </a:t>
            </a:r>
            <a:r>
              <a:rPr lang="pl-PL" sz="2600" b="1" dirty="0">
                <a:solidFill>
                  <a:srgbClr val="FF0000"/>
                </a:solidFill>
              </a:rPr>
              <a:t>ochrony zdrowia </a:t>
            </a:r>
            <a:br>
              <a:rPr lang="pl-PL" sz="2600" b="1" dirty="0">
                <a:solidFill>
                  <a:srgbClr val="FF0000"/>
                </a:solidFill>
              </a:rPr>
            </a:br>
            <a:r>
              <a:rPr lang="pl-PL" sz="2600" b="1" dirty="0"/>
              <a:t>w FEP 2021-2027 w ramach EFS+ </a:t>
            </a:r>
          </a:p>
        </p:txBody>
      </p:sp>
    </p:spTree>
    <p:extLst>
      <p:ext uri="{BB962C8B-B14F-4D97-AF65-F5344CB8AC3E}">
        <p14:creationId xmlns:p14="http://schemas.microsoft.com/office/powerpoint/2010/main" val="275950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79317" y="195943"/>
            <a:ext cx="926350" cy="153761"/>
            <a:chOff x="0" y="0"/>
            <a:chExt cx="1440989" cy="23918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003399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1805668" y="195943"/>
            <a:ext cx="6479394" cy="153761"/>
            <a:chOff x="0" y="0"/>
            <a:chExt cx="10079057" cy="23918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0079101" cy="239141"/>
            </a:xfrm>
            <a:custGeom>
              <a:avLst/>
              <a:gdLst/>
              <a:ahLst/>
              <a:cxnLst/>
              <a:rect l="l" t="t" r="r" b="b"/>
              <a:pathLst>
                <a:path w="10079101" h="239141">
                  <a:moveTo>
                    <a:pt x="0" y="0"/>
                  </a:moveTo>
                  <a:lnTo>
                    <a:pt x="10079101" y="0"/>
                  </a:lnTo>
                  <a:lnTo>
                    <a:pt x="10079101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7359040" y="6521904"/>
            <a:ext cx="926350" cy="153761"/>
            <a:chOff x="0" y="0"/>
            <a:chExt cx="1440989" cy="23918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440942" cy="239141"/>
            </a:xfrm>
            <a:custGeom>
              <a:avLst/>
              <a:gdLst/>
              <a:ahLst/>
              <a:cxnLst/>
              <a:rect l="l" t="t" r="r" b="b"/>
              <a:pathLst>
                <a:path w="1440942" h="239141">
                  <a:moveTo>
                    <a:pt x="0" y="0"/>
                  </a:moveTo>
                  <a:lnTo>
                    <a:pt x="1440942" y="0"/>
                  </a:lnTo>
                  <a:lnTo>
                    <a:pt x="1440942" y="239141"/>
                  </a:lnTo>
                  <a:lnTo>
                    <a:pt x="0" y="239141"/>
                  </a:lnTo>
                  <a:close/>
                </a:path>
              </a:pathLst>
            </a:custGeom>
            <a:solidFill>
              <a:srgbClr val="A6D3FF"/>
            </a:solidFill>
          </p:spPr>
        </p:sp>
      </p:grpSp>
      <p:sp>
        <p:nvSpPr>
          <p:cNvPr id="17" name="TextBox 17"/>
          <p:cNvSpPr txBox="1"/>
          <p:nvPr/>
        </p:nvSpPr>
        <p:spPr>
          <a:xfrm>
            <a:off x="205273" y="1548868"/>
            <a:ext cx="8770776" cy="55404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600" b="1" dirty="0">
                <a:solidFill>
                  <a:srgbClr val="FF0000"/>
                </a:solidFill>
              </a:rPr>
              <a:t>Priorytet 6 (v) Infrastruktura ochrony zdrowia </a:t>
            </a:r>
            <a:r>
              <a:rPr lang="pl-PL" sz="2600" b="1" dirty="0">
                <a:solidFill>
                  <a:srgbClr val="FF0000"/>
                </a:solidFill>
                <a:sym typeface="Wingdings" panose="05000000000000000000" pitchFamily="2" charset="2"/>
              </a:rPr>
              <a:t> 52,4 mln euro</a:t>
            </a: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rozwój </a:t>
            </a:r>
            <a:r>
              <a:rPr lang="pl-PL" sz="1700" b="1" dirty="0">
                <a:solidFill>
                  <a:srgbClr val="003399"/>
                </a:solidFill>
              </a:rPr>
              <a:t>opieki jednego dnia </a:t>
            </a: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1700" b="1" dirty="0">
                <a:solidFill>
                  <a:srgbClr val="003399"/>
                </a:solidFill>
              </a:rPr>
              <a:t>AOS</a:t>
            </a: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, w tym w ramach szpitali</a:t>
            </a: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wsparcie infrastruktury </a:t>
            </a:r>
            <a:r>
              <a:rPr lang="pl-PL" sz="1700" b="1" dirty="0">
                <a:solidFill>
                  <a:srgbClr val="003399"/>
                </a:solidFill>
              </a:rPr>
              <a:t>POZ</a:t>
            </a:r>
            <a:r>
              <a:rPr lang="pl-PL" sz="1700" dirty="0"/>
              <a:t>,</a:t>
            </a:r>
            <a:r>
              <a:rPr lang="pl-PL" sz="1700" b="1" dirty="0">
                <a:solidFill>
                  <a:srgbClr val="003399"/>
                </a:solidFill>
              </a:rPr>
              <a:t> </a:t>
            </a: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w tym wdrożenie standardu dostępności POZ </a:t>
            </a: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wsparcie </a:t>
            </a:r>
            <a:r>
              <a:rPr lang="pl-PL" sz="1700" b="1" dirty="0">
                <a:solidFill>
                  <a:srgbClr val="003399"/>
                </a:solidFill>
              </a:rPr>
              <a:t>środowiskowej opieki zdrowotnej </a:t>
            </a: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wsparcie </a:t>
            </a:r>
            <a:r>
              <a:rPr lang="pl-PL" sz="1700" b="1" dirty="0">
                <a:solidFill>
                  <a:srgbClr val="003399"/>
                </a:solidFill>
              </a:rPr>
              <a:t>infrastruktury lecznictwa psychiatrycznego </a:t>
            </a:r>
            <a:r>
              <a:rPr lang="pl-PL" sz="1700" dirty="0">
                <a:ea typeface="Calibri" panose="020F0502020204030204" pitchFamily="34" charset="0"/>
                <a:cs typeface="Times New Roman" panose="02020603050405020304" pitchFamily="18" charset="0"/>
              </a:rPr>
              <a:t>(w tym ambulatoryjnego i środowiskowego wsparcia psychologicznego)</a:t>
            </a: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 obejmujące wszystkie poziomy opieki, zgodnie z założeniami nowego modelu ochrony zdrowia psychicznego</a:t>
            </a:r>
            <a:endParaRPr lang="pl-PL" sz="1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wsparcie </a:t>
            </a:r>
            <a:r>
              <a:rPr lang="pl-PL" sz="1700" b="1" dirty="0">
                <a:solidFill>
                  <a:srgbClr val="003399"/>
                </a:solidFill>
              </a:rPr>
              <a:t>infrastruktury służącej rehabilitacji </a:t>
            </a: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w trybie dziennym, </a:t>
            </a:r>
            <a:r>
              <a:rPr lang="pl-PL" sz="1700" dirty="0">
                <a:ea typeface="Calibri" panose="020F0502020204030204" pitchFamily="34" charset="0"/>
                <a:cs typeface="Times New Roman" panose="02020603050405020304" pitchFamily="18" charset="0"/>
              </a:rPr>
              <a:t>środowiskowym/domowym</a:t>
            </a: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 oraz w formach łączonych dla dorosłych oraz dla dzieci i młodzieży</a:t>
            </a:r>
            <a:endParaRPr lang="pl-PL" sz="1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wsparcie </a:t>
            </a:r>
            <a:r>
              <a:rPr lang="pl-PL" sz="1700" b="1" dirty="0">
                <a:solidFill>
                  <a:srgbClr val="003399"/>
                </a:solidFill>
              </a:rPr>
              <a:t>opieki długoterminowej </a:t>
            </a: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(w tym opieki paliatywnej i hospicyjnej) w formie ambulatoryjnej, środowiskowej (domowej) oraz w formach łączonych</a:t>
            </a:r>
            <a:endParaRPr lang="pl-PL" sz="1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1700" b="1" dirty="0">
                <a:solidFill>
                  <a:srgbClr val="003399"/>
                </a:solidFill>
              </a:rPr>
              <a:t>+ </a:t>
            </a: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 możliwość realizacji działań z zakresu </a:t>
            </a:r>
            <a:r>
              <a:rPr lang="pl-PL" sz="1700" b="1" dirty="0">
                <a:solidFill>
                  <a:srgbClr val="003399"/>
                </a:solidFill>
              </a:rPr>
              <a:t>e-zdrowia </a:t>
            </a: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(z zachowaniem standardów krajowych), rozwiązań w zakresie IT (oprogramowanie, sprzęt) oraz rozwiązań z </a:t>
            </a:r>
            <a:r>
              <a:rPr lang="pl-PL" sz="1700" b="1" dirty="0">
                <a:solidFill>
                  <a:srgbClr val="003399"/>
                </a:solidFill>
              </a:rPr>
              <a:t>zakresu telemedycyny </a:t>
            </a:r>
            <a:b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700" dirty="0">
                <a:ea typeface="Calibri" panose="020F0502020204030204" pitchFamily="34" charset="0"/>
                <a:cs typeface="Calibri" panose="020F0502020204030204" pitchFamily="34" charset="0"/>
              </a:rPr>
              <a:t>jako element kompleksowych projektów inwestycyjnych</a:t>
            </a:r>
            <a:endParaRPr lang="pl-PL" sz="1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0" y="574546"/>
            <a:ext cx="9144000" cy="8285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50"/>
              </a:lnSpc>
            </a:pPr>
            <a:r>
              <a:rPr lang="pl-PL" sz="2600" b="1" dirty="0"/>
              <a:t>Wsparcie obszaru </a:t>
            </a:r>
            <a:r>
              <a:rPr lang="pl-PL" sz="2600" b="1" dirty="0">
                <a:solidFill>
                  <a:srgbClr val="FF0000"/>
                </a:solidFill>
              </a:rPr>
              <a:t>ochrony zdrowia </a:t>
            </a:r>
            <a:br>
              <a:rPr lang="pl-PL" sz="2600" b="1" dirty="0">
                <a:solidFill>
                  <a:srgbClr val="FF0000"/>
                </a:solidFill>
              </a:rPr>
            </a:br>
            <a:r>
              <a:rPr lang="pl-PL" sz="2600" b="1" dirty="0"/>
              <a:t>w FEP 2021-2027 w ramach EFRR </a:t>
            </a:r>
          </a:p>
        </p:txBody>
      </p:sp>
    </p:spTree>
    <p:extLst>
      <p:ext uri="{BB962C8B-B14F-4D97-AF65-F5344CB8AC3E}">
        <p14:creationId xmlns:p14="http://schemas.microsoft.com/office/powerpoint/2010/main" val="149175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1403</TotalTime>
  <Words>853</Words>
  <Application>Microsoft Office PowerPoint</Application>
  <PresentationFormat>Pokaz na ekranie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Open Sans</vt:lpstr>
      <vt:lpstr>Tahoma</vt:lpstr>
      <vt:lpstr>Times New Roman</vt:lpstr>
      <vt:lpstr>Wingdings</vt:lpstr>
      <vt:lpstr>1_Motyw pakietu Office</vt:lpstr>
      <vt:lpstr>Wsparcie obszaru ochrony zdrowia  w programie Fundusze Europejskie dla Pomorza 2021-2027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Kluczowe uwarunkowania FEP 2021-2027  w obszarze ochrony zdrowia</vt:lpstr>
      <vt:lpstr>Instrumenty terytorialne w FEP 2021-2027  w obszarze ochrony zdrowia</vt:lpstr>
      <vt:lpstr>Alokacja ZIT w obszarze ochrony zdrowia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DRRP</dc:creator>
  <cp:lastModifiedBy>Kamila Miguła</cp:lastModifiedBy>
  <cp:revision>183</cp:revision>
  <cp:lastPrinted>2023-02-07T09:17:06Z</cp:lastPrinted>
  <dcterms:created xsi:type="dcterms:W3CDTF">2023-02-01T12:00:59Z</dcterms:created>
  <dcterms:modified xsi:type="dcterms:W3CDTF">2023-05-22T12:32:40Z</dcterms:modified>
</cp:coreProperties>
</file>